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8" r:id="rId4"/>
    <p:sldId id="258" r:id="rId5"/>
    <p:sldId id="259" r:id="rId6"/>
    <p:sldId id="279" r:id="rId7"/>
    <p:sldId id="260" r:id="rId8"/>
    <p:sldId id="261" r:id="rId9"/>
    <p:sldId id="262" r:id="rId10"/>
    <p:sldId id="263" r:id="rId11"/>
    <p:sldId id="264" r:id="rId12"/>
    <p:sldId id="265" r:id="rId13"/>
    <p:sldId id="280"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84" r:id="rId27"/>
    <p:sldId id="281" r:id="rId28"/>
    <p:sldId id="282" r:id="rId29"/>
    <p:sldId id="285" r:id="rId30"/>
    <p:sldId id="283" r:id="rId31"/>
    <p:sldId id="28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eo Azzarà" userId="3de6f7cccd2b609c" providerId="LiveId" clId="{D5750ECC-1D43-48B3-9A91-0538C12BFE67}"/>
    <pc:docChg chg="modSld">
      <pc:chgData name="Matteo Azzarà" userId="3de6f7cccd2b609c" providerId="LiveId" clId="{D5750ECC-1D43-48B3-9A91-0538C12BFE67}" dt="2025-04-18T16:08:19.439" v="8" actId="20577"/>
      <pc:docMkLst>
        <pc:docMk/>
      </pc:docMkLst>
      <pc:sldChg chg="modSp mod">
        <pc:chgData name="Matteo Azzarà" userId="3de6f7cccd2b609c" providerId="LiveId" clId="{D5750ECC-1D43-48B3-9A91-0538C12BFE67}" dt="2025-04-18T16:08:19.439" v="8" actId="20577"/>
        <pc:sldMkLst>
          <pc:docMk/>
          <pc:sldMk cId="461393654" sldId="256"/>
        </pc:sldMkLst>
        <pc:spChg chg="mod">
          <ac:chgData name="Matteo Azzarà" userId="3de6f7cccd2b609c" providerId="LiveId" clId="{D5750ECC-1D43-48B3-9A91-0538C12BFE67}" dt="2025-04-18T16:08:19.439" v="8" actId="20577"/>
          <ac:spMkLst>
            <pc:docMk/>
            <pc:sldMk cId="461393654" sldId="256"/>
            <ac:spMk id="2" creationId="{87586F4C-70F2-4AFA-89B1-5169E9E65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D8EEA-C36F-4F0E-8C3A-DE49BDE3299A}" type="datetimeFigureOut">
              <a:rPr lang="it-IT" smtClean="0"/>
              <a:t>18/04/2025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C4139-43BE-463C-8D58-8B5422CF920F}" type="slidenum">
              <a:rPr lang="it-IT" smtClean="0"/>
              <a:t>‹N›</a:t>
            </a:fld>
            <a:endParaRPr lang="it-IT"/>
          </a:p>
        </p:txBody>
      </p:sp>
    </p:spTree>
    <p:extLst>
      <p:ext uri="{BB962C8B-B14F-4D97-AF65-F5344CB8AC3E}">
        <p14:creationId xmlns:p14="http://schemas.microsoft.com/office/powerpoint/2010/main" val="221462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azzetta.it/salute/news/11-06-2022/post-covid-sportivi-non-solo-libro-effetti-lungo-termine-virus_commenti.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La pandemia da sindrome respiratoria acuta severa coronavirus 2 (SARS-CoV-2) e la malattia ad esso associata (COVID-19) sono state, senza dubbio, una delle più grandi tragedie degli ultimi decenni per la salute, l’assistenza sanitaria e l’economia, con oltre 6 milioni di decessi. In tutto il mondo i sopravvissuti al COVID-19 ora superano il mezzo miliardo di persone</a:t>
            </a:r>
            <a:r>
              <a:rPr lang="it-IT" sz="1200" b="0" i="0" kern="1200" baseline="30000" dirty="0">
                <a:solidFill>
                  <a:schemeClr val="tx1"/>
                </a:solidFill>
                <a:effectLst/>
                <a:latin typeface="+mn-lt"/>
                <a:ea typeface="+mn-ea"/>
                <a:cs typeface="+mn-cs"/>
              </a:rPr>
              <a:t>1</a:t>
            </a:r>
            <a:r>
              <a:rPr lang="it-IT" sz="1200" b="0" i="0" kern="1200" dirty="0">
                <a:solidFill>
                  <a:schemeClr val="tx1"/>
                </a:solidFill>
                <a:effectLst/>
                <a:latin typeface="+mn-lt"/>
                <a:ea typeface="+mn-ea"/>
                <a:cs typeface="+mn-cs"/>
              </a:rPr>
              <a:t>. Dal 2020, un numero sempre maggiore di casi clinici, casistiche e studi osservazionali hanno riportato la presenza a lungo termine, dopo infezione da SARS-CoV-2, di un variegato corteo sintomatologico per cui non esiste ancora una definizione universalmente accettata, il cui impatto a lungo termine sulla salute cardiovascolare e sulla mortalità sta emergendo come una delle principali criticità a livello globale.</a:t>
            </a:r>
            <a:endParaRPr lang="it-IT" dirty="0"/>
          </a:p>
        </p:txBody>
      </p:sp>
      <p:sp>
        <p:nvSpPr>
          <p:cNvPr id="4" name="Segnaposto numero diapositiva 3"/>
          <p:cNvSpPr>
            <a:spLocks noGrp="1"/>
          </p:cNvSpPr>
          <p:nvPr>
            <p:ph type="sldNum" sz="quarter" idx="5"/>
          </p:nvPr>
        </p:nvSpPr>
        <p:spPr/>
        <p:txBody>
          <a:bodyPr/>
          <a:lstStyle/>
          <a:p>
            <a:fld id="{ADCC4139-43BE-463C-8D58-8B5422CF920F}" type="slidenum">
              <a:rPr lang="it-IT" smtClean="0"/>
              <a:t>2</a:t>
            </a:fld>
            <a:endParaRPr lang="it-IT"/>
          </a:p>
        </p:txBody>
      </p:sp>
    </p:spTree>
    <p:extLst>
      <p:ext uri="{BB962C8B-B14F-4D97-AF65-F5344CB8AC3E}">
        <p14:creationId xmlns:p14="http://schemas.microsoft.com/office/powerpoint/2010/main" val="89396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Man mano che passa il tempo si accumulano conoscenze su quella che l'Organizzazione mondiale di Sanità ha battezzato come </a:t>
            </a:r>
            <a:r>
              <a:rPr lang="it-IT" sz="1200" b="1" i="0" kern="1200" dirty="0">
                <a:solidFill>
                  <a:schemeClr val="tx1"/>
                </a:solidFill>
                <a:effectLst/>
                <a:latin typeface="+mn-lt"/>
                <a:ea typeface="+mn-ea"/>
                <a:cs typeface="+mn-cs"/>
              </a:rPr>
              <a:t>sindrome Post </a:t>
            </a:r>
            <a:r>
              <a:rPr lang="it-IT" sz="1200" b="1" i="0" kern="1200" dirty="0" err="1">
                <a:solidFill>
                  <a:schemeClr val="tx1"/>
                </a:solidFill>
                <a:effectLst/>
                <a:latin typeface="+mn-lt"/>
                <a:ea typeface="+mn-ea"/>
                <a:cs typeface="+mn-cs"/>
              </a:rPr>
              <a:t>Covid</a:t>
            </a:r>
            <a:r>
              <a:rPr lang="it-IT" sz="1200" b="0" i="0" kern="1200" dirty="0">
                <a:solidFill>
                  <a:schemeClr val="tx1"/>
                </a:solidFill>
                <a:effectLst/>
                <a:latin typeface="+mn-lt"/>
                <a:ea typeface="+mn-ea"/>
                <a:cs typeface="+mn-cs"/>
              </a:rPr>
              <a:t>, cioè lo stato di salute di chi accusa ancora problemi oltre le 12 settimane dal termine della fase acuta dell’infezione da SARS-CoV-2. </a:t>
            </a:r>
            <a:r>
              <a:rPr lang="it-IT" sz="1200" b="1" i="0" kern="1200" dirty="0">
                <a:solidFill>
                  <a:schemeClr val="tx1"/>
                </a:solidFill>
                <a:effectLst/>
                <a:latin typeface="+mn-lt"/>
                <a:ea typeface="+mn-ea"/>
                <a:cs typeface="+mn-cs"/>
              </a:rPr>
              <a:t>Non pochi atleti professionisti, soprattutto prima dell’arrivo dei vaccini, hanno raccontato di aver "accusato il colpo"</a:t>
            </a:r>
            <a:r>
              <a:rPr lang="it-IT" sz="1200" b="0" i="0" kern="1200" dirty="0">
                <a:solidFill>
                  <a:schemeClr val="tx1"/>
                </a:solidFill>
                <a:effectLst/>
                <a:latin typeface="+mn-lt"/>
                <a:ea typeface="+mn-ea"/>
                <a:cs typeface="+mn-cs"/>
              </a:rPr>
              <a:t> con un’infezione che è stata pesante da smaltire anche a domicilio o che ha richiesto ossigeno-terapia e cure ospedaliere, nonostante la giovane età e la "sana e robusta costituzione".</a:t>
            </a:r>
          </a:p>
          <a:p>
            <a:r>
              <a:rPr lang="it-IT" sz="1200" b="1" i="0" kern="1200" cap="all" dirty="0">
                <a:solidFill>
                  <a:schemeClr val="tx1"/>
                </a:solidFill>
                <a:effectLst/>
                <a:latin typeface="+mn-lt"/>
                <a:ea typeface="+mn-ea"/>
                <a:cs typeface="+mn-cs"/>
              </a:rPr>
              <a:t>il libro</a:t>
            </a:r>
          </a:p>
          <a:p>
            <a:r>
              <a:rPr lang="it-IT" sz="1200" b="0" i="0"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3"/>
              </a:rPr>
              <a:t>2</a:t>
            </a:r>
            <a:r>
              <a:rPr lang="it-IT" sz="1200" b="1" i="0" u="none" strike="noStrike" kern="1200" dirty="0">
                <a:solidFill>
                  <a:schemeClr val="tx1"/>
                </a:solidFill>
                <a:effectLst/>
                <a:latin typeface="+mn-lt"/>
                <a:ea typeface="+mn-ea"/>
                <a:cs typeface="+mn-cs"/>
                <a:hlinkClick r:id="rId3"/>
              </a:rPr>
              <a:t>Leggi i commenti</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Diversi studi scientifici hanno raccolto informazioni sulle sequele a lungo termine di Covid-19 anche in chi pratica sport frequentemente, a livello agonistico o amatoriale. Cosa si sa di preciso? Un capitolo intero del</a:t>
            </a:r>
            <a:r>
              <a:rPr lang="it-IT" sz="1200" b="1" i="0" kern="1200" dirty="0">
                <a:solidFill>
                  <a:schemeClr val="tx1"/>
                </a:solidFill>
                <a:effectLst/>
                <a:latin typeface="+mn-lt"/>
                <a:ea typeface="+mn-ea"/>
                <a:cs typeface="+mn-cs"/>
              </a:rPr>
              <a:t> libro </a:t>
            </a:r>
            <a:r>
              <a:rPr lang="it-IT" sz="1200" b="1" i="1" kern="1200" dirty="0">
                <a:solidFill>
                  <a:schemeClr val="tx1"/>
                </a:solidFill>
                <a:effectLst/>
                <a:latin typeface="+mn-lt"/>
                <a:ea typeface="+mn-ea"/>
                <a:cs typeface="+mn-cs"/>
              </a:rPr>
              <a:t>Post COVID. Che cosa dobbiamo sapere sulle conseguenze a lungo termine del virus per corpo e mente</a:t>
            </a:r>
            <a:r>
              <a:rPr lang="it-IT" sz="1200" b="0" i="0" kern="1200" dirty="0">
                <a:solidFill>
                  <a:schemeClr val="tx1"/>
                </a:solidFill>
                <a:effectLst/>
                <a:latin typeface="+mn-lt"/>
                <a:ea typeface="+mn-ea"/>
                <a:cs typeface="+mn-cs"/>
              </a:rPr>
              <a:t> (di Sergio </a:t>
            </a:r>
            <a:r>
              <a:rPr lang="it-IT" sz="1200" b="0" i="0" kern="1200" dirty="0" err="1">
                <a:solidFill>
                  <a:schemeClr val="tx1"/>
                </a:solidFill>
                <a:effectLst/>
                <a:latin typeface="+mn-lt"/>
                <a:ea typeface="+mn-ea"/>
                <a:cs typeface="+mn-cs"/>
              </a:rPr>
              <a:t>Harari</a:t>
            </a:r>
            <a:r>
              <a:rPr lang="it-IT" sz="1200" b="0" i="0" kern="1200" dirty="0">
                <a:solidFill>
                  <a:schemeClr val="tx1"/>
                </a:solidFill>
                <a:effectLst/>
                <a:latin typeface="+mn-lt"/>
                <a:ea typeface="+mn-ea"/>
                <a:cs typeface="+mn-cs"/>
              </a:rPr>
              <a:t>, con Vera Martinella, edizioni Solferino) è dedicato a questo tema. È il primo volume che fa un punto sulle </a:t>
            </a:r>
            <a:r>
              <a:rPr lang="it-IT" sz="1200" b="1" i="0" kern="1200" dirty="0">
                <a:solidFill>
                  <a:schemeClr val="tx1"/>
                </a:solidFill>
                <a:effectLst/>
                <a:latin typeface="+mn-lt"/>
                <a:ea typeface="+mn-ea"/>
                <a:cs typeface="+mn-cs"/>
              </a:rPr>
              <a:t>conseguenze sul lungo periodo dell’infezione a livello fisico e psicologico,</a:t>
            </a:r>
            <a:r>
              <a:rPr lang="it-IT" sz="1200" b="0" i="0" kern="1200" dirty="0">
                <a:solidFill>
                  <a:schemeClr val="tx1"/>
                </a:solidFill>
                <a:effectLst/>
                <a:latin typeface="+mn-lt"/>
                <a:ea typeface="+mn-ea"/>
                <a:cs typeface="+mn-cs"/>
              </a:rPr>
              <a:t> una guida per le persone che continuano a accusare disturbi, per aiutarle a capire e interpretare i sintomi, a valutare quali esami fare, a chi rivolgersi per avere una diagnosi corretta e le terapie più idonee.</a:t>
            </a:r>
          </a:p>
          <a:p>
            <a:r>
              <a:rPr lang="it-IT" sz="1200" b="1" i="0" kern="1200" cap="all" dirty="0">
                <a:solidFill>
                  <a:schemeClr val="tx1"/>
                </a:solidFill>
                <a:effectLst/>
                <a:latin typeface="+mn-lt"/>
                <a:ea typeface="+mn-ea"/>
                <a:cs typeface="+mn-cs"/>
              </a:rPr>
              <a:t>il ruolo protettivo dello sport</a:t>
            </a:r>
          </a:p>
          <a:p>
            <a:r>
              <a:rPr lang="it-IT" sz="1200" b="0" i="0" kern="1200" dirty="0">
                <a:solidFill>
                  <a:schemeClr val="tx1"/>
                </a:solidFill>
                <a:effectLst/>
                <a:latin typeface="+mn-lt"/>
                <a:ea typeface="+mn-ea"/>
                <a:cs typeface="+mn-cs"/>
              </a:rPr>
              <a:t>—  "È dimostrato che l’esercizio fisico moderato con adeguati periodi di recupero migliora la nostra risposta immunitaria, mentre la </a:t>
            </a:r>
            <a:r>
              <a:rPr lang="it-IT" sz="1200" b="1" i="0" kern="1200" dirty="0">
                <a:solidFill>
                  <a:schemeClr val="tx1"/>
                </a:solidFill>
                <a:effectLst/>
                <a:latin typeface="+mn-lt"/>
                <a:ea typeface="+mn-ea"/>
                <a:cs typeface="+mn-cs"/>
              </a:rPr>
              <a:t>sedentarietà ci “indebolisce”</a:t>
            </a:r>
            <a:r>
              <a:rPr lang="it-IT" sz="1200" b="0" i="0" kern="1200" dirty="0">
                <a:solidFill>
                  <a:schemeClr val="tx1"/>
                </a:solidFill>
                <a:effectLst/>
                <a:latin typeface="+mn-lt"/>
                <a:ea typeface="+mn-ea"/>
                <a:cs typeface="+mn-cs"/>
              </a:rPr>
              <a:t>, ma anche l’esercizio fisico troppo intenso , creando uno stress nel sistema immunitario, espone gli atleti a un maggior rischio di malattie infettive, oltre che di infortuni - spiega </a:t>
            </a:r>
            <a:r>
              <a:rPr lang="it-IT" sz="1200" b="1" i="0" kern="1200" dirty="0">
                <a:solidFill>
                  <a:schemeClr val="tx1"/>
                </a:solidFill>
                <a:effectLst/>
                <a:latin typeface="+mn-lt"/>
                <a:ea typeface="+mn-ea"/>
                <a:cs typeface="+mn-cs"/>
              </a:rPr>
              <a:t>Gianfranco Beltrami, specialista in Medicina dello Sport e vicepresidente nazionale della Federazione Medico Sportiva Italiana (FMSI) -</a:t>
            </a:r>
            <a:r>
              <a:rPr lang="it-IT" sz="1200" b="0" i="0" kern="1200" dirty="0">
                <a:solidFill>
                  <a:schemeClr val="tx1"/>
                </a:solidFill>
                <a:effectLst/>
                <a:latin typeface="+mn-lt"/>
                <a:ea typeface="+mn-ea"/>
                <a:cs typeface="+mn-cs"/>
              </a:rPr>
              <a:t>. Insomma, un’attività fisica caratterizzata da carichi di lavoro elevati durante gli allenamenti e da frequenti competizioni può aumentare la suscettibilità alle infezioni virali e batteriche attraverso una </a:t>
            </a:r>
            <a:r>
              <a:rPr lang="it-IT" sz="1200" b="1" i="0" kern="1200" dirty="0">
                <a:solidFill>
                  <a:schemeClr val="tx1"/>
                </a:solidFill>
                <a:effectLst/>
                <a:latin typeface="+mn-lt"/>
                <a:ea typeface="+mn-ea"/>
                <a:cs typeface="+mn-cs"/>
              </a:rPr>
              <a:t>riduzione dell’immunità</a:t>
            </a:r>
            <a:r>
              <a:rPr lang="it-IT" sz="1200" b="0" i="0" kern="1200" dirty="0">
                <a:solidFill>
                  <a:schemeClr val="tx1"/>
                </a:solidFill>
                <a:effectLst/>
                <a:latin typeface="+mn-lt"/>
                <a:ea typeface="+mn-ea"/>
                <a:cs typeface="+mn-cs"/>
              </a:rPr>
              <a:t> (creando uno stato di soppressione temporanea a breve temine del sistema immunitario di una durata di 3-72 ore definita “open window”)".</a:t>
            </a:r>
          </a:p>
          <a:p>
            <a:endParaRPr lang="it-IT" dirty="0"/>
          </a:p>
        </p:txBody>
      </p:sp>
      <p:sp>
        <p:nvSpPr>
          <p:cNvPr id="4" name="Segnaposto numero diapositiva 3"/>
          <p:cNvSpPr>
            <a:spLocks noGrp="1"/>
          </p:cNvSpPr>
          <p:nvPr>
            <p:ph type="sldNum" sz="quarter" idx="5"/>
          </p:nvPr>
        </p:nvSpPr>
        <p:spPr/>
        <p:txBody>
          <a:bodyPr/>
          <a:lstStyle/>
          <a:p>
            <a:fld id="{ADCC4139-43BE-463C-8D58-8B5422CF920F}" type="slidenum">
              <a:rPr lang="it-IT" smtClean="0"/>
              <a:t>13</a:t>
            </a:fld>
            <a:endParaRPr lang="it-IT"/>
          </a:p>
        </p:txBody>
      </p:sp>
    </p:spTree>
    <p:extLst>
      <p:ext uri="{BB962C8B-B14F-4D97-AF65-F5344CB8AC3E}">
        <p14:creationId xmlns:p14="http://schemas.microsoft.com/office/powerpoint/2010/main" val="416662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 punti J, eccetto </a:t>
            </a:r>
            <a:r>
              <a:rPr lang="it-IT" sz="1200" b="0" i="0" kern="1200" dirty="0" err="1">
                <a:solidFill>
                  <a:schemeClr val="tx1"/>
                </a:solidFill>
                <a:effectLst/>
                <a:latin typeface="+mn-lt"/>
                <a:ea typeface="+mn-ea"/>
                <a:cs typeface="+mn-cs"/>
              </a:rPr>
              <a:t>aVR</a:t>
            </a:r>
            <a:r>
              <a:rPr lang="it-IT" sz="1200" b="0" i="0" kern="1200" dirty="0">
                <a:solidFill>
                  <a:schemeClr val="tx1"/>
                </a:solidFill>
                <a:effectLst/>
                <a:latin typeface="+mn-lt"/>
                <a:ea typeface="+mn-ea"/>
                <a:cs typeface="+mn-cs"/>
              </a:rPr>
              <a:t> e V</a:t>
            </a:r>
            <a:r>
              <a:rPr lang="it-IT" sz="1200" b="0" i="0" kern="1200" baseline="-25000" dirty="0">
                <a:solidFill>
                  <a:schemeClr val="tx1"/>
                </a:solidFill>
                <a:effectLst/>
                <a:latin typeface="+mn-lt"/>
                <a:ea typeface="+mn-ea"/>
                <a:cs typeface="+mn-cs"/>
              </a:rPr>
              <a:t>1</a:t>
            </a:r>
            <a:r>
              <a:rPr lang="it-IT" sz="1200" b="0" i="0" kern="1200" dirty="0">
                <a:solidFill>
                  <a:schemeClr val="tx1"/>
                </a:solidFill>
                <a:effectLst/>
                <a:latin typeface="+mn-lt"/>
                <a:ea typeface="+mn-ea"/>
                <a:cs typeface="+mn-cs"/>
              </a:rPr>
              <a:t>, sono elevati. Le onde T sono sostanzialmente normali. I segmenti ST mostrano un'elevazione concava verso l'alto. I segmenti PR, eccetto </a:t>
            </a:r>
            <a:r>
              <a:rPr lang="it-IT" sz="1200" b="0" i="0" kern="1200" dirty="0" err="1">
                <a:solidFill>
                  <a:schemeClr val="tx1"/>
                </a:solidFill>
                <a:effectLst/>
                <a:latin typeface="+mn-lt"/>
                <a:ea typeface="+mn-ea"/>
                <a:cs typeface="+mn-cs"/>
              </a:rPr>
              <a:t>aVR</a:t>
            </a:r>
            <a:r>
              <a:rPr lang="it-IT" sz="1200" b="0" i="0" kern="1200" dirty="0">
                <a:solidFill>
                  <a:schemeClr val="tx1"/>
                </a:solidFill>
                <a:effectLst/>
                <a:latin typeface="+mn-lt"/>
                <a:ea typeface="+mn-ea"/>
                <a:cs typeface="+mn-cs"/>
              </a:rPr>
              <a:t> e V</a:t>
            </a:r>
            <a:r>
              <a:rPr lang="it-IT" sz="1200" b="0" i="0" kern="1200" baseline="-25000" dirty="0">
                <a:solidFill>
                  <a:schemeClr val="tx1"/>
                </a:solidFill>
                <a:effectLst/>
                <a:latin typeface="+mn-lt"/>
                <a:ea typeface="+mn-ea"/>
                <a:cs typeface="+mn-cs"/>
              </a:rPr>
              <a:t>1</a:t>
            </a:r>
            <a:r>
              <a:rPr lang="it-IT" sz="1200" b="0" i="0" kern="1200" dirty="0">
                <a:solidFill>
                  <a:schemeClr val="tx1"/>
                </a:solidFill>
                <a:effectLst/>
                <a:latin typeface="+mn-lt"/>
                <a:ea typeface="+mn-ea"/>
                <a:cs typeface="+mn-cs"/>
              </a:rPr>
              <a:t>, sono ridotti. Le deviazioni del PR sono comunemente assenti in una derivazione dell'arto (qui, </a:t>
            </a:r>
            <a:r>
              <a:rPr lang="it-IT" sz="1200" b="0" i="0" kern="1200" dirty="0" err="1">
                <a:solidFill>
                  <a:schemeClr val="tx1"/>
                </a:solidFill>
                <a:effectLst/>
                <a:latin typeface="+mn-lt"/>
                <a:ea typeface="+mn-ea"/>
                <a:cs typeface="+mn-cs"/>
              </a:rPr>
              <a:t>aVL</a:t>
            </a:r>
            <a:r>
              <a:rPr lang="it-IT" sz="1200" b="0" i="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5"/>
          </p:nvPr>
        </p:nvSpPr>
        <p:spPr/>
        <p:txBody>
          <a:bodyPr/>
          <a:lstStyle/>
          <a:p>
            <a:fld id="{ADCC4139-43BE-463C-8D58-8B5422CF920F}" type="slidenum">
              <a:rPr lang="it-IT" smtClean="0"/>
              <a:t>22</a:t>
            </a:fld>
            <a:endParaRPr lang="it-IT"/>
          </a:p>
        </p:txBody>
      </p:sp>
    </p:spTree>
    <p:extLst>
      <p:ext uri="{BB962C8B-B14F-4D97-AF65-F5344CB8AC3E}">
        <p14:creationId xmlns:p14="http://schemas.microsoft.com/office/powerpoint/2010/main" val="194953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Test da sforzo massimale, Holter ECG, test cardiopolmonare La morte improvvisa cardiovascolare è la principale causa di mortalità negli atleti durante l’esercizio fisico27, che può, infatti, fungere da trigger di eventi avversi in soggetti con sottostanti condizioni patologiche predisponenti, spesso misconosciute. Visto il possibile danno miocardico provocato dall’infezione da SARS-CoV-2, è ragionevole la raccomandazione di eseguire accertamenti cardiologici negli atleti, comprensivi di un tracciato ECG a riposo, in grado di identificare o far sospettare possibili disturbi associati ad un aumentato rischio di morte improvvisa28. A potenziare l’efficacia della traccia ECG nell’identificazione di condizioni a rischio per morte improvvisa cardiovascolare, sono raccomandati il test da sforzo massimale e/o la registrazione ECG secondo Holter delle 24h durante seduta allenante, in quanto preziosi strumenti nel rilevare potenziali alterazioni del tracciato e/o del ritmo non solo in condizioni di riposo ma anche durante lo sforzo fisico e nelle fasi di recupero. Il test da sforzo può inoltre fornire importanti informazioni in merito al profilo pressorio, sia a riposo che in risposta all’esercizio fisico, specchio degli adattamenti cardiovascolari sottostanti29. Dai recenti lavori del gruppo di </a:t>
            </a:r>
            <a:r>
              <a:rPr lang="it-IT" dirty="0" err="1"/>
              <a:t>Baggish</a:t>
            </a:r>
            <a:r>
              <a:rPr lang="it-IT" dirty="0"/>
              <a:t> et al.30 e del gruppo di </a:t>
            </a:r>
            <a:r>
              <a:rPr lang="it-IT" dirty="0" err="1"/>
              <a:t>Phelan</a:t>
            </a:r>
            <a:r>
              <a:rPr lang="it-IT" dirty="0"/>
              <a:t> et al.31 si evince come, non solo in Italia, ma anche oltreoceano sia ritenuto importante eseguire una valutazione cardiovascolare negli atleti che hanno contratto l’infezione da SARS-CoV-2</a:t>
            </a:r>
          </a:p>
        </p:txBody>
      </p:sp>
      <p:sp>
        <p:nvSpPr>
          <p:cNvPr id="4" name="Segnaposto numero diapositiva 3"/>
          <p:cNvSpPr>
            <a:spLocks noGrp="1"/>
          </p:cNvSpPr>
          <p:nvPr>
            <p:ph type="sldNum" sz="quarter" idx="5"/>
          </p:nvPr>
        </p:nvSpPr>
        <p:spPr/>
        <p:txBody>
          <a:bodyPr/>
          <a:lstStyle/>
          <a:p>
            <a:fld id="{ADCC4139-43BE-463C-8D58-8B5422CF920F}" type="slidenum">
              <a:rPr lang="it-IT" smtClean="0"/>
              <a:t>30</a:t>
            </a:fld>
            <a:endParaRPr lang="it-IT"/>
          </a:p>
        </p:txBody>
      </p:sp>
    </p:spTree>
    <p:extLst>
      <p:ext uri="{BB962C8B-B14F-4D97-AF65-F5344CB8AC3E}">
        <p14:creationId xmlns:p14="http://schemas.microsoft.com/office/powerpoint/2010/main" val="21690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CF165-F2CD-4FCD-A4F9-34C54972923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EC9AA3-8390-4799-9E8C-9FFE17C88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F9A0D66-6C8C-423A-B1B6-D817A620E1A0}"/>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AFC54A79-AAD4-415C-899D-B88E08A5D6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49EDAC-7C27-4202-BD6F-BAE8FE514E24}"/>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294617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17CD8-B869-4727-A024-5337F56FAF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5570135-B67E-444B-9BF4-C96B4EABFE9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55F7FC-4FA9-4C15-BE60-54F05C218CE3}"/>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344D920E-680B-4731-950C-F41A7827D4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7A9A13-3F23-472F-92A2-B87485981D94}"/>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222674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331301F-622C-4F09-8B07-D47251DF80B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2CC376-003F-4C21-AEE6-B6D88353D6CC}"/>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E11F27-7170-44F1-9812-9E0A6F6CDC38}"/>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ADB4CFBE-3D72-4E8D-AC4B-EA020F8F1F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D54639-742F-4CD0-91B7-7958D455B167}"/>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328703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7C58A-67F5-4DDF-BF1D-3D9FD383F7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5537F8-DCCE-46EE-8789-5462FAE3656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DF806C-B286-4D1D-BACE-690EB0C355BC}"/>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70B4A2D6-60D3-4805-AEAE-50D73AEA2F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BC73A3-1BB2-414B-8DBF-2D8FE2FDC3F8}"/>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127270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77372-5491-49E9-9C68-47A695A0A2C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C3BEE97-B4CA-4720-96E6-E69206D4F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B7A7A321-4553-40B9-B54A-33BE8699092C}"/>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7877A74F-01D6-481B-AF69-C352CC01E9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894C58-C769-4A82-B763-87CD22A92957}"/>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9778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DFA8E-91E0-450F-8CFD-DDF1621B28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F66A5B-095D-4BC3-B780-490363AC82B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B1BC79E-644E-4518-9C02-B8BBD98893E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47721A9-31DA-4E39-ACE0-8CED5B423FB3}"/>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6" name="Segnaposto piè di pagina 5">
            <a:extLst>
              <a:ext uri="{FF2B5EF4-FFF2-40B4-BE49-F238E27FC236}">
                <a16:creationId xmlns:a16="http://schemas.microsoft.com/office/drawing/2014/main" id="{8B632CE4-39EB-4296-A1E4-D52EEFB803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D4648D-AEC6-4645-A49A-CAED01DAA93A}"/>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282404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92CDB-0C76-465A-A00A-39642E26A27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7C8703B-ABCE-4A59-A487-E1752E839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EE8F8E6-F0AF-40BA-B4A9-A1BA748385E1}"/>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78305D6-C248-4797-9DD4-AC4EA80A4A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536BE14-F953-451A-9FEC-71CD226A7E1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A0E1693-A967-4D59-A50E-F0E9308F0D11}"/>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8" name="Segnaposto piè di pagina 7">
            <a:extLst>
              <a:ext uri="{FF2B5EF4-FFF2-40B4-BE49-F238E27FC236}">
                <a16:creationId xmlns:a16="http://schemas.microsoft.com/office/drawing/2014/main" id="{D22E1AEA-C058-460F-BB70-58208C2BC9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3585E66-0701-4AD8-8AD1-BE66A50D8E5F}"/>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292569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5C6FAF-C436-4A2B-A5DF-36D66574715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572D5A8-DBCA-4291-8F5A-9674C5D95A94}"/>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4" name="Segnaposto piè di pagina 3">
            <a:extLst>
              <a:ext uri="{FF2B5EF4-FFF2-40B4-BE49-F238E27FC236}">
                <a16:creationId xmlns:a16="http://schemas.microsoft.com/office/drawing/2014/main" id="{100C13E5-7A24-44B2-A2C3-D263127E26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430D3BA-2F92-4957-9EA0-DCD122386377}"/>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357972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25041BF-0746-4BA9-930F-FF7C72DBACFA}"/>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3" name="Segnaposto piè di pagina 2">
            <a:extLst>
              <a:ext uri="{FF2B5EF4-FFF2-40B4-BE49-F238E27FC236}">
                <a16:creationId xmlns:a16="http://schemas.microsoft.com/office/drawing/2014/main" id="{733E844D-1546-4B70-ADE0-B4EE563912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B5214E-B31A-4AB3-B05C-730A569922C6}"/>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311042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AE8D8-8CF4-40DE-9F99-7F9A9A0EDF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47865E-4528-4C41-A536-E030732E8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77D1D4-4D1C-4D87-BBBD-CC2E64516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C0A07BE-CF7F-4EF9-B25B-FB05A32BB8B5}"/>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6" name="Segnaposto piè di pagina 5">
            <a:extLst>
              <a:ext uri="{FF2B5EF4-FFF2-40B4-BE49-F238E27FC236}">
                <a16:creationId xmlns:a16="http://schemas.microsoft.com/office/drawing/2014/main" id="{10E0EA5D-8562-4C46-B61E-2BFAB1EC81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F55E85F-BFB5-487E-8EB1-CFF0CFCEC786}"/>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405383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49C50-4FAA-4545-A08D-1412F0CBA0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2C2ED4-F3FD-4064-BBF3-D0449EDF4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62B90ED-0F60-4A71-9638-C7194EF65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032A009-8BA1-4DC3-A44B-643668790014}"/>
              </a:ext>
            </a:extLst>
          </p:cNvPr>
          <p:cNvSpPr>
            <a:spLocks noGrp="1"/>
          </p:cNvSpPr>
          <p:nvPr>
            <p:ph type="dt" sz="half" idx="10"/>
          </p:nvPr>
        </p:nvSpPr>
        <p:spPr/>
        <p:txBody>
          <a:bodyPr/>
          <a:lstStyle/>
          <a:p>
            <a:fld id="{733ACB29-957C-45BA-AFED-07CFABC54272}" type="datetimeFigureOut">
              <a:rPr lang="it-IT" smtClean="0"/>
              <a:t>18/04/2025</a:t>
            </a:fld>
            <a:endParaRPr lang="it-IT"/>
          </a:p>
        </p:txBody>
      </p:sp>
      <p:sp>
        <p:nvSpPr>
          <p:cNvPr id="6" name="Segnaposto piè di pagina 5">
            <a:extLst>
              <a:ext uri="{FF2B5EF4-FFF2-40B4-BE49-F238E27FC236}">
                <a16:creationId xmlns:a16="http://schemas.microsoft.com/office/drawing/2014/main" id="{8F88C816-E521-40BA-A0CA-6E4DA85FB6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55FAA6-1B11-43B7-8FED-A47D0988B151}"/>
              </a:ext>
            </a:extLst>
          </p:cNvPr>
          <p:cNvSpPr>
            <a:spLocks noGrp="1"/>
          </p:cNvSpPr>
          <p:nvPr>
            <p:ph type="sldNum" sz="quarter" idx="12"/>
          </p:nvPr>
        </p:nvSpPr>
        <p:spPr/>
        <p:txBody>
          <a:bodyPr/>
          <a:lstStyle/>
          <a:p>
            <a:fld id="{392C831D-D9A4-4805-BA27-323EE3CE1274}" type="slidenum">
              <a:rPr lang="it-IT" smtClean="0"/>
              <a:t>‹N›</a:t>
            </a:fld>
            <a:endParaRPr lang="it-IT"/>
          </a:p>
        </p:txBody>
      </p:sp>
    </p:spTree>
    <p:extLst>
      <p:ext uri="{BB962C8B-B14F-4D97-AF65-F5344CB8AC3E}">
        <p14:creationId xmlns:p14="http://schemas.microsoft.com/office/powerpoint/2010/main" val="24033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01FE572-4A13-467E-8C06-62C03A814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6929EC-67EF-4CA1-BC2C-63996BC85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597C4F-0FB1-42F6-BA0C-78F5BB8BD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ACB29-957C-45BA-AFED-07CFABC54272}" type="datetimeFigureOut">
              <a:rPr lang="it-IT" smtClean="0"/>
              <a:t>18/04/2025</a:t>
            </a:fld>
            <a:endParaRPr lang="it-IT"/>
          </a:p>
        </p:txBody>
      </p:sp>
      <p:sp>
        <p:nvSpPr>
          <p:cNvPr id="5" name="Segnaposto piè di pagina 4">
            <a:extLst>
              <a:ext uri="{FF2B5EF4-FFF2-40B4-BE49-F238E27FC236}">
                <a16:creationId xmlns:a16="http://schemas.microsoft.com/office/drawing/2014/main" id="{8B5223FF-36EA-413F-8FE9-1F0B1A504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6E58E56-EBDB-432D-9913-36607A467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831D-D9A4-4805-BA27-323EE3CE1274}" type="slidenum">
              <a:rPr lang="it-IT" smtClean="0"/>
              <a:t>‹N›</a:t>
            </a:fld>
            <a:endParaRPr lang="it-IT"/>
          </a:p>
        </p:txBody>
      </p:sp>
    </p:spTree>
    <p:extLst>
      <p:ext uri="{BB962C8B-B14F-4D97-AF65-F5344CB8AC3E}">
        <p14:creationId xmlns:p14="http://schemas.microsoft.com/office/powerpoint/2010/main" val="323460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sdmanuals.com/it/professionale/disturbi-dell-apparato-cardiovascolare/esami-e-procedure-cardiovascolari/ecocardiografi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586F4C-70F2-4AFA-89B1-5169E9E652FE}"/>
              </a:ext>
            </a:extLst>
          </p:cNvPr>
          <p:cNvSpPr>
            <a:spLocks noGrp="1"/>
          </p:cNvSpPr>
          <p:nvPr>
            <p:ph type="ctrTitle"/>
          </p:nvPr>
        </p:nvSpPr>
        <p:spPr/>
        <p:txBody>
          <a:bodyPr>
            <a:normAutofit/>
          </a:bodyPr>
          <a:lstStyle/>
          <a:p>
            <a:r>
              <a:rPr lang="it-IT" sz="4400"/>
              <a:t>Valutazioni cardiologiche </a:t>
            </a:r>
            <a:r>
              <a:rPr lang="it-IT" sz="4400" dirty="0"/>
              <a:t>delle complicanze del long </a:t>
            </a:r>
            <a:r>
              <a:rPr lang="it-IT" sz="4400" dirty="0" err="1"/>
              <a:t>Covid</a:t>
            </a:r>
            <a:r>
              <a:rPr lang="it-IT" sz="4400" dirty="0"/>
              <a:t> negli atleti</a:t>
            </a:r>
          </a:p>
        </p:txBody>
      </p:sp>
      <p:sp>
        <p:nvSpPr>
          <p:cNvPr id="3" name="Sottotitolo 2">
            <a:extLst>
              <a:ext uri="{FF2B5EF4-FFF2-40B4-BE49-F238E27FC236}">
                <a16:creationId xmlns:a16="http://schemas.microsoft.com/office/drawing/2014/main" id="{0D624939-3ACB-4B5F-914C-1D67685EB20F}"/>
              </a:ext>
            </a:extLst>
          </p:cNvPr>
          <p:cNvSpPr>
            <a:spLocks noGrp="1"/>
          </p:cNvSpPr>
          <p:nvPr>
            <p:ph type="subTitle" idx="1"/>
          </p:nvPr>
        </p:nvSpPr>
        <p:spPr/>
        <p:txBody>
          <a:bodyPr>
            <a:normAutofit/>
          </a:bodyPr>
          <a:lstStyle/>
          <a:p>
            <a:endParaRPr lang="it-IT" dirty="0"/>
          </a:p>
          <a:p>
            <a:endParaRPr lang="it-IT" dirty="0"/>
          </a:p>
          <a:p>
            <a:r>
              <a:rPr lang="it-IT" dirty="0"/>
              <a:t>Dott. Gianmatteo </a:t>
            </a:r>
            <a:r>
              <a:rPr lang="it-IT" dirty="0" err="1"/>
              <a:t>Azzarà</a:t>
            </a:r>
            <a:endParaRPr lang="it-IT" dirty="0"/>
          </a:p>
        </p:txBody>
      </p:sp>
      <p:pic>
        <p:nvPicPr>
          <p:cNvPr id="4" name="Immagine 3">
            <a:extLst>
              <a:ext uri="{FF2B5EF4-FFF2-40B4-BE49-F238E27FC236}">
                <a16:creationId xmlns:a16="http://schemas.microsoft.com/office/drawing/2014/main" id="{99852C14-B251-48E8-A67B-D52FC36A3477}"/>
              </a:ext>
            </a:extLst>
          </p:cNvPr>
          <p:cNvPicPr>
            <a:picLocks noChangeAspect="1"/>
          </p:cNvPicPr>
          <p:nvPr/>
        </p:nvPicPr>
        <p:blipFill>
          <a:blip r:embed="rId2"/>
          <a:stretch>
            <a:fillRect/>
          </a:stretch>
        </p:blipFill>
        <p:spPr>
          <a:xfrm>
            <a:off x="8329705" y="4011172"/>
            <a:ext cx="3862295" cy="2846828"/>
          </a:xfrm>
          <a:prstGeom prst="rect">
            <a:avLst/>
          </a:prstGeom>
        </p:spPr>
      </p:pic>
    </p:spTree>
    <p:extLst>
      <p:ext uri="{BB962C8B-B14F-4D97-AF65-F5344CB8AC3E}">
        <p14:creationId xmlns:p14="http://schemas.microsoft.com/office/powerpoint/2010/main" val="46139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D24AB6B-09D0-4D15-BD85-092394291A91}"/>
              </a:ext>
            </a:extLst>
          </p:cNvPr>
          <p:cNvSpPr>
            <a:spLocks noGrp="1"/>
          </p:cNvSpPr>
          <p:nvPr>
            <p:ph idx="1"/>
          </p:nvPr>
        </p:nvSpPr>
        <p:spPr>
          <a:xfrm>
            <a:off x="838200" y="851959"/>
            <a:ext cx="10515600" cy="4351338"/>
          </a:xfrm>
        </p:spPr>
        <p:txBody>
          <a:bodyPr>
            <a:noAutofit/>
          </a:bodyPr>
          <a:lstStyle/>
          <a:p>
            <a:pPr marL="0" indent="0">
              <a:buNone/>
            </a:pPr>
            <a:r>
              <a:rPr lang="it-IT" sz="1600" dirty="0"/>
              <a:t>• Sesso: le donne vanno più facilmente incontro a sintomi da LC (OR da 1.45 a </a:t>
            </a:r>
          </a:p>
          <a:p>
            <a:pPr marL="0" indent="0">
              <a:buNone/>
            </a:pPr>
            <a:r>
              <a:rPr lang="it-IT" sz="1600" dirty="0"/>
              <a:t>• Età: alcuni studi riportano che il LC si verifica più facilmente nell’età avanzata, altri nell’età media 60, altri ancora in quella giovanile.</a:t>
            </a:r>
          </a:p>
          <a:p>
            <a:pPr marL="0" indent="0">
              <a:buNone/>
            </a:pPr>
            <a:r>
              <a:rPr lang="it-IT" sz="1600" dirty="0"/>
              <a:t>• Etnia: gli asiatici hanno una minore probabilità </a:t>
            </a:r>
          </a:p>
          <a:p>
            <a:pPr marL="0" indent="0">
              <a:lnSpc>
                <a:spcPct val="107000"/>
              </a:lnSpc>
              <a:spcAft>
                <a:spcPts val="800"/>
              </a:spcAft>
              <a:buNone/>
            </a:pPr>
            <a:r>
              <a:rPr lang="it-IT" sz="1600" dirty="0"/>
              <a:t>• Gravità in acuto: numero e gravità dei sintomi in fase acuta (soprattutto vomito, </a:t>
            </a:r>
            <a:r>
              <a:rPr lang="it-IT" sz="1600" dirty="0" err="1"/>
              <a:t>faringodinia</a:t>
            </a:r>
            <a:r>
              <a:rPr lang="it-IT" sz="1600" dirty="0"/>
              <a:t>, dispnea, diarrea e cefalea), durata della degenza, necessità di ospedalizzazione, ossigenoterapia, ammissione in terapia intensiva e ventilazione invasiva  e anche evidenza di danno miocardico sono associati, con rare eccezioni, all’insorgenza di sintomi, in particolare somatici respiratori. Nel Northern Colorado SARSCoV-2 </a:t>
            </a:r>
            <a:r>
              <a:rPr lang="it-IT" sz="1600" dirty="0" err="1"/>
              <a:t>Biorepository</a:t>
            </a:r>
            <a:r>
              <a:rPr lang="it-IT" sz="1600" dirty="0"/>
              <a:t> (</a:t>
            </a:r>
            <a:r>
              <a:rPr lang="it-IT" sz="1600" dirty="0" err="1"/>
              <a:t>NoCo</a:t>
            </a:r>
            <a:r>
              <a:rPr lang="it-IT" sz="1600" dirty="0"/>
              <a:t>-COBIO) il 93% dei pazienti ospedalizzati e il 23% di quelli non ospedalizzati ha sviluppato , ad evidenziare il concetto che il LC </a:t>
            </a:r>
            <a:r>
              <a:rPr lang="it-IT" sz="1600" b="1" i="1" dirty="0">
                <a:latin typeface="Arial Narrow" panose="020B0606020202030204" pitchFamily="34" charset="0"/>
                <a:ea typeface="Calibri" panose="020F0502020204030204" pitchFamily="34" charset="0"/>
                <a:cs typeface="Times New Roman" panose="02020603050405020304" pitchFamily="18" charset="0"/>
              </a:rPr>
              <a:t>non sembra dipendere da quanto grave sia stata la malattia da COVID-19 (incluso se vi sia stato o meno un ricovero in ospedale)</a:t>
            </a:r>
            <a:endParaRPr lang="it-IT" sz="1600" dirty="0"/>
          </a:p>
          <a:p>
            <a:pPr marL="0" indent="0">
              <a:buNone/>
            </a:pPr>
            <a:r>
              <a:rPr lang="it-IT" sz="1600" dirty="0"/>
              <a:t>• Condizioni cliniche di base: il LC è più frequente nei pazienti con peggior stato di salute iniziale e comorbilità, in particolare depressione, tabagismo, </a:t>
            </a:r>
            <a:r>
              <a:rPr lang="it-IT" sz="1600" dirty="0" err="1"/>
              <a:t>pregressaneoplasie</a:t>
            </a:r>
            <a:r>
              <a:rPr lang="it-IT" sz="1600" dirty="0"/>
              <a:t> , broncopatia cronica, ipertensione arteriosa187,193, dislipidemie188, diabete mellito, ipotiroidismo, malattie autoimmuni e obesità. </a:t>
            </a:r>
          </a:p>
          <a:p>
            <a:pPr marL="0" indent="0">
              <a:buNone/>
            </a:pPr>
            <a:r>
              <a:rPr lang="it-IT" sz="1600" dirty="0"/>
              <a:t>In particolare, l’impatto dei </a:t>
            </a:r>
            <a:r>
              <a:rPr lang="it-IT" sz="1600" dirty="0" err="1"/>
              <a:t>lockdown</a:t>
            </a:r>
            <a:r>
              <a:rPr lang="it-IT" sz="1600" dirty="0"/>
              <a:t>, dello </a:t>
            </a:r>
            <a:r>
              <a:rPr lang="it-IT" sz="1600" dirty="0" err="1"/>
              <a:t>smart-working</a:t>
            </a:r>
            <a:r>
              <a:rPr lang="it-IT" sz="1600" dirty="0"/>
              <a:t> e delle limitazioni all’attività fisica in una popolazione già sempre più obesa con inappropriati apporti dietetici e modelli di attività fisica è degno di nota. </a:t>
            </a:r>
          </a:p>
          <a:p>
            <a:pPr marL="0" indent="0">
              <a:buNone/>
            </a:pPr>
            <a:r>
              <a:rPr lang="it-IT" sz="1600" dirty="0"/>
              <a:t>studio prospettico su 6907 pazienti, hanno riferito che essere in sovrappeso o obesi era associato a una probabilità maggiore del 25% di sviluppare LC. </a:t>
            </a:r>
          </a:p>
        </p:txBody>
      </p:sp>
    </p:spTree>
    <p:extLst>
      <p:ext uri="{BB962C8B-B14F-4D97-AF65-F5344CB8AC3E}">
        <p14:creationId xmlns:p14="http://schemas.microsoft.com/office/powerpoint/2010/main" val="236395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33724-C4FB-4225-A3C0-EC156ADD8585}"/>
              </a:ext>
            </a:extLst>
          </p:cNvPr>
          <p:cNvSpPr>
            <a:spLocks noGrp="1"/>
          </p:cNvSpPr>
          <p:nvPr>
            <p:ph type="title"/>
          </p:nvPr>
        </p:nvSpPr>
        <p:spPr/>
        <p:txBody>
          <a:bodyPr/>
          <a:lstStyle/>
          <a:p>
            <a:r>
              <a:rPr lang="it-IT" dirty="0"/>
              <a:t>SEQUELE CARDIOVASCOLARI ACUTE DELL’INFEZIONE DA SARS-CoV-2</a:t>
            </a:r>
          </a:p>
        </p:txBody>
      </p:sp>
      <p:sp>
        <p:nvSpPr>
          <p:cNvPr id="3" name="Segnaposto contenuto 2">
            <a:extLst>
              <a:ext uri="{FF2B5EF4-FFF2-40B4-BE49-F238E27FC236}">
                <a16:creationId xmlns:a16="http://schemas.microsoft.com/office/drawing/2014/main" id="{3E4DD797-2271-47F3-A538-23D09A97F937}"/>
              </a:ext>
            </a:extLst>
          </p:cNvPr>
          <p:cNvSpPr>
            <a:spLocks noGrp="1"/>
          </p:cNvSpPr>
          <p:nvPr>
            <p:ph idx="1"/>
          </p:nvPr>
        </p:nvSpPr>
        <p:spPr/>
        <p:txBody>
          <a:bodyPr/>
          <a:lstStyle/>
          <a:p>
            <a:r>
              <a:rPr lang="it-IT" dirty="0"/>
              <a:t>Il danno miocardico acuto, rilevabile dall’aumento delle troponine cardiache, è stato riportato nel 7-28% dei pazienti COVID-19 ed associato ad una mortalità complessiva più elevata. Sono stati proposti diversi meccanismi per spiegare il danno miocardico durante infezione da SARS-CoV-2, tra i quali il “mismatch” tra domanda e offerta di ossigeno, il danno diretto da citochine infiammatorie, la disfunzione </a:t>
            </a:r>
            <a:r>
              <a:rPr lang="it-IT" dirty="0" err="1"/>
              <a:t>microvascolare</a:t>
            </a:r>
            <a:r>
              <a:rPr lang="it-IT" dirty="0"/>
              <a:t>, la miocardite, la cardiomiopatia da stress tipo </a:t>
            </a:r>
            <a:r>
              <a:rPr lang="it-IT" dirty="0" err="1"/>
              <a:t>Takotsubo</a:t>
            </a:r>
            <a:r>
              <a:rPr lang="it-IT" dirty="0"/>
              <a:t>, le alterazioni della coagulazione con formazione di </a:t>
            </a:r>
            <a:r>
              <a:rPr lang="it-IT" dirty="0" err="1"/>
              <a:t>microtrombi</a:t>
            </a:r>
            <a:r>
              <a:rPr lang="it-IT" dirty="0"/>
              <a:t>, l’infarto miocardico e l’instabilità della placca aterosclerotica coronarica.</a:t>
            </a:r>
          </a:p>
        </p:txBody>
      </p:sp>
    </p:spTree>
    <p:extLst>
      <p:ext uri="{BB962C8B-B14F-4D97-AF65-F5344CB8AC3E}">
        <p14:creationId xmlns:p14="http://schemas.microsoft.com/office/powerpoint/2010/main" val="173605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287820-06C0-4343-A6C8-ABCE9267975F}"/>
              </a:ext>
            </a:extLst>
          </p:cNvPr>
          <p:cNvSpPr>
            <a:spLocks noGrp="1"/>
          </p:cNvSpPr>
          <p:nvPr>
            <p:ph idx="1"/>
          </p:nvPr>
        </p:nvSpPr>
        <p:spPr>
          <a:xfrm>
            <a:off x="107468" y="2371725"/>
            <a:ext cx="10515600" cy="4351338"/>
          </a:xfrm>
        </p:spPr>
        <p:txBody>
          <a:bodyPr>
            <a:normAutofit lnSpcReduction="10000"/>
          </a:bodyPr>
          <a:lstStyle/>
          <a:p>
            <a:r>
              <a:rPr lang="it-IT" dirty="0"/>
              <a:t>Una recente metanalisi, in una popolazione cumulativa di quasi 550 casi di soggetti deceduti di età media 69 anni, ha confermato la bassa prevalenza di miocardite nella malattia di COVID-19, e la presenza di </a:t>
            </a:r>
            <a:r>
              <a:rPr lang="it-IT" dirty="0" err="1"/>
              <a:t>microtrombosi</a:t>
            </a:r>
            <a:r>
              <a:rPr lang="it-IT" dirty="0"/>
              <a:t> in un terzo dei casi e di tromboembolia polmonare in circa un quarto dei casi. </a:t>
            </a:r>
          </a:p>
          <a:p>
            <a:r>
              <a:rPr lang="it-IT" dirty="0"/>
              <a:t>Inoltre, è stata messa in risalto l’elevata coesistenza di patologie cardiache croniche, quali l’ipertrofia cardiaca, la fibrosi, l’aterosclerosi coronarica nonché l’amiloidosi non diagnosticata in vita. La proporzione relativamente alta di amiloidosi cardiaca tra i soggetti deceduti per COVID-19 rispetto a quella rilevata in pazienti non COVID-19 suggerisce che questa condizione possa rendere i pazienti vulnerabili agli esiti avversi dell’infezione da SARS-CoV-25</a:t>
            </a:r>
          </a:p>
        </p:txBody>
      </p:sp>
      <p:pic>
        <p:nvPicPr>
          <p:cNvPr id="6" name="Immagine 5">
            <a:extLst>
              <a:ext uri="{FF2B5EF4-FFF2-40B4-BE49-F238E27FC236}">
                <a16:creationId xmlns:a16="http://schemas.microsoft.com/office/drawing/2014/main" id="{EDAA39C3-61DE-496D-844B-F22B94A7C613}"/>
              </a:ext>
            </a:extLst>
          </p:cNvPr>
          <p:cNvPicPr>
            <a:picLocks noChangeAspect="1"/>
          </p:cNvPicPr>
          <p:nvPr/>
        </p:nvPicPr>
        <p:blipFill>
          <a:blip r:embed="rId2"/>
          <a:stretch>
            <a:fillRect/>
          </a:stretch>
        </p:blipFill>
        <p:spPr>
          <a:xfrm>
            <a:off x="8651813" y="0"/>
            <a:ext cx="3449653" cy="2277533"/>
          </a:xfrm>
          <a:prstGeom prst="rect">
            <a:avLst/>
          </a:prstGeom>
        </p:spPr>
      </p:pic>
    </p:spTree>
    <p:extLst>
      <p:ext uri="{BB962C8B-B14F-4D97-AF65-F5344CB8AC3E}">
        <p14:creationId xmlns:p14="http://schemas.microsoft.com/office/powerpoint/2010/main" val="297393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72993-2673-42B5-9EDF-F2E1AD781ED3}"/>
              </a:ext>
            </a:extLst>
          </p:cNvPr>
          <p:cNvSpPr>
            <a:spLocks noGrp="1"/>
          </p:cNvSpPr>
          <p:nvPr>
            <p:ph type="title"/>
          </p:nvPr>
        </p:nvSpPr>
        <p:spPr/>
        <p:txBody>
          <a:bodyPr/>
          <a:lstStyle/>
          <a:p>
            <a:r>
              <a:rPr lang="it-IT" dirty="0"/>
              <a:t>LONG COVID conseguenze sul lungo periodo dell’infezione a livello fisico e psicologico</a:t>
            </a:r>
          </a:p>
        </p:txBody>
      </p:sp>
      <p:pic>
        <p:nvPicPr>
          <p:cNvPr id="4" name="Segnaposto contenuto 3">
            <a:extLst>
              <a:ext uri="{FF2B5EF4-FFF2-40B4-BE49-F238E27FC236}">
                <a16:creationId xmlns:a16="http://schemas.microsoft.com/office/drawing/2014/main" id="{AA158773-18D7-4C9A-B034-A72A777AB0EB}"/>
              </a:ext>
            </a:extLst>
          </p:cNvPr>
          <p:cNvPicPr>
            <a:picLocks noGrp="1" noChangeAspect="1"/>
          </p:cNvPicPr>
          <p:nvPr>
            <p:ph idx="1"/>
          </p:nvPr>
        </p:nvPicPr>
        <p:blipFill>
          <a:blip r:embed="rId3"/>
          <a:stretch>
            <a:fillRect/>
          </a:stretch>
        </p:blipFill>
        <p:spPr>
          <a:xfrm>
            <a:off x="1557866" y="1994958"/>
            <a:ext cx="7894985" cy="4351338"/>
          </a:xfrm>
          <a:prstGeom prst="rect">
            <a:avLst/>
          </a:prstGeom>
        </p:spPr>
      </p:pic>
    </p:spTree>
    <p:extLst>
      <p:ext uri="{BB962C8B-B14F-4D97-AF65-F5344CB8AC3E}">
        <p14:creationId xmlns:p14="http://schemas.microsoft.com/office/powerpoint/2010/main" val="217449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6E18C-7D6A-4D05-9EB5-CFF2383A2EED}"/>
              </a:ext>
            </a:extLst>
          </p:cNvPr>
          <p:cNvSpPr>
            <a:spLocks noGrp="1"/>
          </p:cNvSpPr>
          <p:nvPr>
            <p:ph type="title"/>
          </p:nvPr>
        </p:nvSpPr>
        <p:spPr/>
        <p:txBody>
          <a:bodyPr/>
          <a:lstStyle/>
          <a:p>
            <a:r>
              <a:rPr lang="it-IT" dirty="0"/>
              <a:t>	Meccanismi di danno cardiaco</a:t>
            </a:r>
          </a:p>
        </p:txBody>
      </p:sp>
      <p:sp>
        <p:nvSpPr>
          <p:cNvPr id="3" name="Segnaposto contenuto 2">
            <a:extLst>
              <a:ext uri="{FF2B5EF4-FFF2-40B4-BE49-F238E27FC236}">
                <a16:creationId xmlns:a16="http://schemas.microsoft.com/office/drawing/2014/main" id="{CB2F17D9-24D8-4714-B77F-82267E664CCA}"/>
              </a:ext>
            </a:extLst>
          </p:cNvPr>
          <p:cNvSpPr>
            <a:spLocks noGrp="1"/>
          </p:cNvSpPr>
          <p:nvPr>
            <p:ph idx="1"/>
          </p:nvPr>
        </p:nvSpPr>
        <p:spPr/>
        <p:txBody>
          <a:bodyPr>
            <a:normAutofit fontScale="92500" lnSpcReduction="10000"/>
          </a:bodyPr>
          <a:lstStyle/>
          <a:p>
            <a:r>
              <a:rPr lang="it-IT" dirty="0"/>
              <a:t>Incremento di troponina sierica secondario a numerose condizioni concomitanti in corso di infezione da SARS-CoV-2 : ipossia severa, tempesta </a:t>
            </a:r>
            <a:r>
              <a:rPr lang="it-IT" dirty="0" err="1"/>
              <a:t>citochinica</a:t>
            </a:r>
            <a:r>
              <a:rPr lang="it-IT" dirty="0"/>
              <a:t>, cardiomiopatia da stress (sindrome </a:t>
            </a:r>
            <a:r>
              <a:rPr lang="it-IT" dirty="0" err="1"/>
              <a:t>Takotsubo</a:t>
            </a:r>
            <a:r>
              <a:rPr lang="it-IT" dirty="0"/>
              <a:t>), embolia polmonare o infarto miocardico acuto di tipo. </a:t>
            </a:r>
          </a:p>
          <a:p>
            <a:r>
              <a:rPr lang="it-IT" dirty="0"/>
              <a:t>L’identificazione della causa primaria di danno miocardico può essere difficile e richiede una valutazione </a:t>
            </a:r>
            <a:r>
              <a:rPr lang="it-IT" dirty="0" err="1"/>
              <a:t>multiparametrica</a:t>
            </a:r>
            <a:r>
              <a:rPr lang="it-IT" dirty="0"/>
              <a:t> con </a:t>
            </a:r>
            <a:r>
              <a:rPr lang="it-IT" dirty="0" err="1"/>
              <a:t>imaging</a:t>
            </a:r>
            <a:r>
              <a:rPr lang="it-IT" dirty="0"/>
              <a:t> di secondo livello e, in casi selezionati, indagine istologica. </a:t>
            </a:r>
          </a:p>
          <a:p>
            <a:r>
              <a:rPr lang="it-IT" dirty="0"/>
              <a:t>SARS-CoV-2 </a:t>
            </a:r>
            <a:r>
              <a:rPr lang="it-IT" dirty="0" err="1"/>
              <a:t>mRNA</a:t>
            </a:r>
            <a:r>
              <a:rPr lang="it-IT" dirty="0"/>
              <a:t> è stato identificato nel miocardio del 25-50% dei soggetti con infezione da COVID-19 allo studio autoptico, ma il virus è stato localizzato in sede interstiziale, nei </a:t>
            </a:r>
            <a:r>
              <a:rPr lang="it-IT" dirty="0" err="1"/>
              <a:t>periciti</a:t>
            </a:r>
            <a:r>
              <a:rPr lang="it-IT" dirty="0"/>
              <a:t> e all’interno dell’endotelio vascolare, non all’interno dei cardiomiociti, </a:t>
            </a:r>
            <a:r>
              <a:rPr lang="it-IT" dirty="0" err="1"/>
              <a:t>individuanzdo</a:t>
            </a:r>
            <a:r>
              <a:rPr lang="it-IT" dirty="0"/>
              <a:t> come probabile </a:t>
            </a:r>
            <a:r>
              <a:rPr lang="it-IT" b="1" i="1" dirty="0"/>
              <a:t>l’effetto </a:t>
            </a:r>
            <a:r>
              <a:rPr lang="it-IT" b="1" i="1" dirty="0" err="1"/>
              <a:t>trombigeno</a:t>
            </a:r>
            <a:r>
              <a:rPr lang="it-IT" b="1" i="1" dirty="0"/>
              <a:t> della proteina </a:t>
            </a:r>
            <a:r>
              <a:rPr lang="it-IT" b="1" i="1" dirty="0" err="1"/>
              <a:t>spike</a:t>
            </a:r>
            <a:r>
              <a:rPr lang="it-IT" b="1" i="1" dirty="0"/>
              <a:t>.</a:t>
            </a:r>
            <a:endParaRPr lang="it-IT" dirty="0"/>
          </a:p>
        </p:txBody>
      </p:sp>
      <p:pic>
        <p:nvPicPr>
          <p:cNvPr id="4" name="Immagine 3">
            <a:extLst>
              <a:ext uri="{FF2B5EF4-FFF2-40B4-BE49-F238E27FC236}">
                <a16:creationId xmlns:a16="http://schemas.microsoft.com/office/drawing/2014/main" id="{E397B694-ABE1-4760-8EB7-86E20B9D28FF}"/>
              </a:ext>
            </a:extLst>
          </p:cNvPr>
          <p:cNvPicPr>
            <a:picLocks noChangeAspect="1"/>
          </p:cNvPicPr>
          <p:nvPr/>
        </p:nvPicPr>
        <p:blipFill>
          <a:blip r:embed="rId2"/>
          <a:stretch>
            <a:fillRect/>
          </a:stretch>
        </p:blipFill>
        <p:spPr>
          <a:xfrm>
            <a:off x="9897534" y="88273"/>
            <a:ext cx="2252133" cy="1602415"/>
          </a:xfrm>
          <a:prstGeom prst="rect">
            <a:avLst/>
          </a:prstGeom>
        </p:spPr>
      </p:pic>
    </p:spTree>
    <p:extLst>
      <p:ext uri="{BB962C8B-B14F-4D97-AF65-F5344CB8AC3E}">
        <p14:creationId xmlns:p14="http://schemas.microsoft.com/office/powerpoint/2010/main" val="174298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489BB-03F1-47C6-A853-C8CD6A46D46A}"/>
              </a:ext>
            </a:extLst>
          </p:cNvPr>
          <p:cNvSpPr>
            <a:spLocks noGrp="1"/>
          </p:cNvSpPr>
          <p:nvPr>
            <p:ph type="title"/>
          </p:nvPr>
        </p:nvSpPr>
        <p:spPr/>
        <p:txBody>
          <a:bodyPr/>
          <a:lstStyle/>
          <a:p>
            <a:r>
              <a:rPr lang="it-IT" dirty="0"/>
              <a:t>		MIOCARDITI E PERICARDITI</a:t>
            </a:r>
          </a:p>
        </p:txBody>
      </p:sp>
      <p:sp>
        <p:nvSpPr>
          <p:cNvPr id="3" name="Segnaposto contenuto 2">
            <a:extLst>
              <a:ext uri="{FF2B5EF4-FFF2-40B4-BE49-F238E27FC236}">
                <a16:creationId xmlns:a16="http://schemas.microsoft.com/office/drawing/2014/main" id="{8B382C98-4670-448D-B4FD-1A3A26A74D50}"/>
              </a:ext>
            </a:extLst>
          </p:cNvPr>
          <p:cNvSpPr>
            <a:spLocks noGrp="1"/>
          </p:cNvSpPr>
          <p:nvPr>
            <p:ph idx="1"/>
          </p:nvPr>
        </p:nvSpPr>
        <p:spPr/>
        <p:txBody>
          <a:bodyPr/>
          <a:lstStyle/>
          <a:p>
            <a:pPr marL="0" indent="0">
              <a:buNone/>
            </a:pPr>
            <a:r>
              <a:rPr lang="it-IT" dirty="0"/>
              <a:t>Le miocarditi e le pericarditi sono malattie infiammatorie del muscolo cardiaco e del pericardio, prevalentemente causate da infezione (presunta o accertata) di agenti virali, con un’incidenza </a:t>
            </a:r>
            <a:r>
              <a:rPr lang="it-IT" dirty="0" err="1"/>
              <a:t>pre</a:t>
            </a:r>
            <a:r>
              <a:rPr lang="it-IT" dirty="0"/>
              <a:t>-pandemica di 10-20 casi su 100 000 individui, che è compresa tra 11 e 146 casi su 100 000 individui nelle forme associate a SARS-CoV-2 nella popolazione generale. </a:t>
            </a:r>
          </a:p>
        </p:txBody>
      </p:sp>
      <p:pic>
        <p:nvPicPr>
          <p:cNvPr id="4" name="Immagine 3">
            <a:extLst>
              <a:ext uri="{FF2B5EF4-FFF2-40B4-BE49-F238E27FC236}">
                <a16:creationId xmlns:a16="http://schemas.microsoft.com/office/drawing/2014/main" id="{56751EE0-9F06-4029-9F25-A15CFEA8BF63}"/>
              </a:ext>
            </a:extLst>
          </p:cNvPr>
          <p:cNvPicPr>
            <a:picLocks noChangeAspect="1"/>
          </p:cNvPicPr>
          <p:nvPr/>
        </p:nvPicPr>
        <p:blipFill>
          <a:blip r:embed="rId2"/>
          <a:stretch>
            <a:fillRect/>
          </a:stretch>
        </p:blipFill>
        <p:spPr>
          <a:xfrm>
            <a:off x="8068732" y="3847932"/>
            <a:ext cx="3986641" cy="3010068"/>
          </a:xfrm>
          <a:prstGeom prst="rect">
            <a:avLst/>
          </a:prstGeom>
        </p:spPr>
      </p:pic>
      <p:pic>
        <p:nvPicPr>
          <p:cNvPr id="5" name="Immagine 4">
            <a:extLst>
              <a:ext uri="{FF2B5EF4-FFF2-40B4-BE49-F238E27FC236}">
                <a16:creationId xmlns:a16="http://schemas.microsoft.com/office/drawing/2014/main" id="{B09347BF-979F-49BD-A96A-599D858DC767}"/>
              </a:ext>
            </a:extLst>
          </p:cNvPr>
          <p:cNvPicPr>
            <a:picLocks noChangeAspect="1"/>
          </p:cNvPicPr>
          <p:nvPr/>
        </p:nvPicPr>
        <p:blipFill>
          <a:blip r:embed="rId3"/>
          <a:stretch>
            <a:fillRect/>
          </a:stretch>
        </p:blipFill>
        <p:spPr>
          <a:xfrm>
            <a:off x="2904066" y="4144579"/>
            <a:ext cx="3410885" cy="2498348"/>
          </a:xfrm>
          <a:prstGeom prst="rect">
            <a:avLst/>
          </a:prstGeom>
        </p:spPr>
      </p:pic>
    </p:spTree>
    <p:extLst>
      <p:ext uri="{BB962C8B-B14F-4D97-AF65-F5344CB8AC3E}">
        <p14:creationId xmlns:p14="http://schemas.microsoft.com/office/powerpoint/2010/main" val="180154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C1BD57-E712-4422-A188-0976A521292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310CB3B-C2FD-4367-9258-253BAB7D863D}"/>
              </a:ext>
            </a:extLst>
          </p:cNvPr>
          <p:cNvSpPr>
            <a:spLocks noGrp="1"/>
          </p:cNvSpPr>
          <p:nvPr>
            <p:ph idx="1"/>
          </p:nvPr>
        </p:nvSpPr>
        <p:spPr/>
        <p:txBody>
          <a:bodyPr/>
          <a:lstStyle/>
          <a:p>
            <a:r>
              <a:rPr lang="it-IT" dirty="0"/>
              <a:t>Un danno miocardico (incremento della troponina sierica) compatibile con queste forme è stato riscontrato in circa il 12-20% dei pazienti ospedalizzati per infezione da SARS-CoV-2 senza patologie cardiovascolari pregresse ed in circa l’1-3% dei giovani atleti guariti dall’infezione</a:t>
            </a:r>
          </a:p>
        </p:txBody>
      </p:sp>
      <p:pic>
        <p:nvPicPr>
          <p:cNvPr id="4" name="Immagine 3">
            <a:extLst>
              <a:ext uri="{FF2B5EF4-FFF2-40B4-BE49-F238E27FC236}">
                <a16:creationId xmlns:a16="http://schemas.microsoft.com/office/drawing/2014/main" id="{6688D875-09A1-4FA7-BFDD-6B945EE4B5AE}"/>
              </a:ext>
            </a:extLst>
          </p:cNvPr>
          <p:cNvPicPr>
            <a:picLocks noChangeAspect="1"/>
          </p:cNvPicPr>
          <p:nvPr/>
        </p:nvPicPr>
        <p:blipFill>
          <a:blip r:embed="rId2"/>
          <a:stretch>
            <a:fillRect/>
          </a:stretch>
        </p:blipFill>
        <p:spPr>
          <a:xfrm>
            <a:off x="7222066" y="3703793"/>
            <a:ext cx="3986641" cy="3010068"/>
          </a:xfrm>
          <a:prstGeom prst="rect">
            <a:avLst/>
          </a:prstGeom>
        </p:spPr>
      </p:pic>
    </p:spTree>
    <p:extLst>
      <p:ext uri="{BB962C8B-B14F-4D97-AF65-F5344CB8AC3E}">
        <p14:creationId xmlns:p14="http://schemas.microsoft.com/office/powerpoint/2010/main" val="177088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7173DC-D838-495F-B623-AC63072135AE}"/>
              </a:ext>
            </a:extLst>
          </p:cNvPr>
          <p:cNvSpPr>
            <a:spLocks noGrp="1"/>
          </p:cNvSpPr>
          <p:nvPr>
            <p:ph type="title"/>
          </p:nvPr>
        </p:nvSpPr>
        <p:spPr/>
        <p:txBody>
          <a:bodyPr/>
          <a:lstStyle/>
          <a:p>
            <a:r>
              <a:rPr lang="it-IT" dirty="0"/>
              <a:t>CLINICA</a:t>
            </a:r>
          </a:p>
        </p:txBody>
      </p:sp>
      <p:sp>
        <p:nvSpPr>
          <p:cNvPr id="3" name="Segnaposto contenuto 2">
            <a:extLst>
              <a:ext uri="{FF2B5EF4-FFF2-40B4-BE49-F238E27FC236}">
                <a16:creationId xmlns:a16="http://schemas.microsoft.com/office/drawing/2014/main" id="{C3C6C9D8-400D-47FA-89C9-7B3FDFE04F6E}"/>
              </a:ext>
            </a:extLst>
          </p:cNvPr>
          <p:cNvSpPr>
            <a:spLocks noGrp="1"/>
          </p:cNvSpPr>
          <p:nvPr>
            <p:ph idx="1"/>
          </p:nvPr>
        </p:nvSpPr>
        <p:spPr/>
        <p:txBody>
          <a:bodyPr/>
          <a:lstStyle/>
          <a:p>
            <a:pPr marL="0" indent="0">
              <a:buNone/>
            </a:pPr>
            <a:r>
              <a:rPr lang="it-IT" dirty="0"/>
              <a:t>La presentazione clinica più comune è il dolore toracico e/o la dispnea con alterazioni elettrocardiografiche, incremento della troponina sierica e gradi variabili di disfunzione sistolica</a:t>
            </a:r>
          </a:p>
        </p:txBody>
      </p:sp>
      <p:pic>
        <p:nvPicPr>
          <p:cNvPr id="4" name="Immagine 3">
            <a:extLst>
              <a:ext uri="{FF2B5EF4-FFF2-40B4-BE49-F238E27FC236}">
                <a16:creationId xmlns:a16="http://schemas.microsoft.com/office/drawing/2014/main" id="{8F6E7202-0BEC-4FC7-9538-842B292BC87D}"/>
              </a:ext>
            </a:extLst>
          </p:cNvPr>
          <p:cNvPicPr>
            <a:picLocks noChangeAspect="1"/>
          </p:cNvPicPr>
          <p:nvPr/>
        </p:nvPicPr>
        <p:blipFill>
          <a:blip r:embed="rId2"/>
          <a:stretch>
            <a:fillRect/>
          </a:stretch>
        </p:blipFill>
        <p:spPr>
          <a:xfrm>
            <a:off x="646476" y="3744268"/>
            <a:ext cx="2381582" cy="1638529"/>
          </a:xfrm>
          <a:prstGeom prst="rect">
            <a:avLst/>
          </a:prstGeom>
        </p:spPr>
      </p:pic>
      <p:pic>
        <p:nvPicPr>
          <p:cNvPr id="5" name="Immagine 4">
            <a:extLst>
              <a:ext uri="{FF2B5EF4-FFF2-40B4-BE49-F238E27FC236}">
                <a16:creationId xmlns:a16="http://schemas.microsoft.com/office/drawing/2014/main" id="{EAB2C734-4AC0-4D8F-95FA-D46543977E49}"/>
              </a:ext>
            </a:extLst>
          </p:cNvPr>
          <p:cNvPicPr>
            <a:picLocks noChangeAspect="1"/>
          </p:cNvPicPr>
          <p:nvPr/>
        </p:nvPicPr>
        <p:blipFill>
          <a:blip r:embed="rId3"/>
          <a:stretch>
            <a:fillRect/>
          </a:stretch>
        </p:blipFill>
        <p:spPr>
          <a:xfrm>
            <a:off x="4337707" y="3747861"/>
            <a:ext cx="2853222" cy="1636580"/>
          </a:xfrm>
          <a:prstGeom prst="rect">
            <a:avLst/>
          </a:prstGeom>
        </p:spPr>
      </p:pic>
      <p:pic>
        <p:nvPicPr>
          <p:cNvPr id="6" name="Immagine 5">
            <a:extLst>
              <a:ext uri="{FF2B5EF4-FFF2-40B4-BE49-F238E27FC236}">
                <a16:creationId xmlns:a16="http://schemas.microsoft.com/office/drawing/2014/main" id="{9F0262A4-5AFE-434D-A494-5175C04A331D}"/>
              </a:ext>
            </a:extLst>
          </p:cNvPr>
          <p:cNvPicPr>
            <a:picLocks noChangeAspect="1"/>
          </p:cNvPicPr>
          <p:nvPr/>
        </p:nvPicPr>
        <p:blipFill>
          <a:blip r:embed="rId4"/>
          <a:stretch>
            <a:fillRect/>
          </a:stretch>
        </p:blipFill>
        <p:spPr>
          <a:xfrm>
            <a:off x="8321922" y="3742319"/>
            <a:ext cx="2422139" cy="1636580"/>
          </a:xfrm>
          <a:prstGeom prst="rect">
            <a:avLst/>
          </a:prstGeom>
        </p:spPr>
      </p:pic>
    </p:spTree>
    <p:extLst>
      <p:ext uri="{BB962C8B-B14F-4D97-AF65-F5344CB8AC3E}">
        <p14:creationId xmlns:p14="http://schemas.microsoft.com/office/powerpoint/2010/main" val="151534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F8161-E654-4F3E-BB4A-1A6532B51831}"/>
              </a:ext>
            </a:extLst>
          </p:cNvPr>
          <p:cNvSpPr>
            <a:spLocks noGrp="1"/>
          </p:cNvSpPr>
          <p:nvPr>
            <p:ph type="title"/>
          </p:nvPr>
        </p:nvSpPr>
        <p:spPr/>
        <p:txBody>
          <a:bodyPr/>
          <a:lstStyle/>
          <a:p>
            <a:r>
              <a:rPr lang="it-IT" dirty="0"/>
              <a:t>CLINICA MICARDITE E PERICARDITE </a:t>
            </a:r>
          </a:p>
        </p:txBody>
      </p:sp>
      <p:sp>
        <p:nvSpPr>
          <p:cNvPr id="3" name="Segnaposto contenuto 2">
            <a:extLst>
              <a:ext uri="{FF2B5EF4-FFF2-40B4-BE49-F238E27FC236}">
                <a16:creationId xmlns:a16="http://schemas.microsoft.com/office/drawing/2014/main" id="{68C2B365-EDDD-4BDF-A0AC-DF8FA3213EBF}"/>
              </a:ext>
            </a:extLst>
          </p:cNvPr>
          <p:cNvSpPr>
            <a:spLocks noGrp="1"/>
          </p:cNvSpPr>
          <p:nvPr>
            <p:ph idx="1"/>
          </p:nvPr>
        </p:nvSpPr>
        <p:spPr/>
        <p:txBody>
          <a:bodyPr/>
          <a:lstStyle/>
          <a:p>
            <a:r>
              <a:rPr lang="it-IT" dirty="0"/>
              <a:t>Poiché l'innervazione del pericardio e del miocardio è la stessa, il dolore toracico della pericardite è talvolta simile a quello dell'infiammazione miocardica o dell'ischemia: un dolore sordo o acuto in sede precordiale o retrosternale si può irradiare al collo, alla cresta del trapezio (specialmente a sinistra) o alle spalle. Il dolore può essere lieve o grave. </a:t>
            </a:r>
          </a:p>
          <a:p>
            <a:r>
              <a:rPr lang="it-IT" dirty="0"/>
              <a:t>A differenza del dolore toracico ischemico, quello dovuto alla pericardite è di solito aggravato dal movimento del torace, dalla tosse, dal respiro o dalla deglutizione del cibo; può essere alleviato sedendosi e piegandosi in avanti.</a:t>
            </a:r>
          </a:p>
        </p:txBody>
      </p:sp>
      <p:pic>
        <p:nvPicPr>
          <p:cNvPr id="4" name="Immagine 3">
            <a:extLst>
              <a:ext uri="{FF2B5EF4-FFF2-40B4-BE49-F238E27FC236}">
                <a16:creationId xmlns:a16="http://schemas.microsoft.com/office/drawing/2014/main" id="{922434F1-7DC2-4E5B-995C-F43424F7A32B}"/>
              </a:ext>
            </a:extLst>
          </p:cNvPr>
          <p:cNvPicPr>
            <a:picLocks noChangeAspect="1"/>
          </p:cNvPicPr>
          <p:nvPr/>
        </p:nvPicPr>
        <p:blipFill>
          <a:blip r:embed="rId2"/>
          <a:stretch>
            <a:fillRect/>
          </a:stretch>
        </p:blipFill>
        <p:spPr>
          <a:xfrm>
            <a:off x="9460276" y="187096"/>
            <a:ext cx="2381582" cy="1638529"/>
          </a:xfrm>
          <a:prstGeom prst="rect">
            <a:avLst/>
          </a:prstGeom>
        </p:spPr>
      </p:pic>
    </p:spTree>
    <p:extLst>
      <p:ext uri="{BB962C8B-B14F-4D97-AF65-F5344CB8AC3E}">
        <p14:creationId xmlns:p14="http://schemas.microsoft.com/office/powerpoint/2010/main" val="128047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25A97-21DF-4A6E-9545-64D791CF21DF}"/>
              </a:ext>
            </a:extLst>
          </p:cNvPr>
          <p:cNvSpPr>
            <a:spLocks noGrp="1"/>
          </p:cNvSpPr>
          <p:nvPr>
            <p:ph type="title"/>
          </p:nvPr>
        </p:nvSpPr>
        <p:spPr/>
        <p:txBody>
          <a:bodyPr/>
          <a:lstStyle/>
          <a:p>
            <a:r>
              <a:rPr lang="it-IT" dirty="0"/>
              <a:t>CLINICA MICARDITE E PERICARDITE </a:t>
            </a:r>
          </a:p>
        </p:txBody>
      </p:sp>
      <p:sp>
        <p:nvSpPr>
          <p:cNvPr id="3" name="Segnaposto contenuto 2">
            <a:extLst>
              <a:ext uri="{FF2B5EF4-FFF2-40B4-BE49-F238E27FC236}">
                <a16:creationId xmlns:a16="http://schemas.microsoft.com/office/drawing/2014/main" id="{541A0DCF-FF87-4058-B0B7-7C1AD0DE2F52}"/>
              </a:ext>
            </a:extLst>
          </p:cNvPr>
          <p:cNvSpPr>
            <a:spLocks noGrp="1"/>
          </p:cNvSpPr>
          <p:nvPr>
            <p:ph idx="1"/>
          </p:nvPr>
        </p:nvSpPr>
        <p:spPr/>
        <p:txBody>
          <a:bodyPr/>
          <a:lstStyle/>
          <a:p>
            <a:r>
              <a:rPr lang="it-IT" dirty="0"/>
              <a:t>Il reperto obiettivo più importante è costituito da uno sfregamento pericardico da frizione, che può essere trifasico o sistolico e diastolico. Tuttavia, lo sfregamento è spesso intermittente ed evanescente; può essere presente soltanto durante la sistole o, con minore frequenza, unicamente in diastole. </a:t>
            </a:r>
          </a:p>
          <a:p>
            <a:r>
              <a:rPr lang="it-IT" dirty="0"/>
              <a:t>Talvolta, una componente pleurica dello sfregamento viene rilevata durante la respirazione, che è causa di infiammazione della pleura adiacente al pericardio.</a:t>
            </a:r>
          </a:p>
        </p:txBody>
      </p:sp>
      <p:pic>
        <p:nvPicPr>
          <p:cNvPr id="4" name="Immagine 3">
            <a:extLst>
              <a:ext uri="{FF2B5EF4-FFF2-40B4-BE49-F238E27FC236}">
                <a16:creationId xmlns:a16="http://schemas.microsoft.com/office/drawing/2014/main" id="{B4E1BB55-4FD1-4F0C-87D6-A740A9386642}"/>
              </a:ext>
            </a:extLst>
          </p:cNvPr>
          <p:cNvPicPr>
            <a:picLocks noChangeAspect="1"/>
          </p:cNvPicPr>
          <p:nvPr/>
        </p:nvPicPr>
        <p:blipFill>
          <a:blip r:embed="rId2"/>
          <a:stretch>
            <a:fillRect/>
          </a:stretch>
        </p:blipFill>
        <p:spPr>
          <a:xfrm>
            <a:off x="9221506" y="131090"/>
            <a:ext cx="2518269" cy="1694536"/>
          </a:xfrm>
          <a:prstGeom prst="rect">
            <a:avLst/>
          </a:prstGeom>
        </p:spPr>
      </p:pic>
    </p:spTree>
    <p:extLst>
      <p:ext uri="{BB962C8B-B14F-4D97-AF65-F5344CB8AC3E}">
        <p14:creationId xmlns:p14="http://schemas.microsoft.com/office/powerpoint/2010/main" val="411992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7BCEA-8991-49C0-9116-BE31FF6988D1}"/>
              </a:ext>
            </a:extLst>
          </p:cNvPr>
          <p:cNvSpPr>
            <a:spLocks noGrp="1"/>
          </p:cNvSpPr>
          <p:nvPr>
            <p:ph type="title"/>
          </p:nvPr>
        </p:nvSpPr>
        <p:spPr/>
        <p:txBody>
          <a:bodyPr/>
          <a:lstStyle/>
          <a:p>
            <a:r>
              <a:rPr lang="it-IT" dirty="0"/>
              <a:t>				LONG COVID</a:t>
            </a:r>
          </a:p>
        </p:txBody>
      </p:sp>
      <p:sp>
        <p:nvSpPr>
          <p:cNvPr id="3" name="Segnaposto contenuto 2">
            <a:extLst>
              <a:ext uri="{FF2B5EF4-FFF2-40B4-BE49-F238E27FC236}">
                <a16:creationId xmlns:a16="http://schemas.microsoft.com/office/drawing/2014/main" id="{16F81FF9-9314-4B6D-940E-34AFC31A1FE5}"/>
              </a:ext>
            </a:extLst>
          </p:cNvPr>
          <p:cNvSpPr>
            <a:spLocks noGrp="1"/>
          </p:cNvSpPr>
          <p:nvPr>
            <p:ph idx="1"/>
          </p:nvPr>
        </p:nvSpPr>
        <p:spPr/>
        <p:txBody>
          <a:bodyPr/>
          <a:lstStyle/>
          <a:p>
            <a:pPr marL="0" indent="0">
              <a:buNone/>
            </a:pPr>
            <a:r>
              <a:rPr lang="it-IT" dirty="0"/>
              <a:t>Il Long COVID, noto anche come sindrome post-COVID-19, è una condizione clinica caratterizzata dalla persistenza o dall'insorgenza di sintomi legati all'infezione da SARS-CoV-2 per settimane o mesi dopo la guarigione dalla fase acuta. </a:t>
            </a:r>
          </a:p>
          <a:p>
            <a:pPr marL="0" indent="0">
              <a:buNone/>
            </a:pPr>
            <a:endParaRPr lang="it-IT" dirty="0"/>
          </a:p>
        </p:txBody>
      </p:sp>
      <p:pic>
        <p:nvPicPr>
          <p:cNvPr id="4" name="Immagine 3">
            <a:extLst>
              <a:ext uri="{FF2B5EF4-FFF2-40B4-BE49-F238E27FC236}">
                <a16:creationId xmlns:a16="http://schemas.microsoft.com/office/drawing/2014/main" id="{E0468550-9C14-4365-9D13-EB84343D20C3}"/>
              </a:ext>
            </a:extLst>
          </p:cNvPr>
          <p:cNvPicPr>
            <a:picLocks noChangeAspect="1"/>
          </p:cNvPicPr>
          <p:nvPr/>
        </p:nvPicPr>
        <p:blipFill>
          <a:blip r:embed="rId3"/>
          <a:stretch>
            <a:fillRect/>
          </a:stretch>
        </p:blipFill>
        <p:spPr>
          <a:xfrm>
            <a:off x="2589577" y="3589653"/>
            <a:ext cx="8764223" cy="3048425"/>
          </a:xfrm>
          <a:prstGeom prst="rect">
            <a:avLst/>
          </a:prstGeom>
        </p:spPr>
      </p:pic>
    </p:spTree>
    <p:extLst>
      <p:ext uri="{BB962C8B-B14F-4D97-AF65-F5344CB8AC3E}">
        <p14:creationId xmlns:p14="http://schemas.microsoft.com/office/powerpoint/2010/main" val="68045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DEABF8-8D75-4995-B233-1E75185FD0C4}"/>
              </a:ext>
            </a:extLst>
          </p:cNvPr>
          <p:cNvSpPr>
            <a:spLocks noGrp="1"/>
          </p:cNvSpPr>
          <p:nvPr>
            <p:ph idx="1"/>
          </p:nvPr>
        </p:nvSpPr>
        <p:spPr>
          <a:xfrm>
            <a:off x="838200" y="384439"/>
            <a:ext cx="10515600" cy="4351338"/>
          </a:xfrm>
        </p:spPr>
        <p:txBody>
          <a:bodyPr/>
          <a:lstStyle/>
          <a:p>
            <a:r>
              <a:rPr lang="it-IT" dirty="0"/>
              <a:t>L'</a:t>
            </a:r>
            <a:r>
              <a:rPr lang="it-IT" u="sng" dirty="0">
                <a:hlinkClick r:id="rId2"/>
              </a:rPr>
              <a:t>ecocardiografia</a:t>
            </a:r>
            <a:r>
              <a:rPr lang="it-IT" dirty="0"/>
              <a:t> viene eseguita per verificare la presenza di versamento, anomalie del riempimento cardiaco che possono suggerire un tamponamento cardiaco e anomalie del movimento della parete caratteristiche del coinvolgimento miocardico. </a:t>
            </a:r>
          </a:p>
          <a:p>
            <a:r>
              <a:rPr lang="it-IT" dirty="0"/>
              <a:t>Gli esami del sangue possono rilevare leucocitosi ed elevati marker di infiammazione (p. es., proteina C-reattiva, velocità di eritrosedimentazione (VES), che possono essere utilizzati per guidare la durata della terapia.</a:t>
            </a:r>
          </a:p>
        </p:txBody>
      </p:sp>
      <p:pic>
        <p:nvPicPr>
          <p:cNvPr id="4" name="Immagine 3">
            <a:extLst>
              <a:ext uri="{FF2B5EF4-FFF2-40B4-BE49-F238E27FC236}">
                <a16:creationId xmlns:a16="http://schemas.microsoft.com/office/drawing/2014/main" id="{CCF0335A-CE00-416B-9E15-2030DD31AD9E}"/>
              </a:ext>
            </a:extLst>
          </p:cNvPr>
          <p:cNvPicPr>
            <a:picLocks noChangeAspect="1"/>
          </p:cNvPicPr>
          <p:nvPr/>
        </p:nvPicPr>
        <p:blipFill>
          <a:blip r:embed="rId3"/>
          <a:stretch>
            <a:fillRect/>
          </a:stretch>
        </p:blipFill>
        <p:spPr>
          <a:xfrm>
            <a:off x="1210468" y="3736798"/>
            <a:ext cx="3810532" cy="2534004"/>
          </a:xfrm>
          <a:prstGeom prst="rect">
            <a:avLst/>
          </a:prstGeom>
        </p:spPr>
      </p:pic>
      <p:pic>
        <p:nvPicPr>
          <p:cNvPr id="5" name="Immagine 4">
            <a:extLst>
              <a:ext uri="{FF2B5EF4-FFF2-40B4-BE49-F238E27FC236}">
                <a16:creationId xmlns:a16="http://schemas.microsoft.com/office/drawing/2014/main" id="{FEB13DAA-8FF9-4C26-852C-A34F2C7F2F84}"/>
              </a:ext>
            </a:extLst>
          </p:cNvPr>
          <p:cNvPicPr>
            <a:picLocks noChangeAspect="1"/>
          </p:cNvPicPr>
          <p:nvPr/>
        </p:nvPicPr>
        <p:blipFill>
          <a:blip r:embed="rId4"/>
          <a:stretch>
            <a:fillRect/>
          </a:stretch>
        </p:blipFill>
        <p:spPr>
          <a:xfrm>
            <a:off x="6485767" y="3736798"/>
            <a:ext cx="3267531" cy="2534004"/>
          </a:xfrm>
          <a:prstGeom prst="rect">
            <a:avLst/>
          </a:prstGeom>
        </p:spPr>
      </p:pic>
    </p:spTree>
    <p:extLst>
      <p:ext uri="{BB962C8B-B14F-4D97-AF65-F5344CB8AC3E}">
        <p14:creationId xmlns:p14="http://schemas.microsoft.com/office/powerpoint/2010/main" val="86910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E033F4-E5F4-4F39-96E0-C6EFDC75693B}"/>
              </a:ext>
            </a:extLst>
          </p:cNvPr>
          <p:cNvSpPr>
            <a:spLocks noGrp="1"/>
          </p:cNvSpPr>
          <p:nvPr>
            <p:ph type="title"/>
          </p:nvPr>
        </p:nvSpPr>
        <p:spPr/>
        <p:txBody>
          <a:bodyPr/>
          <a:lstStyle/>
          <a:p>
            <a:r>
              <a:rPr lang="it-IT" dirty="0"/>
              <a:t>ALTERAZIONI ELETTROCARDIOGRAFICHE</a:t>
            </a:r>
          </a:p>
        </p:txBody>
      </p:sp>
      <p:pic>
        <p:nvPicPr>
          <p:cNvPr id="4" name="Segnaposto contenuto 3">
            <a:extLst>
              <a:ext uri="{FF2B5EF4-FFF2-40B4-BE49-F238E27FC236}">
                <a16:creationId xmlns:a16="http://schemas.microsoft.com/office/drawing/2014/main" id="{65C976AF-9543-4C98-967E-104B4561320D}"/>
              </a:ext>
            </a:extLst>
          </p:cNvPr>
          <p:cNvPicPr>
            <a:picLocks noGrp="1" noChangeAspect="1"/>
          </p:cNvPicPr>
          <p:nvPr>
            <p:ph idx="1"/>
          </p:nvPr>
        </p:nvPicPr>
        <p:blipFill>
          <a:blip r:embed="rId2"/>
          <a:stretch>
            <a:fillRect/>
          </a:stretch>
        </p:blipFill>
        <p:spPr>
          <a:xfrm>
            <a:off x="7578813" y="1766359"/>
            <a:ext cx="3892373" cy="4351338"/>
          </a:xfrm>
          <a:prstGeom prst="rect">
            <a:avLst/>
          </a:prstGeom>
        </p:spPr>
      </p:pic>
      <p:sp>
        <p:nvSpPr>
          <p:cNvPr id="5" name="Rettangolo 4">
            <a:extLst>
              <a:ext uri="{FF2B5EF4-FFF2-40B4-BE49-F238E27FC236}">
                <a16:creationId xmlns:a16="http://schemas.microsoft.com/office/drawing/2014/main" id="{BFDCBC54-D0BB-42F2-88B5-21DE7C79F034}"/>
              </a:ext>
            </a:extLst>
          </p:cNvPr>
          <p:cNvSpPr/>
          <p:nvPr/>
        </p:nvSpPr>
        <p:spPr>
          <a:xfrm>
            <a:off x="838200" y="1766359"/>
            <a:ext cx="6096000" cy="3416320"/>
          </a:xfrm>
          <a:prstGeom prst="rect">
            <a:avLst/>
          </a:prstGeom>
        </p:spPr>
        <p:txBody>
          <a:bodyPr>
            <a:spAutoFit/>
          </a:bodyPr>
          <a:lstStyle/>
          <a:p>
            <a:pPr algn="just"/>
            <a:r>
              <a:rPr lang="it-IT" b="0" i="0" u="none" strike="noStrike" dirty="0">
                <a:solidFill>
                  <a:srgbClr val="333333"/>
                </a:solidFill>
                <a:effectLst/>
                <a:latin typeface="Lato"/>
              </a:rPr>
              <a:t>Le miocarditi acute dopo vaccinazione sono eventi avversi rari ma già segnalati </a:t>
            </a:r>
          </a:p>
          <a:p>
            <a:pPr algn="just"/>
            <a:endParaRPr lang="it-IT" dirty="0">
              <a:solidFill>
                <a:srgbClr val="333333"/>
              </a:solidFill>
              <a:latin typeface="Lato"/>
            </a:endParaRPr>
          </a:p>
          <a:p>
            <a:pPr algn="just"/>
            <a:r>
              <a:rPr lang="it-IT" dirty="0">
                <a:solidFill>
                  <a:srgbClr val="333333"/>
                </a:solidFill>
                <a:latin typeface="Lato"/>
              </a:rPr>
              <a:t>M</a:t>
            </a:r>
            <a:r>
              <a:rPr lang="it-IT" b="0" i="0" u="none" strike="noStrike" dirty="0">
                <a:solidFill>
                  <a:srgbClr val="333333"/>
                </a:solidFill>
                <a:effectLst/>
                <a:latin typeface="Lato"/>
              </a:rPr>
              <a:t>iocarditi e malattie autoimmuni in seguito ad infezione da SARS-CoV-2 con verosimile meccanismo di cross-reazione e mimetismo molecolare ed altri suggeriscono che potrebbero essere innescate anche dal vaccino, in particolare in individui geneticamente predisposti o con in anamnesi malattie autoimmuni pregresse.</a:t>
            </a:r>
          </a:p>
          <a:p>
            <a:pPr algn="just"/>
            <a:endParaRPr lang="it-IT" b="0" i="0" u="none" strike="noStrike" dirty="0">
              <a:solidFill>
                <a:srgbClr val="333333"/>
              </a:solidFill>
              <a:effectLst/>
              <a:latin typeface="Lato"/>
            </a:endParaRPr>
          </a:p>
          <a:p>
            <a:pPr algn="just"/>
            <a:r>
              <a:rPr lang="it-IT" dirty="0">
                <a:solidFill>
                  <a:srgbClr val="333333"/>
                </a:solidFill>
                <a:latin typeface="Lato"/>
              </a:rPr>
              <a:t>Si </a:t>
            </a:r>
            <a:r>
              <a:rPr lang="it-IT" b="0" i="0" u="none" strike="noStrike" dirty="0">
                <a:solidFill>
                  <a:srgbClr val="333333"/>
                </a:solidFill>
                <a:effectLst/>
                <a:latin typeface="Lato"/>
              </a:rPr>
              <a:t>sono verificate prevalentemente nella popolazione più giovane e con un tempo medio di insorgenza di 1-2 giorni; </a:t>
            </a:r>
          </a:p>
        </p:txBody>
      </p:sp>
    </p:spTree>
    <p:extLst>
      <p:ext uri="{BB962C8B-B14F-4D97-AF65-F5344CB8AC3E}">
        <p14:creationId xmlns:p14="http://schemas.microsoft.com/office/powerpoint/2010/main" val="419604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DC7F61-9142-4E1A-9769-CA60CF48D913}"/>
              </a:ext>
            </a:extLst>
          </p:cNvPr>
          <p:cNvSpPr>
            <a:spLocks noGrp="1"/>
          </p:cNvSpPr>
          <p:nvPr>
            <p:ph type="title"/>
          </p:nvPr>
        </p:nvSpPr>
        <p:spPr/>
        <p:txBody>
          <a:bodyPr/>
          <a:lstStyle/>
          <a:p>
            <a:r>
              <a:rPr lang="it-IT" dirty="0"/>
              <a:t>ECG PERICARDITE ACUTA</a:t>
            </a:r>
          </a:p>
        </p:txBody>
      </p:sp>
      <p:sp>
        <p:nvSpPr>
          <p:cNvPr id="4" name="Rettangolo 3">
            <a:extLst>
              <a:ext uri="{FF2B5EF4-FFF2-40B4-BE49-F238E27FC236}">
                <a16:creationId xmlns:a16="http://schemas.microsoft.com/office/drawing/2014/main" id="{89EDA844-E011-4DAC-9736-57FB8502D14A}"/>
              </a:ext>
            </a:extLst>
          </p:cNvPr>
          <p:cNvSpPr/>
          <p:nvPr/>
        </p:nvSpPr>
        <p:spPr>
          <a:xfrm>
            <a:off x="634999" y="1491956"/>
            <a:ext cx="4199467" cy="4247317"/>
          </a:xfrm>
          <a:prstGeom prst="rect">
            <a:avLst/>
          </a:prstGeom>
        </p:spPr>
        <p:txBody>
          <a:bodyPr wrap="square">
            <a:spAutoFit/>
          </a:bodyPr>
          <a:lstStyle/>
          <a:p>
            <a:pPr>
              <a:buFont typeface="Arial" panose="020B0604020202020204" pitchFamily="34" charset="0"/>
              <a:buChar char="•"/>
            </a:pPr>
            <a:r>
              <a:rPr lang="it-IT" b="0" i="0" dirty="0">
                <a:solidFill>
                  <a:srgbClr val="212529"/>
                </a:solidFill>
                <a:effectLst/>
                <a:latin typeface="Open Sans"/>
              </a:rPr>
              <a:t>Fase I: i segmenti ST mostrano un'elevazione verso l'alto concava; i segmenti PR possono essere depressi .</a:t>
            </a:r>
          </a:p>
          <a:p>
            <a:pPr>
              <a:buFont typeface="Arial" panose="020B0604020202020204" pitchFamily="34" charset="0"/>
              <a:buChar char="•"/>
            </a:pPr>
            <a:r>
              <a:rPr lang="it-IT" b="0" i="0" dirty="0">
                <a:solidFill>
                  <a:srgbClr val="212529"/>
                </a:solidFill>
                <a:effectLst/>
                <a:latin typeface="Open Sans"/>
              </a:rPr>
              <a:t>Fase 2: i segmenti ST ritornano al valore iniziale; le onde T si appiattiscono.</a:t>
            </a:r>
          </a:p>
          <a:p>
            <a:pPr>
              <a:buFont typeface="Arial" panose="020B0604020202020204" pitchFamily="34" charset="0"/>
              <a:buChar char="•"/>
            </a:pPr>
            <a:r>
              <a:rPr lang="it-IT" b="0" i="0" dirty="0">
                <a:solidFill>
                  <a:srgbClr val="212529"/>
                </a:solidFill>
                <a:effectLst/>
                <a:latin typeface="Open Sans"/>
              </a:rPr>
              <a:t>Fase 3: le onde T sono invertite in tutte le derivazioni ECG; l'inversione delle onde T si verifica dopo che il segmento ST è ritornato alla linea di base e dunque differisce dal quadro dell'ischemia acuta o dell'infarto del miocardio.</a:t>
            </a:r>
          </a:p>
          <a:p>
            <a:pPr>
              <a:buFont typeface="Arial" panose="020B0604020202020204" pitchFamily="34" charset="0"/>
              <a:buChar char="•"/>
            </a:pPr>
            <a:r>
              <a:rPr lang="it-IT" b="0" i="0" dirty="0">
                <a:solidFill>
                  <a:srgbClr val="212529"/>
                </a:solidFill>
                <a:effectLst/>
                <a:latin typeface="Open Sans"/>
              </a:rPr>
              <a:t>Fase 4: le modifiche dell'onda T si risolvono.</a:t>
            </a:r>
          </a:p>
        </p:txBody>
      </p:sp>
      <p:pic>
        <p:nvPicPr>
          <p:cNvPr id="5" name="Immagine 4">
            <a:extLst>
              <a:ext uri="{FF2B5EF4-FFF2-40B4-BE49-F238E27FC236}">
                <a16:creationId xmlns:a16="http://schemas.microsoft.com/office/drawing/2014/main" id="{1AEAC5AE-EBDE-4305-9FC6-6537E817C240}"/>
              </a:ext>
            </a:extLst>
          </p:cNvPr>
          <p:cNvPicPr>
            <a:picLocks noChangeAspect="1"/>
          </p:cNvPicPr>
          <p:nvPr/>
        </p:nvPicPr>
        <p:blipFill>
          <a:blip r:embed="rId3"/>
          <a:stretch>
            <a:fillRect/>
          </a:stretch>
        </p:blipFill>
        <p:spPr>
          <a:xfrm>
            <a:off x="4757231" y="1161733"/>
            <a:ext cx="7249537" cy="4534533"/>
          </a:xfrm>
          <a:prstGeom prst="rect">
            <a:avLst/>
          </a:prstGeom>
        </p:spPr>
      </p:pic>
    </p:spTree>
    <p:extLst>
      <p:ext uri="{BB962C8B-B14F-4D97-AF65-F5344CB8AC3E}">
        <p14:creationId xmlns:p14="http://schemas.microsoft.com/office/powerpoint/2010/main" val="52712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DD8FB5-92C0-45DA-8550-4CBBC4AC9D68}"/>
              </a:ext>
            </a:extLst>
          </p:cNvPr>
          <p:cNvSpPr>
            <a:spLocks noGrp="1"/>
          </p:cNvSpPr>
          <p:nvPr>
            <p:ph type="title"/>
          </p:nvPr>
        </p:nvSpPr>
        <p:spPr/>
        <p:txBody>
          <a:bodyPr/>
          <a:lstStyle/>
          <a:p>
            <a:endParaRPr lang="it-IT"/>
          </a:p>
        </p:txBody>
      </p:sp>
      <p:pic>
        <p:nvPicPr>
          <p:cNvPr id="4" name="Picture 2" descr="https://blogger.googleusercontent.com/img/b/R29vZ2xl/AVvXsEj1wCMleh1lrUtAjk-rj7C2Sj4svQwLEfaamKCVM_yYS7Lay9N1sGoOw1Batc4EmwRE2ueVh462Xr0v6BAHZHWQym25-nHRv5PulQoKoX7d3bre0DqJS8Wol4cjuG7XvX-KS5ZYmfzpor4/s1600/Acute+pericarditis+(review%2B2014).jpg">
            <a:extLst>
              <a:ext uri="{FF2B5EF4-FFF2-40B4-BE49-F238E27FC236}">
                <a16:creationId xmlns:a16="http://schemas.microsoft.com/office/drawing/2014/main" id="{CD69D3F5-A8F9-4E5B-82C9-96797010A6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0694" y="1190625"/>
            <a:ext cx="71474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5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C8EBE1C-E81A-428E-A223-458EFADD87F9}"/>
              </a:ext>
            </a:extLst>
          </p:cNvPr>
          <p:cNvPicPr>
            <a:picLocks noGrp="1" noChangeAspect="1"/>
          </p:cNvPicPr>
          <p:nvPr>
            <p:ph idx="1"/>
          </p:nvPr>
        </p:nvPicPr>
        <p:blipFill>
          <a:blip r:embed="rId2"/>
          <a:stretch>
            <a:fillRect/>
          </a:stretch>
        </p:blipFill>
        <p:spPr>
          <a:xfrm>
            <a:off x="5528735" y="651406"/>
            <a:ext cx="6055002" cy="5403147"/>
          </a:xfrm>
          <a:prstGeom prst="rect">
            <a:avLst/>
          </a:prstGeom>
        </p:spPr>
      </p:pic>
      <p:pic>
        <p:nvPicPr>
          <p:cNvPr id="5" name="Immagine 4">
            <a:extLst>
              <a:ext uri="{FF2B5EF4-FFF2-40B4-BE49-F238E27FC236}">
                <a16:creationId xmlns:a16="http://schemas.microsoft.com/office/drawing/2014/main" id="{CF4BCECD-0AAD-4F9A-90A0-E00A92095E8C}"/>
              </a:ext>
            </a:extLst>
          </p:cNvPr>
          <p:cNvPicPr>
            <a:picLocks noChangeAspect="1"/>
          </p:cNvPicPr>
          <p:nvPr/>
        </p:nvPicPr>
        <p:blipFill>
          <a:blip r:embed="rId3"/>
          <a:stretch>
            <a:fillRect/>
          </a:stretch>
        </p:blipFill>
        <p:spPr>
          <a:xfrm>
            <a:off x="526143" y="3039533"/>
            <a:ext cx="4823987" cy="928617"/>
          </a:xfrm>
          <a:prstGeom prst="rect">
            <a:avLst/>
          </a:prstGeom>
        </p:spPr>
      </p:pic>
    </p:spTree>
    <p:extLst>
      <p:ext uri="{BB962C8B-B14F-4D97-AF65-F5344CB8AC3E}">
        <p14:creationId xmlns:p14="http://schemas.microsoft.com/office/powerpoint/2010/main" val="355869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6F4A6-ED2E-426F-81DD-13DD89BCBFD3}"/>
              </a:ext>
            </a:extLst>
          </p:cNvPr>
          <p:cNvSpPr>
            <a:spLocks noGrp="1"/>
          </p:cNvSpPr>
          <p:nvPr>
            <p:ph type="title"/>
          </p:nvPr>
        </p:nvSpPr>
        <p:spPr/>
        <p:txBody>
          <a:bodyPr/>
          <a:lstStyle/>
          <a:p>
            <a:r>
              <a:rPr lang="it-IT" dirty="0"/>
              <a:t>LONG COVID L’IMPORTANZA DELLO SCREENING , DRANTE LA VISITA PREGARA</a:t>
            </a:r>
          </a:p>
        </p:txBody>
      </p:sp>
      <p:pic>
        <p:nvPicPr>
          <p:cNvPr id="4" name="Segnaposto contenuto 3">
            <a:extLst>
              <a:ext uri="{FF2B5EF4-FFF2-40B4-BE49-F238E27FC236}">
                <a16:creationId xmlns:a16="http://schemas.microsoft.com/office/drawing/2014/main" id="{5EE030B3-994F-4BB2-BC08-49B79A7BF9DA}"/>
              </a:ext>
            </a:extLst>
          </p:cNvPr>
          <p:cNvPicPr>
            <a:picLocks noGrp="1" noChangeAspect="1"/>
          </p:cNvPicPr>
          <p:nvPr>
            <p:ph idx="1"/>
          </p:nvPr>
        </p:nvPicPr>
        <p:blipFill>
          <a:blip r:embed="rId2"/>
          <a:stretch>
            <a:fillRect/>
          </a:stretch>
        </p:blipFill>
        <p:spPr>
          <a:xfrm>
            <a:off x="6353899" y="1690688"/>
            <a:ext cx="5205283" cy="3508375"/>
          </a:xfrm>
          <a:prstGeom prst="rect">
            <a:avLst/>
          </a:prstGeom>
        </p:spPr>
      </p:pic>
      <p:sp>
        <p:nvSpPr>
          <p:cNvPr id="5" name="CasellaDiTesto 4">
            <a:extLst>
              <a:ext uri="{FF2B5EF4-FFF2-40B4-BE49-F238E27FC236}">
                <a16:creationId xmlns:a16="http://schemas.microsoft.com/office/drawing/2014/main" id="{7508F883-0986-41B6-B6FF-B9A0E5A78598}"/>
              </a:ext>
            </a:extLst>
          </p:cNvPr>
          <p:cNvSpPr txBox="1"/>
          <p:nvPr/>
        </p:nvSpPr>
        <p:spPr>
          <a:xfrm>
            <a:off x="838200" y="1930400"/>
            <a:ext cx="4859867" cy="4247317"/>
          </a:xfrm>
          <a:prstGeom prst="rect">
            <a:avLst/>
          </a:prstGeom>
          <a:noFill/>
        </p:spPr>
        <p:txBody>
          <a:bodyPr wrap="square" rtlCol="0">
            <a:spAutoFit/>
          </a:bodyPr>
          <a:lstStyle/>
          <a:p>
            <a:pPr marL="285750" indent="-285750">
              <a:buFont typeface="Arial" panose="020B0604020202020204" pitchFamily="34" charset="0"/>
              <a:buChar char="•"/>
            </a:pPr>
            <a:r>
              <a:rPr lang="it-IT" dirty="0"/>
              <a:t>Approfondito esame obiettivo cardiovascolare , </a:t>
            </a:r>
            <a:r>
              <a:rPr lang="it-IT" dirty="0" err="1"/>
              <a:t>pregara</a:t>
            </a:r>
            <a:r>
              <a:rPr lang="it-IT" dirty="0"/>
              <a:t>, valutazione di eventuali soffi cardiaci non precedentemente noti, sfregamenti,;</a:t>
            </a:r>
          </a:p>
          <a:p>
            <a:pPr marL="285750" indent="-285750">
              <a:buFont typeface="Arial" panose="020B0604020202020204" pitchFamily="34" charset="0"/>
              <a:buChar char="•"/>
            </a:pPr>
            <a:r>
              <a:rPr lang="it-IT" dirty="0"/>
              <a:t>Importanza di una veloce anamnesi , ma completa e mirata ad indagare l’eventuale correlazione con recente infezione SAR </a:t>
            </a:r>
            <a:r>
              <a:rPr lang="it-IT" dirty="0" err="1"/>
              <a:t>Cov</a:t>
            </a:r>
            <a:r>
              <a:rPr lang="it-IT" dirty="0"/>
              <a:t> 2 (almeno 3 mesi) e dolore toracico anche atipico ,astenia aspecifica e prolungata, dispnea . </a:t>
            </a:r>
          </a:p>
          <a:p>
            <a:pPr marL="285750" indent="-285750">
              <a:buFont typeface="Arial" panose="020B0604020202020204" pitchFamily="34" charset="0"/>
              <a:buChar char="•"/>
            </a:pPr>
            <a:r>
              <a:rPr lang="it-IT" dirty="0"/>
              <a:t>Qualora si reperisse la </a:t>
            </a:r>
            <a:r>
              <a:rPr lang="it-IT" dirty="0" err="1"/>
              <a:t>positivtà</a:t>
            </a:r>
            <a:r>
              <a:rPr lang="it-IT" dirty="0"/>
              <a:t> a sintomi e/o segni sospetti di possibile danno subclinico </a:t>
            </a:r>
            <a:r>
              <a:rPr lang="it-IT" dirty="0" err="1"/>
              <a:t>cardiolgico</a:t>
            </a:r>
            <a:r>
              <a:rPr lang="it-IT" dirty="0"/>
              <a:t> e/o da Long </a:t>
            </a:r>
            <a:r>
              <a:rPr lang="it-IT" dirty="0" err="1"/>
              <a:t>Covid</a:t>
            </a:r>
            <a:r>
              <a:rPr lang="it-IT" dirty="0"/>
              <a:t>, non rende idoneo il pugile alla </a:t>
            </a:r>
            <a:r>
              <a:rPr lang="it-IT" dirty="0" err="1"/>
              <a:t>performance,prescrivendo</a:t>
            </a:r>
            <a:r>
              <a:rPr lang="it-IT" dirty="0"/>
              <a:t> </a:t>
            </a:r>
            <a:r>
              <a:rPr lang="it-IT" dirty="0" err="1"/>
              <a:t>accertamentidi</a:t>
            </a:r>
            <a:r>
              <a:rPr lang="it-IT" dirty="0"/>
              <a:t> I e II livello.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43636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90409F-F196-4E68-AF56-D9F7FABF42A3}"/>
              </a:ext>
            </a:extLst>
          </p:cNvPr>
          <p:cNvSpPr>
            <a:spLocks noGrp="1"/>
          </p:cNvSpPr>
          <p:nvPr>
            <p:ph type="title"/>
          </p:nvPr>
        </p:nvSpPr>
        <p:spPr/>
        <p:txBody>
          <a:bodyPr/>
          <a:lstStyle/>
          <a:p>
            <a:r>
              <a:rPr lang="it-IT" dirty="0"/>
              <a:t>«Accertamenti raccomandati in atleti con pregressa infezione SARS COV»</a:t>
            </a:r>
          </a:p>
        </p:txBody>
      </p:sp>
      <p:pic>
        <p:nvPicPr>
          <p:cNvPr id="4" name="Segnaposto contenuto 3">
            <a:extLst>
              <a:ext uri="{FF2B5EF4-FFF2-40B4-BE49-F238E27FC236}">
                <a16:creationId xmlns:a16="http://schemas.microsoft.com/office/drawing/2014/main" id="{DC8244B3-A5A8-47C5-B2BB-6D360B853337}"/>
              </a:ext>
            </a:extLst>
          </p:cNvPr>
          <p:cNvPicPr>
            <a:picLocks noGrp="1" noChangeAspect="1"/>
          </p:cNvPicPr>
          <p:nvPr>
            <p:ph idx="1"/>
          </p:nvPr>
        </p:nvPicPr>
        <p:blipFill>
          <a:blip r:embed="rId2"/>
          <a:stretch>
            <a:fillRect/>
          </a:stretch>
        </p:blipFill>
        <p:spPr>
          <a:xfrm>
            <a:off x="1885140" y="2401410"/>
            <a:ext cx="7002631" cy="2725106"/>
          </a:xfrm>
          <a:prstGeom prst="rect">
            <a:avLst/>
          </a:prstGeom>
        </p:spPr>
      </p:pic>
    </p:spTree>
    <p:extLst>
      <p:ext uri="{BB962C8B-B14F-4D97-AF65-F5344CB8AC3E}">
        <p14:creationId xmlns:p14="http://schemas.microsoft.com/office/powerpoint/2010/main" val="175833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F9DA9-43C1-4EE3-A67A-399771B087FA}"/>
              </a:ext>
            </a:extLst>
          </p:cNvPr>
          <p:cNvSpPr>
            <a:spLocks noGrp="1"/>
          </p:cNvSpPr>
          <p:nvPr>
            <p:ph type="title"/>
          </p:nvPr>
        </p:nvSpPr>
        <p:spPr/>
        <p:txBody>
          <a:bodyPr/>
          <a:lstStyle/>
          <a:p>
            <a:r>
              <a:rPr lang="it-IT" dirty="0"/>
              <a:t>ITER DIAGNOSTICO TERAPEUTICO</a:t>
            </a:r>
          </a:p>
        </p:txBody>
      </p:sp>
      <p:pic>
        <p:nvPicPr>
          <p:cNvPr id="4" name="Segnaposto contenuto 3">
            <a:extLst>
              <a:ext uri="{FF2B5EF4-FFF2-40B4-BE49-F238E27FC236}">
                <a16:creationId xmlns:a16="http://schemas.microsoft.com/office/drawing/2014/main" id="{4B5F8301-3D41-4F27-8610-34F853703BDB}"/>
              </a:ext>
            </a:extLst>
          </p:cNvPr>
          <p:cNvPicPr>
            <a:picLocks noGrp="1" noChangeAspect="1"/>
          </p:cNvPicPr>
          <p:nvPr>
            <p:ph idx="1"/>
          </p:nvPr>
        </p:nvPicPr>
        <p:blipFill>
          <a:blip r:embed="rId2"/>
          <a:stretch>
            <a:fillRect/>
          </a:stretch>
        </p:blipFill>
        <p:spPr>
          <a:xfrm>
            <a:off x="6222093" y="1690688"/>
            <a:ext cx="5420481" cy="3686689"/>
          </a:xfrm>
          <a:prstGeom prst="rect">
            <a:avLst/>
          </a:prstGeom>
        </p:spPr>
      </p:pic>
      <p:sp>
        <p:nvSpPr>
          <p:cNvPr id="5" name="CasellaDiTesto 4">
            <a:extLst>
              <a:ext uri="{FF2B5EF4-FFF2-40B4-BE49-F238E27FC236}">
                <a16:creationId xmlns:a16="http://schemas.microsoft.com/office/drawing/2014/main" id="{748D7C7D-CD2A-4FC5-8E29-C2B7459809EB}"/>
              </a:ext>
            </a:extLst>
          </p:cNvPr>
          <p:cNvSpPr txBox="1"/>
          <p:nvPr/>
        </p:nvSpPr>
        <p:spPr>
          <a:xfrm>
            <a:off x="745067" y="1828800"/>
            <a:ext cx="4978400" cy="3416320"/>
          </a:xfrm>
          <a:prstGeom prst="rect">
            <a:avLst/>
          </a:prstGeom>
          <a:noFill/>
        </p:spPr>
        <p:txBody>
          <a:bodyPr wrap="square" rtlCol="0">
            <a:spAutoFit/>
          </a:bodyPr>
          <a:lstStyle/>
          <a:p>
            <a:pPr marL="285750" indent="-285750">
              <a:buFontTx/>
              <a:buChar char="-"/>
            </a:pPr>
            <a:r>
              <a:rPr lang="it-IT" dirty="0"/>
              <a:t>NUOVA VISITA MEDICO SPORTIVA: ECG,PRESCRIZIONE ESAMI EMATOCHIMICI (FZ RENALE, NT PRO BNP, TNI HS, GOT, GPT, CPK, CK MB);</a:t>
            </a:r>
          </a:p>
          <a:p>
            <a:pPr marL="285750" indent="-285750">
              <a:buFontTx/>
              <a:buChar char="-"/>
            </a:pPr>
            <a:r>
              <a:rPr lang="it-IT" dirty="0"/>
              <a:t>VISITA CARDIOLOGICA CON ECOCARDIOGRAMMA , HOLTER ECG DELLE 24 ORE</a:t>
            </a:r>
          </a:p>
          <a:p>
            <a:pPr marL="285750" indent="-285750">
              <a:buFontTx/>
              <a:buChar char="-"/>
            </a:pPr>
            <a:r>
              <a:rPr lang="it-IT" dirty="0"/>
              <a:t>RMN CARDIACA CON MDC IN CENTRO SPECIALIZZATO</a:t>
            </a:r>
          </a:p>
          <a:p>
            <a:pPr marL="285750" indent="-285750">
              <a:buFontTx/>
              <a:buChar char="-"/>
            </a:pPr>
            <a:r>
              <a:rPr lang="it-IT" dirty="0"/>
              <a:t>- SE DIAGNOSI COMFERMATA , SOSPENSIONE DELL’ATLETA </a:t>
            </a:r>
            <a:r>
              <a:rPr lang="it-IT" dirty="0" err="1"/>
              <a:t>DALL’ATTIVITà</a:t>
            </a:r>
            <a:r>
              <a:rPr lang="it-IT" dirty="0"/>
              <a:t> AGONSITICA DAI 3 AI SEI MESI, IN REGOLARE FUP CARDIOLOGICO</a:t>
            </a:r>
          </a:p>
        </p:txBody>
      </p:sp>
    </p:spTree>
    <p:extLst>
      <p:ext uri="{BB962C8B-B14F-4D97-AF65-F5344CB8AC3E}">
        <p14:creationId xmlns:p14="http://schemas.microsoft.com/office/powerpoint/2010/main" val="103573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84D52-AE03-47DA-8660-2351E00D79F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15B0543-06ED-4623-BF7C-E14A4305E525}"/>
              </a:ext>
            </a:extLst>
          </p:cNvPr>
          <p:cNvSpPr>
            <a:spLocks noGrp="1"/>
          </p:cNvSpPr>
          <p:nvPr>
            <p:ph idx="1"/>
          </p:nvPr>
        </p:nvSpPr>
        <p:spPr/>
        <p:txBody>
          <a:bodyPr>
            <a:normAutofit fontScale="77500" lnSpcReduction="20000"/>
          </a:bodyPr>
          <a:lstStyle/>
          <a:p>
            <a:r>
              <a:rPr lang="it-IT" dirty="0"/>
              <a:t>Per gli </a:t>
            </a:r>
            <a:r>
              <a:rPr lang="it-IT" b="1" i="1" dirty="0"/>
              <a:t>atleti competitivi ed attivi</a:t>
            </a:r>
            <a:r>
              <a:rPr lang="it-IT" dirty="0"/>
              <a:t>, affetti da Covid-19 (con o senza sintomi), </a:t>
            </a:r>
            <a:r>
              <a:rPr lang="it-IT" dirty="0" err="1"/>
              <a:t>Phelan</a:t>
            </a:r>
            <a:r>
              <a:rPr lang="it-IT" dirty="0"/>
              <a:t> et al hanno presentato un algoritmo che prevede un periodo di riposo durante la fase attiva dell’infezione e per 2 settimane dopo la risoluzione dei sintomi.</a:t>
            </a:r>
          </a:p>
          <a:p>
            <a:r>
              <a:rPr lang="it-IT" dirty="0"/>
              <a:t>In coloro che evidenziano coinvolgimento del miocardio potrebbe essere necessaria una valutazione estensiva, che include i </a:t>
            </a:r>
            <a:r>
              <a:rPr lang="it-IT" dirty="0" err="1"/>
              <a:t>biomarkers</a:t>
            </a:r>
            <a:r>
              <a:rPr lang="it-IT" dirty="0"/>
              <a:t> per testare l’infiammazione residua, </a:t>
            </a:r>
            <a:r>
              <a:rPr lang="it-IT" dirty="0" err="1"/>
              <a:t>ecg</a:t>
            </a:r>
            <a:r>
              <a:rPr lang="it-IT" dirty="0"/>
              <a:t>, stress test, monitoraggio della frequenza cardiaca e MRI cardiaco.</a:t>
            </a:r>
          </a:p>
          <a:p>
            <a:r>
              <a:rPr lang="it-IT" dirty="0"/>
              <a:t>Negli Stati Uniti questi test sono da effettuare 3-6 mesi dopo l’iniziale diagnosi di miocardite, nel momento in cui l’atleta considera il Return To Play, mentre in Europa vi è una restrizione standard da qualsiasi tipo di attività per 6 mesi prima di iniziare la fase di valutazione.</a:t>
            </a:r>
          </a:p>
          <a:p>
            <a:r>
              <a:rPr lang="it-IT" dirty="0"/>
              <a:t>Data la mancanza di una chiara eziologia del danno a livello del miocardio provocato dal Covid-19, gli esperti raccomandano di utilizzare le </a:t>
            </a:r>
            <a:r>
              <a:rPr lang="it-IT" i="1" dirty="0"/>
              <a:t>linee guida</a:t>
            </a:r>
            <a:r>
              <a:rPr lang="it-IT" dirty="0"/>
              <a:t> da seguire nel caso di soggetti che sono stati affetti da </a:t>
            </a:r>
            <a:r>
              <a:rPr lang="it-IT" i="1" dirty="0"/>
              <a:t>miocarditi</a:t>
            </a:r>
            <a:r>
              <a:rPr lang="it-IT" dirty="0"/>
              <a:t> e che ritornano a praticare esercizio fisico.</a:t>
            </a:r>
          </a:p>
          <a:p>
            <a:endParaRPr lang="it-IT" dirty="0"/>
          </a:p>
        </p:txBody>
      </p:sp>
    </p:spTree>
    <p:extLst>
      <p:ext uri="{BB962C8B-B14F-4D97-AF65-F5344CB8AC3E}">
        <p14:creationId xmlns:p14="http://schemas.microsoft.com/office/powerpoint/2010/main" val="145306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EB18A-727E-4984-A1BE-504ECC9C3C7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13B59CED-4E77-4A14-A28E-F77EEA89BC9C}"/>
              </a:ext>
            </a:extLst>
          </p:cNvPr>
          <p:cNvPicPr>
            <a:picLocks noGrp="1" noChangeAspect="1"/>
          </p:cNvPicPr>
          <p:nvPr>
            <p:ph idx="1"/>
          </p:nvPr>
        </p:nvPicPr>
        <p:blipFill>
          <a:blip r:embed="rId2"/>
          <a:stretch>
            <a:fillRect/>
          </a:stretch>
        </p:blipFill>
        <p:spPr>
          <a:xfrm>
            <a:off x="838200" y="1796055"/>
            <a:ext cx="4401164" cy="2886478"/>
          </a:xfrm>
          <a:prstGeom prst="rect">
            <a:avLst/>
          </a:prstGeom>
        </p:spPr>
      </p:pic>
      <p:pic>
        <p:nvPicPr>
          <p:cNvPr id="5" name="Immagine 4">
            <a:extLst>
              <a:ext uri="{FF2B5EF4-FFF2-40B4-BE49-F238E27FC236}">
                <a16:creationId xmlns:a16="http://schemas.microsoft.com/office/drawing/2014/main" id="{AE735A6A-5CF3-45F9-A94E-D20533252BC9}"/>
              </a:ext>
            </a:extLst>
          </p:cNvPr>
          <p:cNvPicPr>
            <a:picLocks noChangeAspect="1"/>
          </p:cNvPicPr>
          <p:nvPr/>
        </p:nvPicPr>
        <p:blipFill>
          <a:blip r:embed="rId3"/>
          <a:stretch>
            <a:fillRect/>
          </a:stretch>
        </p:blipFill>
        <p:spPr>
          <a:xfrm>
            <a:off x="5108647" y="1796055"/>
            <a:ext cx="6823467" cy="2737379"/>
          </a:xfrm>
          <a:prstGeom prst="rect">
            <a:avLst/>
          </a:prstGeom>
        </p:spPr>
      </p:pic>
    </p:spTree>
    <p:extLst>
      <p:ext uri="{BB962C8B-B14F-4D97-AF65-F5344CB8AC3E}">
        <p14:creationId xmlns:p14="http://schemas.microsoft.com/office/powerpoint/2010/main" val="252732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EF55D-F6EB-4EB3-9139-D437F2556410}"/>
              </a:ext>
            </a:extLst>
          </p:cNvPr>
          <p:cNvSpPr>
            <a:spLocks noGrp="1"/>
          </p:cNvSpPr>
          <p:nvPr>
            <p:ph type="title"/>
          </p:nvPr>
        </p:nvSpPr>
        <p:spPr/>
        <p:txBody>
          <a:bodyPr/>
          <a:lstStyle/>
          <a:p>
            <a:r>
              <a:rPr lang="it-IT" i="1" dirty="0" err="1"/>
              <a:t>British</a:t>
            </a:r>
            <a:r>
              <a:rPr lang="it-IT" i="1" dirty="0"/>
              <a:t> Journal of Sports Medicine</a:t>
            </a:r>
            <a:endParaRPr lang="it-IT" dirty="0"/>
          </a:p>
        </p:txBody>
      </p:sp>
      <p:sp>
        <p:nvSpPr>
          <p:cNvPr id="3" name="Segnaposto contenuto 2">
            <a:extLst>
              <a:ext uri="{FF2B5EF4-FFF2-40B4-BE49-F238E27FC236}">
                <a16:creationId xmlns:a16="http://schemas.microsoft.com/office/drawing/2014/main" id="{D4CED1A5-AEFA-495E-AEA6-2AFB4738464D}"/>
              </a:ext>
            </a:extLst>
          </p:cNvPr>
          <p:cNvSpPr>
            <a:spLocks noGrp="1"/>
          </p:cNvSpPr>
          <p:nvPr>
            <p:ph idx="1"/>
          </p:nvPr>
        </p:nvSpPr>
        <p:spPr>
          <a:xfrm>
            <a:off x="838200" y="1690688"/>
            <a:ext cx="10515600" cy="4443943"/>
          </a:xfrm>
        </p:spPr>
        <p:txBody>
          <a:bodyPr/>
          <a:lstStyle/>
          <a:p>
            <a:pPr marL="0" indent="0">
              <a:buNone/>
            </a:pPr>
            <a:r>
              <a:rPr lang="it-IT" dirty="0"/>
              <a:t>Una revisione sistematica sugli effetti della covid-19 negli atleti ha concluso che mentre la malattia era asintomatica o lieve nella stragrande maggioranza dei casi (94%), circa l’8% dei soggetti presentava sintomi persistenti che influivano sulle prestazioni e potenzialmente impedivano il ritorno all’allenamento e alla competizione.</a:t>
            </a:r>
          </a:p>
        </p:txBody>
      </p:sp>
      <p:pic>
        <p:nvPicPr>
          <p:cNvPr id="4" name="Immagine 3">
            <a:extLst>
              <a:ext uri="{FF2B5EF4-FFF2-40B4-BE49-F238E27FC236}">
                <a16:creationId xmlns:a16="http://schemas.microsoft.com/office/drawing/2014/main" id="{3126A12C-1809-4DD3-A902-CD63B30A4D36}"/>
              </a:ext>
            </a:extLst>
          </p:cNvPr>
          <p:cNvPicPr>
            <a:picLocks noChangeAspect="1"/>
          </p:cNvPicPr>
          <p:nvPr/>
        </p:nvPicPr>
        <p:blipFill>
          <a:blip r:embed="rId2"/>
          <a:stretch>
            <a:fillRect/>
          </a:stretch>
        </p:blipFill>
        <p:spPr>
          <a:xfrm>
            <a:off x="4618685" y="4252784"/>
            <a:ext cx="6735115" cy="1829055"/>
          </a:xfrm>
          <a:prstGeom prst="rect">
            <a:avLst/>
          </a:prstGeom>
        </p:spPr>
      </p:pic>
    </p:spTree>
    <p:extLst>
      <p:ext uri="{BB962C8B-B14F-4D97-AF65-F5344CB8AC3E}">
        <p14:creationId xmlns:p14="http://schemas.microsoft.com/office/powerpoint/2010/main" val="51661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4DB145-9EBC-46BC-874E-B76BB1815FE4}"/>
              </a:ext>
            </a:extLst>
          </p:cNvPr>
          <p:cNvSpPr>
            <a:spLocks noGrp="1"/>
          </p:cNvSpPr>
          <p:nvPr>
            <p:ph type="title"/>
          </p:nvPr>
        </p:nvSpPr>
        <p:spPr/>
        <p:txBody>
          <a:bodyPr/>
          <a:lstStyle/>
          <a:p>
            <a:r>
              <a:rPr lang="it-IT" dirty="0"/>
              <a:t>HOLTER ECG E TEST CARDIPOLMONARE </a:t>
            </a:r>
          </a:p>
        </p:txBody>
      </p:sp>
      <p:pic>
        <p:nvPicPr>
          <p:cNvPr id="4" name="Segnaposto contenuto 3">
            <a:extLst>
              <a:ext uri="{FF2B5EF4-FFF2-40B4-BE49-F238E27FC236}">
                <a16:creationId xmlns:a16="http://schemas.microsoft.com/office/drawing/2014/main" id="{21713BA8-76FD-4306-BEB6-95E8DA65886E}"/>
              </a:ext>
            </a:extLst>
          </p:cNvPr>
          <p:cNvPicPr>
            <a:picLocks noGrp="1" noChangeAspect="1"/>
          </p:cNvPicPr>
          <p:nvPr>
            <p:ph idx="1"/>
          </p:nvPr>
        </p:nvPicPr>
        <p:blipFill>
          <a:blip r:embed="rId3"/>
          <a:stretch>
            <a:fillRect/>
          </a:stretch>
        </p:blipFill>
        <p:spPr>
          <a:xfrm>
            <a:off x="838200" y="1259821"/>
            <a:ext cx="1885388" cy="1134771"/>
          </a:xfrm>
          <a:prstGeom prst="rect">
            <a:avLst/>
          </a:prstGeom>
        </p:spPr>
      </p:pic>
      <p:pic>
        <p:nvPicPr>
          <p:cNvPr id="5" name="Immagine 4">
            <a:extLst>
              <a:ext uri="{FF2B5EF4-FFF2-40B4-BE49-F238E27FC236}">
                <a16:creationId xmlns:a16="http://schemas.microsoft.com/office/drawing/2014/main" id="{29DDC504-6417-4754-BDED-9D9F84882F9D}"/>
              </a:ext>
            </a:extLst>
          </p:cNvPr>
          <p:cNvPicPr>
            <a:picLocks noChangeAspect="1"/>
          </p:cNvPicPr>
          <p:nvPr/>
        </p:nvPicPr>
        <p:blipFill>
          <a:blip r:embed="rId4"/>
          <a:stretch>
            <a:fillRect/>
          </a:stretch>
        </p:blipFill>
        <p:spPr>
          <a:xfrm>
            <a:off x="5866972" y="1493311"/>
            <a:ext cx="5222196" cy="3430903"/>
          </a:xfrm>
          <a:prstGeom prst="rect">
            <a:avLst/>
          </a:prstGeom>
        </p:spPr>
      </p:pic>
      <p:sp>
        <p:nvSpPr>
          <p:cNvPr id="6" name="Rettangolo 5">
            <a:extLst>
              <a:ext uri="{FF2B5EF4-FFF2-40B4-BE49-F238E27FC236}">
                <a16:creationId xmlns:a16="http://schemas.microsoft.com/office/drawing/2014/main" id="{E06DA9DE-069A-4984-A2CF-CCDFD1708E31}"/>
              </a:ext>
            </a:extLst>
          </p:cNvPr>
          <p:cNvSpPr/>
          <p:nvPr/>
        </p:nvSpPr>
        <p:spPr>
          <a:xfrm>
            <a:off x="470114" y="2585384"/>
            <a:ext cx="4913348" cy="2800767"/>
          </a:xfrm>
          <a:prstGeom prst="rect">
            <a:avLst/>
          </a:prstGeom>
        </p:spPr>
        <p:txBody>
          <a:bodyPr wrap="square">
            <a:spAutoFit/>
          </a:bodyPr>
          <a:lstStyle/>
          <a:p>
            <a:endParaRPr lang="it-IT" sz="1600" b="1" dirty="0">
              <a:solidFill>
                <a:srgbClr val="242021"/>
              </a:solidFill>
              <a:latin typeface="Roboto"/>
            </a:endParaRPr>
          </a:p>
          <a:p>
            <a:r>
              <a:rPr lang="it-IT" sz="1600" b="1" dirty="0" err="1">
                <a:solidFill>
                  <a:srgbClr val="242021"/>
                </a:solidFill>
                <a:latin typeface="Roboto"/>
              </a:rPr>
              <a:t>ll</a:t>
            </a:r>
            <a:r>
              <a:rPr lang="it-IT" sz="1600" b="1" dirty="0">
                <a:solidFill>
                  <a:srgbClr val="242021"/>
                </a:solidFill>
                <a:latin typeface="Roboto"/>
              </a:rPr>
              <a:t> test cardiopolmonare effettua le seguenti misure :</a:t>
            </a:r>
            <a:endParaRPr lang="it-IT" sz="1600" dirty="0">
              <a:solidFill>
                <a:srgbClr val="242021"/>
              </a:solidFill>
              <a:latin typeface="Roboto"/>
            </a:endParaRPr>
          </a:p>
          <a:p>
            <a:r>
              <a:rPr lang="it-IT" sz="1600" dirty="0">
                <a:solidFill>
                  <a:srgbClr val="242021"/>
                </a:solidFill>
                <a:latin typeface="Roboto"/>
              </a:rPr>
              <a:t>VO2max, sub-</a:t>
            </a:r>
            <a:r>
              <a:rPr lang="it-IT" sz="1600" dirty="0" err="1">
                <a:solidFill>
                  <a:srgbClr val="242021"/>
                </a:solidFill>
                <a:latin typeface="Roboto"/>
              </a:rPr>
              <a:t>max</a:t>
            </a:r>
            <a:r>
              <a:rPr lang="it-IT" sz="1600" dirty="0">
                <a:solidFill>
                  <a:srgbClr val="242021"/>
                </a:solidFill>
                <a:latin typeface="Roboto"/>
              </a:rPr>
              <a:t> VO2</a:t>
            </a:r>
          </a:p>
          <a:p>
            <a:r>
              <a:rPr lang="it-IT" sz="1600" dirty="0">
                <a:solidFill>
                  <a:srgbClr val="242021"/>
                </a:solidFill>
                <a:latin typeface="Roboto"/>
              </a:rPr>
              <a:t>Soglia Anaerobica</a:t>
            </a:r>
          </a:p>
          <a:p>
            <a:r>
              <a:rPr lang="it-IT" sz="1600" dirty="0">
                <a:solidFill>
                  <a:srgbClr val="242021"/>
                </a:solidFill>
                <a:latin typeface="Roboto"/>
              </a:rPr>
              <a:t>Dispendio Energetico a Riposo</a:t>
            </a:r>
          </a:p>
          <a:p>
            <a:r>
              <a:rPr lang="it-IT" sz="1600" dirty="0">
                <a:solidFill>
                  <a:srgbClr val="242021"/>
                </a:solidFill>
                <a:latin typeface="Roboto"/>
              </a:rPr>
              <a:t>Valutazione stato di fitness e risk </a:t>
            </a:r>
            <a:r>
              <a:rPr lang="it-IT" sz="1600" dirty="0" err="1">
                <a:solidFill>
                  <a:srgbClr val="242021"/>
                </a:solidFill>
                <a:latin typeface="Roboto"/>
              </a:rPr>
              <a:t>analysis</a:t>
            </a:r>
            <a:endParaRPr lang="it-IT" sz="1600" dirty="0">
              <a:solidFill>
                <a:srgbClr val="242021"/>
              </a:solidFill>
              <a:latin typeface="Roboto"/>
            </a:endParaRPr>
          </a:p>
          <a:p>
            <a:r>
              <a:rPr lang="it-IT" sz="1600" dirty="0">
                <a:solidFill>
                  <a:srgbClr val="242021"/>
                </a:solidFill>
                <a:latin typeface="Roboto"/>
              </a:rPr>
              <a:t>Composizione corporea e programmi di gestione peso</a:t>
            </a:r>
          </a:p>
          <a:p>
            <a:r>
              <a:rPr lang="it-IT" sz="1600" dirty="0">
                <a:solidFill>
                  <a:srgbClr val="242021"/>
                </a:solidFill>
                <a:latin typeface="Roboto"/>
              </a:rPr>
              <a:t>Prescrizione dell’esercizio fisico e le zone di allenamento HR-VO2</a:t>
            </a:r>
            <a:endParaRPr lang="it-IT" sz="1600" b="0" i="0" dirty="0">
              <a:solidFill>
                <a:srgbClr val="242021"/>
              </a:solidFill>
              <a:effectLst/>
              <a:latin typeface="Roboto"/>
            </a:endParaRPr>
          </a:p>
        </p:txBody>
      </p:sp>
      <p:pic>
        <p:nvPicPr>
          <p:cNvPr id="3" name="Immagine 2">
            <a:extLst>
              <a:ext uri="{FF2B5EF4-FFF2-40B4-BE49-F238E27FC236}">
                <a16:creationId xmlns:a16="http://schemas.microsoft.com/office/drawing/2014/main" id="{3F8E5E4F-727B-4406-8963-07046A6470A1}"/>
              </a:ext>
            </a:extLst>
          </p:cNvPr>
          <p:cNvPicPr>
            <a:picLocks noChangeAspect="1"/>
          </p:cNvPicPr>
          <p:nvPr/>
        </p:nvPicPr>
        <p:blipFill>
          <a:blip r:embed="rId5"/>
          <a:stretch>
            <a:fillRect/>
          </a:stretch>
        </p:blipFill>
        <p:spPr>
          <a:xfrm>
            <a:off x="569432" y="5315456"/>
            <a:ext cx="3599740" cy="1474810"/>
          </a:xfrm>
          <a:prstGeom prst="rect">
            <a:avLst/>
          </a:prstGeom>
        </p:spPr>
      </p:pic>
      <p:pic>
        <p:nvPicPr>
          <p:cNvPr id="7" name="Immagine 6">
            <a:extLst>
              <a:ext uri="{FF2B5EF4-FFF2-40B4-BE49-F238E27FC236}">
                <a16:creationId xmlns:a16="http://schemas.microsoft.com/office/drawing/2014/main" id="{9BE8436A-AC0B-418C-897C-60EED7592DB0}"/>
              </a:ext>
            </a:extLst>
          </p:cNvPr>
          <p:cNvPicPr>
            <a:picLocks noChangeAspect="1"/>
          </p:cNvPicPr>
          <p:nvPr/>
        </p:nvPicPr>
        <p:blipFill>
          <a:blip r:embed="rId6"/>
          <a:stretch>
            <a:fillRect/>
          </a:stretch>
        </p:blipFill>
        <p:spPr>
          <a:xfrm>
            <a:off x="4515961" y="5315456"/>
            <a:ext cx="3400373" cy="1581570"/>
          </a:xfrm>
          <a:prstGeom prst="rect">
            <a:avLst/>
          </a:prstGeom>
        </p:spPr>
      </p:pic>
      <p:pic>
        <p:nvPicPr>
          <p:cNvPr id="8" name="Immagine 7">
            <a:extLst>
              <a:ext uri="{FF2B5EF4-FFF2-40B4-BE49-F238E27FC236}">
                <a16:creationId xmlns:a16="http://schemas.microsoft.com/office/drawing/2014/main" id="{FE9868D1-97B1-4C51-BE3B-2B627D92AC80}"/>
              </a:ext>
            </a:extLst>
          </p:cNvPr>
          <p:cNvPicPr>
            <a:picLocks noChangeAspect="1"/>
          </p:cNvPicPr>
          <p:nvPr/>
        </p:nvPicPr>
        <p:blipFill>
          <a:blip r:embed="rId7"/>
          <a:stretch>
            <a:fillRect/>
          </a:stretch>
        </p:blipFill>
        <p:spPr>
          <a:xfrm>
            <a:off x="8358495" y="5028945"/>
            <a:ext cx="3162741" cy="1829055"/>
          </a:xfrm>
          <a:prstGeom prst="rect">
            <a:avLst/>
          </a:prstGeom>
        </p:spPr>
      </p:pic>
    </p:spTree>
    <p:extLst>
      <p:ext uri="{BB962C8B-B14F-4D97-AF65-F5344CB8AC3E}">
        <p14:creationId xmlns:p14="http://schemas.microsoft.com/office/powerpoint/2010/main" val="248354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0C23DB-16A1-413A-A05C-B80611897F2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890281B9-0F20-4535-A130-2F67BFC41124}"/>
              </a:ext>
            </a:extLst>
          </p:cNvPr>
          <p:cNvSpPr>
            <a:spLocks noGrp="1"/>
          </p:cNvSpPr>
          <p:nvPr>
            <p:ph idx="1"/>
          </p:nvPr>
        </p:nvSpPr>
        <p:spPr/>
        <p:txBody>
          <a:bodyPr>
            <a:normAutofit/>
          </a:bodyPr>
          <a:lstStyle/>
          <a:p>
            <a:pPr marL="0" indent="0">
              <a:buNone/>
            </a:pPr>
            <a:endParaRPr lang="it-IT" sz="3600" b="1" i="1" dirty="0"/>
          </a:p>
          <a:p>
            <a:pPr marL="0" indent="0">
              <a:buNone/>
            </a:pPr>
            <a:endParaRPr lang="it-IT" sz="3600" b="1" i="1" dirty="0"/>
          </a:p>
          <a:p>
            <a:pPr marL="0" indent="0">
              <a:buNone/>
            </a:pPr>
            <a:r>
              <a:rPr lang="it-IT" sz="3200" b="1" i="1" dirty="0"/>
              <a:t>«Nel dubbio abbiate sempre a cura la saluta dell’atleta»															   GRAZIE PER L’ATTENZIONE</a:t>
            </a:r>
          </a:p>
          <a:p>
            <a:pPr marL="0" indent="0">
              <a:buNone/>
            </a:pPr>
            <a:r>
              <a:rPr lang="it-IT" sz="3200" b="1" i="1" dirty="0"/>
              <a:t>		     </a:t>
            </a:r>
          </a:p>
          <a:p>
            <a:pPr marL="0" indent="0">
              <a:buNone/>
            </a:pPr>
            <a:r>
              <a:rPr lang="it-IT" sz="3200" b="1" i="1" dirty="0"/>
              <a:t>			         </a:t>
            </a:r>
            <a:r>
              <a:rPr lang="it-IT" sz="3200" dirty="0"/>
              <a:t>Dr. </a:t>
            </a:r>
            <a:r>
              <a:rPr lang="it-IT" sz="3200" dirty="0" err="1"/>
              <a:t>Gianmattep</a:t>
            </a:r>
            <a:r>
              <a:rPr lang="it-IT" sz="3200" dirty="0"/>
              <a:t> </a:t>
            </a:r>
            <a:r>
              <a:rPr lang="it-IT" sz="3200" dirty="0" err="1"/>
              <a:t>Azzarà</a:t>
            </a:r>
            <a:endParaRPr lang="it-IT" sz="3200" dirty="0"/>
          </a:p>
          <a:p>
            <a:pPr marL="0" indent="0">
              <a:buNone/>
            </a:pPr>
            <a:endParaRPr lang="it-IT" sz="3200" b="1" i="1" dirty="0"/>
          </a:p>
        </p:txBody>
      </p:sp>
    </p:spTree>
    <p:extLst>
      <p:ext uri="{BB962C8B-B14F-4D97-AF65-F5344CB8AC3E}">
        <p14:creationId xmlns:p14="http://schemas.microsoft.com/office/powerpoint/2010/main" val="11396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90B0F5-3B94-497A-AB60-F6BACC8B0325}"/>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E3B0B778-0C9C-4F32-930E-7B382EC764B8}"/>
              </a:ext>
            </a:extLst>
          </p:cNvPr>
          <p:cNvSpPr>
            <a:spLocks noGrp="1"/>
          </p:cNvSpPr>
          <p:nvPr>
            <p:ph idx="1"/>
          </p:nvPr>
        </p:nvSpPr>
        <p:spPr/>
        <p:txBody>
          <a:bodyPr/>
          <a:lstStyle/>
          <a:p>
            <a:pPr marL="0" indent="0">
              <a:buNone/>
            </a:pPr>
            <a:r>
              <a:rPr lang="it-IT" dirty="0"/>
              <a:t>Il termine “long-COVID” in omaggio alle tante vittime della pandemia, in quanto è stato originariamente coniato proprio da un paziente nella primavera 2020 e poi si è diffuso sui social ancor prima di essere accettato dalla comunità scientifica, per cui è stato denominato “la prima malattia creata attraverso i contatti dei pazienti su Twitter”</a:t>
            </a:r>
            <a:r>
              <a:rPr lang="it-IT" baseline="30000" dirty="0"/>
              <a:t>3</a:t>
            </a:r>
            <a:r>
              <a:rPr lang="it-IT" dirty="0"/>
              <a:t>.</a:t>
            </a:r>
          </a:p>
        </p:txBody>
      </p:sp>
      <p:pic>
        <p:nvPicPr>
          <p:cNvPr id="4" name="Immagine 3">
            <a:extLst>
              <a:ext uri="{FF2B5EF4-FFF2-40B4-BE49-F238E27FC236}">
                <a16:creationId xmlns:a16="http://schemas.microsoft.com/office/drawing/2014/main" id="{9035B940-098A-45AF-BAE8-AF62C8FD554A}"/>
              </a:ext>
            </a:extLst>
          </p:cNvPr>
          <p:cNvPicPr>
            <a:picLocks noChangeAspect="1"/>
          </p:cNvPicPr>
          <p:nvPr/>
        </p:nvPicPr>
        <p:blipFill>
          <a:blip r:embed="rId2"/>
          <a:stretch>
            <a:fillRect/>
          </a:stretch>
        </p:blipFill>
        <p:spPr>
          <a:xfrm>
            <a:off x="9110133" y="4213242"/>
            <a:ext cx="2448181" cy="2460866"/>
          </a:xfrm>
          <a:prstGeom prst="rect">
            <a:avLst/>
          </a:prstGeom>
        </p:spPr>
      </p:pic>
    </p:spTree>
    <p:extLst>
      <p:ext uri="{BB962C8B-B14F-4D97-AF65-F5344CB8AC3E}">
        <p14:creationId xmlns:p14="http://schemas.microsoft.com/office/powerpoint/2010/main" val="405860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1567E11-F293-47C5-94DF-65FFA9E31DB6}"/>
              </a:ext>
            </a:extLst>
          </p:cNvPr>
          <p:cNvSpPr>
            <a:spLocks noGrp="1"/>
          </p:cNvSpPr>
          <p:nvPr>
            <p:ph idx="1"/>
          </p:nvPr>
        </p:nvSpPr>
        <p:spPr/>
        <p:txBody>
          <a:bodyPr>
            <a:normAutofit lnSpcReduction="10000"/>
          </a:bodyPr>
          <a:lstStyle/>
          <a:p>
            <a:r>
              <a:rPr lang="it-IT" dirty="0"/>
              <a:t>Negli Stati Uniti, il Center for Disease Control and Prevention</a:t>
            </a:r>
            <a:r>
              <a:rPr lang="it-IT" baseline="30000" dirty="0"/>
              <a:t>7</a:t>
            </a:r>
            <a:r>
              <a:rPr lang="it-IT" dirty="0"/>
              <a:t> ha definito le “condizioni post-COVID” come una vasta gamma di sintomi, presenti 4 o più settimane dopo la prima infezione, che includono il LC (sintomi che durano settimane o mesi) e la sindrome persistente post-COVID.</a:t>
            </a:r>
          </a:p>
          <a:p>
            <a:r>
              <a:rPr lang="it-IT" dirty="0"/>
              <a:t>Successivamente, l’Organizzazione Mondiale della Sanità ha coinvolto un panel internazionale di 265 pazienti, clinici e ricercatori in un processo </a:t>
            </a:r>
            <a:r>
              <a:rPr lang="it-IT" dirty="0" err="1"/>
              <a:t>Delphi</a:t>
            </a:r>
            <a:r>
              <a:rPr lang="it-IT" dirty="0"/>
              <a:t>, allo scopo di sviluppare una definizione condivisa per la condizione post-COVID-19: persistenza dei sintomi di solito oltre i 3 mesi di infezione da SARS-CoV-2 probabile o confermata, della durata di almeno 2 mesi e non spiegata da diagnosi alternativa.</a:t>
            </a:r>
          </a:p>
          <a:p>
            <a:endParaRPr lang="it-IT" dirty="0"/>
          </a:p>
        </p:txBody>
      </p:sp>
    </p:spTree>
    <p:extLst>
      <p:ext uri="{BB962C8B-B14F-4D97-AF65-F5344CB8AC3E}">
        <p14:creationId xmlns:p14="http://schemas.microsoft.com/office/powerpoint/2010/main" val="4826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6FAF9-3FEC-4BA5-BEB6-6C844F1CFBB1}"/>
              </a:ext>
            </a:extLst>
          </p:cNvPr>
          <p:cNvSpPr>
            <a:spLocks noGrp="1"/>
          </p:cNvSpPr>
          <p:nvPr>
            <p:ph type="title"/>
          </p:nvPr>
        </p:nvSpPr>
        <p:spPr/>
        <p:txBody>
          <a:bodyPr/>
          <a:lstStyle/>
          <a:p>
            <a:r>
              <a:rPr lang="it-IT" dirty="0"/>
              <a:t>	INTERESSAMENTO MULTIORGANO</a:t>
            </a:r>
          </a:p>
        </p:txBody>
      </p:sp>
      <p:pic>
        <p:nvPicPr>
          <p:cNvPr id="4" name="Segnaposto contenuto 3">
            <a:extLst>
              <a:ext uri="{FF2B5EF4-FFF2-40B4-BE49-F238E27FC236}">
                <a16:creationId xmlns:a16="http://schemas.microsoft.com/office/drawing/2014/main" id="{D289C27B-85F8-4F79-B56E-D4A6FB0B10E3}"/>
              </a:ext>
            </a:extLst>
          </p:cNvPr>
          <p:cNvPicPr>
            <a:picLocks noGrp="1" noChangeAspect="1"/>
          </p:cNvPicPr>
          <p:nvPr>
            <p:ph idx="1"/>
          </p:nvPr>
        </p:nvPicPr>
        <p:blipFill>
          <a:blip r:embed="rId2"/>
          <a:stretch>
            <a:fillRect/>
          </a:stretch>
        </p:blipFill>
        <p:spPr>
          <a:xfrm>
            <a:off x="3387493" y="1724555"/>
            <a:ext cx="4688879" cy="4351338"/>
          </a:xfrm>
          <a:prstGeom prst="rect">
            <a:avLst/>
          </a:prstGeom>
        </p:spPr>
      </p:pic>
    </p:spTree>
    <p:extLst>
      <p:ext uri="{BB962C8B-B14F-4D97-AF65-F5344CB8AC3E}">
        <p14:creationId xmlns:p14="http://schemas.microsoft.com/office/powerpoint/2010/main" val="148070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BF376C-6DE3-40F3-B881-BE8BA0DA9C4E}"/>
              </a:ext>
            </a:extLst>
          </p:cNvPr>
          <p:cNvSpPr>
            <a:spLocks noGrp="1"/>
          </p:cNvSpPr>
          <p:nvPr>
            <p:ph type="title"/>
          </p:nvPr>
        </p:nvSpPr>
        <p:spPr/>
        <p:txBody>
          <a:bodyPr/>
          <a:lstStyle/>
          <a:p>
            <a:r>
              <a:rPr lang="it-IT" dirty="0"/>
              <a:t>				    SINTOMI</a:t>
            </a:r>
          </a:p>
        </p:txBody>
      </p:sp>
      <p:pic>
        <p:nvPicPr>
          <p:cNvPr id="5" name="Segnaposto contenuto 4">
            <a:extLst>
              <a:ext uri="{FF2B5EF4-FFF2-40B4-BE49-F238E27FC236}">
                <a16:creationId xmlns:a16="http://schemas.microsoft.com/office/drawing/2014/main" id="{242BA6F0-F248-4E60-AAFB-4EC8F57517D0}"/>
              </a:ext>
            </a:extLst>
          </p:cNvPr>
          <p:cNvPicPr>
            <a:picLocks noGrp="1" noChangeAspect="1"/>
          </p:cNvPicPr>
          <p:nvPr>
            <p:ph idx="1"/>
          </p:nvPr>
        </p:nvPicPr>
        <p:blipFill>
          <a:blip r:embed="rId2"/>
          <a:stretch>
            <a:fillRect/>
          </a:stretch>
        </p:blipFill>
        <p:spPr>
          <a:xfrm>
            <a:off x="2799890" y="2277028"/>
            <a:ext cx="6592220" cy="3448531"/>
          </a:xfrm>
          <a:prstGeom prst="rect">
            <a:avLst/>
          </a:prstGeom>
        </p:spPr>
      </p:pic>
    </p:spTree>
    <p:extLst>
      <p:ext uri="{BB962C8B-B14F-4D97-AF65-F5344CB8AC3E}">
        <p14:creationId xmlns:p14="http://schemas.microsoft.com/office/powerpoint/2010/main" val="310861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7B4FB33-35FE-4211-9094-4AB36DF2014C}"/>
              </a:ext>
            </a:extLst>
          </p:cNvPr>
          <p:cNvSpPr>
            <a:spLocks noGrp="1"/>
          </p:cNvSpPr>
          <p:nvPr>
            <p:ph idx="1"/>
          </p:nvPr>
        </p:nvSpPr>
        <p:spPr/>
        <p:txBody>
          <a:bodyPr>
            <a:normAutofit/>
          </a:bodyPr>
          <a:lstStyle/>
          <a:p>
            <a:r>
              <a:rPr lang="it-IT" dirty="0"/>
              <a:t>I sintomi cardiopolmonari, tra cui dolore toracico (5- 62%), dispnea, con o senza intolleranza all’esercizio fisico e incapacità di prendere un respiro completo, tosse (2- 59%), palpitazioni e cardiopalmo e vertigini sono comuni. </a:t>
            </a:r>
          </a:p>
          <a:p>
            <a:r>
              <a:rPr lang="it-IT" dirty="0"/>
              <a:t>Molti dei pazienti con LC manifestano una dissociazione tra sintomi, anche cardiovascolari, e rilevazioni oggettivabili utilizzando test diagnostici standard, fatto che evidenzia i limiti delle indagini cliniche di routine e può essere fonte di frustrazione sia per i pazienti che per i medici. </a:t>
            </a:r>
          </a:p>
        </p:txBody>
      </p:sp>
    </p:spTree>
    <p:extLst>
      <p:ext uri="{BB962C8B-B14F-4D97-AF65-F5344CB8AC3E}">
        <p14:creationId xmlns:p14="http://schemas.microsoft.com/office/powerpoint/2010/main" val="173771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94E65A-AAAD-4E2D-B6C5-0A04874A17B7}"/>
              </a:ext>
            </a:extLst>
          </p:cNvPr>
          <p:cNvSpPr>
            <a:spLocks noGrp="1"/>
          </p:cNvSpPr>
          <p:nvPr>
            <p:ph idx="1"/>
          </p:nvPr>
        </p:nvSpPr>
        <p:spPr>
          <a:xfrm>
            <a:off x="838200" y="1334559"/>
            <a:ext cx="10515600" cy="4351338"/>
          </a:xfrm>
        </p:spPr>
        <p:txBody>
          <a:bodyPr/>
          <a:lstStyle/>
          <a:p>
            <a:r>
              <a:rPr lang="it-IT" dirty="0"/>
              <a:t>In un ampio studio osservazionale su 3597 atleti, patologie cardiovascolari sono state riscontrate solo in una minoranza di quelli con dolore toracico da sforzo o mancanza di respiro e in nessuno con intolleranza all’esercizio. Allo stesso modo, su 126 pazienti consecutivi valutati in una clinica cardiologica per i sintomi cardiovascolari, solo il 23% è risultato avere una patologia corrispondente</a:t>
            </a:r>
          </a:p>
        </p:txBody>
      </p:sp>
      <p:pic>
        <p:nvPicPr>
          <p:cNvPr id="4" name="Immagine 3">
            <a:extLst>
              <a:ext uri="{FF2B5EF4-FFF2-40B4-BE49-F238E27FC236}">
                <a16:creationId xmlns:a16="http://schemas.microsoft.com/office/drawing/2014/main" id="{A270D93D-C16B-479F-B2D1-ED282DF20DC0}"/>
              </a:ext>
            </a:extLst>
          </p:cNvPr>
          <p:cNvPicPr>
            <a:picLocks noChangeAspect="1"/>
          </p:cNvPicPr>
          <p:nvPr/>
        </p:nvPicPr>
        <p:blipFill>
          <a:blip r:embed="rId2"/>
          <a:stretch>
            <a:fillRect/>
          </a:stretch>
        </p:blipFill>
        <p:spPr>
          <a:xfrm>
            <a:off x="6739467" y="3973071"/>
            <a:ext cx="4478296" cy="2519804"/>
          </a:xfrm>
          <a:prstGeom prst="rect">
            <a:avLst/>
          </a:prstGeom>
        </p:spPr>
      </p:pic>
    </p:spTree>
    <p:extLst>
      <p:ext uri="{BB962C8B-B14F-4D97-AF65-F5344CB8AC3E}">
        <p14:creationId xmlns:p14="http://schemas.microsoft.com/office/powerpoint/2010/main" val="42832416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2906</Words>
  <Application>Microsoft Office PowerPoint</Application>
  <PresentationFormat>Widescreen</PresentationFormat>
  <Paragraphs>97</Paragraphs>
  <Slides>31</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Arial Narrow</vt:lpstr>
      <vt:lpstr>Calibri</vt:lpstr>
      <vt:lpstr>Calibri Light</vt:lpstr>
      <vt:lpstr>Lato</vt:lpstr>
      <vt:lpstr>Open Sans</vt:lpstr>
      <vt:lpstr>Roboto</vt:lpstr>
      <vt:lpstr>Tema di Office</vt:lpstr>
      <vt:lpstr>Valutazioni cardiologiche delle complicanze del long Covid negli atleti</vt:lpstr>
      <vt:lpstr>    LONG COVID</vt:lpstr>
      <vt:lpstr>British Journal of Sports Medicine</vt:lpstr>
      <vt:lpstr>Presentazione standard di PowerPoint</vt:lpstr>
      <vt:lpstr>Presentazione standard di PowerPoint</vt:lpstr>
      <vt:lpstr> INTERESSAMENTO MULTIORGANO</vt:lpstr>
      <vt:lpstr>        SINTOMI</vt:lpstr>
      <vt:lpstr>Presentazione standard di PowerPoint</vt:lpstr>
      <vt:lpstr>Presentazione standard di PowerPoint</vt:lpstr>
      <vt:lpstr>Presentazione standard di PowerPoint</vt:lpstr>
      <vt:lpstr>SEQUELE CARDIOVASCOLARI ACUTE DELL’INFEZIONE DA SARS-CoV-2</vt:lpstr>
      <vt:lpstr>Presentazione standard di PowerPoint</vt:lpstr>
      <vt:lpstr>LONG COVID conseguenze sul lungo periodo dell’infezione a livello fisico e psicologico</vt:lpstr>
      <vt:lpstr> Meccanismi di danno cardiaco</vt:lpstr>
      <vt:lpstr>  MIOCARDITI E PERICARDITI</vt:lpstr>
      <vt:lpstr>Presentazione standard di PowerPoint</vt:lpstr>
      <vt:lpstr>CLINICA</vt:lpstr>
      <vt:lpstr>CLINICA MICARDITE E PERICARDITE </vt:lpstr>
      <vt:lpstr>CLINICA MICARDITE E PERICARDITE </vt:lpstr>
      <vt:lpstr>Presentazione standard di PowerPoint</vt:lpstr>
      <vt:lpstr>ALTERAZIONI ELETTROCARDIOGRAFICHE</vt:lpstr>
      <vt:lpstr>ECG PERICARDITE ACUTA</vt:lpstr>
      <vt:lpstr>Presentazione standard di PowerPoint</vt:lpstr>
      <vt:lpstr>Presentazione standard di PowerPoint</vt:lpstr>
      <vt:lpstr>LONG COVID L’IMPORTANZA DELLO SCREENING , DRANTE LA VISITA PREGARA</vt:lpstr>
      <vt:lpstr>«Accertamenti raccomandati in atleti con pregressa infezione SARS COV»</vt:lpstr>
      <vt:lpstr>ITER DIAGNOSTICO TERAPEUTICO</vt:lpstr>
      <vt:lpstr>Presentazione standard di PowerPoint</vt:lpstr>
      <vt:lpstr>Presentazione standard di PowerPoint</vt:lpstr>
      <vt:lpstr>HOLTER ECG E TEST CARDIPOLMONARE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Valautazione cardiologica delle complicanze del long Covid negli atleti</dc:title>
  <dc:creator>Azzara' Gianmatteo</dc:creator>
  <cp:lastModifiedBy>Matteo Azzarà</cp:lastModifiedBy>
  <cp:revision>21</cp:revision>
  <dcterms:created xsi:type="dcterms:W3CDTF">2025-04-16T21:56:39Z</dcterms:created>
  <dcterms:modified xsi:type="dcterms:W3CDTF">2025-04-18T16:08:25Z</dcterms:modified>
</cp:coreProperties>
</file>