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870" r:id="rId2"/>
  </p:sldMasterIdLst>
  <p:notesMasterIdLst>
    <p:notesMasterId r:id="rId58"/>
  </p:notesMasterIdLst>
  <p:sldIdLst>
    <p:sldId id="290" r:id="rId3"/>
    <p:sldId id="314" r:id="rId4"/>
    <p:sldId id="315" r:id="rId5"/>
    <p:sldId id="316" r:id="rId6"/>
    <p:sldId id="258" r:id="rId7"/>
    <p:sldId id="302" r:id="rId8"/>
    <p:sldId id="259" r:id="rId9"/>
    <p:sldId id="303" r:id="rId10"/>
    <p:sldId id="260" r:id="rId11"/>
    <p:sldId id="263" r:id="rId12"/>
    <p:sldId id="262" r:id="rId13"/>
    <p:sldId id="264" r:id="rId14"/>
    <p:sldId id="266" r:id="rId15"/>
    <p:sldId id="273" r:id="rId16"/>
    <p:sldId id="312" r:id="rId17"/>
    <p:sldId id="305" r:id="rId18"/>
    <p:sldId id="306" r:id="rId19"/>
    <p:sldId id="307" r:id="rId20"/>
    <p:sldId id="308" r:id="rId21"/>
    <p:sldId id="309" r:id="rId22"/>
    <p:sldId id="310" r:id="rId23"/>
    <p:sldId id="267" r:id="rId24"/>
    <p:sldId id="269" r:id="rId25"/>
    <p:sldId id="293" r:id="rId26"/>
    <p:sldId id="268" r:id="rId27"/>
    <p:sldId id="270" r:id="rId28"/>
    <p:sldId id="271" r:id="rId29"/>
    <p:sldId id="274" r:id="rId30"/>
    <p:sldId id="275" r:id="rId31"/>
    <p:sldId id="272" r:id="rId32"/>
    <p:sldId id="277" r:id="rId33"/>
    <p:sldId id="278" r:id="rId34"/>
    <p:sldId id="279" r:id="rId35"/>
    <p:sldId id="294" r:id="rId36"/>
    <p:sldId id="295" r:id="rId37"/>
    <p:sldId id="296" r:id="rId38"/>
    <p:sldId id="297" r:id="rId39"/>
    <p:sldId id="298" r:id="rId40"/>
    <p:sldId id="280" r:id="rId41"/>
    <p:sldId id="299" r:id="rId42"/>
    <p:sldId id="300" r:id="rId43"/>
    <p:sldId id="321" r:id="rId44"/>
    <p:sldId id="281" r:id="rId45"/>
    <p:sldId id="301" r:id="rId46"/>
    <p:sldId id="282" r:id="rId47"/>
    <p:sldId id="304" r:id="rId48"/>
    <p:sldId id="283" r:id="rId49"/>
    <p:sldId id="318" r:id="rId50"/>
    <p:sldId id="285" r:id="rId51"/>
    <p:sldId id="286" r:id="rId52"/>
    <p:sldId id="287" r:id="rId53"/>
    <p:sldId id="317" r:id="rId54"/>
    <p:sldId id="319" r:id="rId55"/>
    <p:sldId id="320" r:id="rId56"/>
    <p:sldId id="29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1"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7840" autoAdjust="0"/>
  </p:normalViewPr>
  <p:slideViewPr>
    <p:cSldViewPr snapToGrid="0" snapToObjects="1">
      <p:cViewPr varScale="1">
        <p:scale>
          <a:sx n="172" d="100"/>
          <a:sy n="172" d="100"/>
        </p:scale>
        <p:origin x="3304"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7FD26-4617-4D5E-9B52-107671D8AFE4}"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30F5C448-35DA-4B0D-8D1B-D5352E649D35}">
      <dgm:prSet/>
      <dgm:spPr/>
      <dgm:t>
        <a:bodyPr/>
        <a:lstStyle/>
        <a:p>
          <a:r>
            <a:rPr lang="it-IT" dirty="0"/>
            <a:t>Per quanto non previsto nel presente regolamento si fa riferimento ai regolamenti internazionali nonché alla legislazione in vigore</a:t>
          </a:r>
          <a:endParaRPr lang="en-US" dirty="0"/>
        </a:p>
      </dgm:t>
    </dgm:pt>
    <dgm:pt modelId="{F2B163B3-3770-435D-B2D6-514B1235E554}" type="parTrans" cxnId="{EB207C73-8091-4121-922F-7B6FB19E8C8E}">
      <dgm:prSet/>
      <dgm:spPr/>
      <dgm:t>
        <a:bodyPr/>
        <a:lstStyle/>
        <a:p>
          <a:endParaRPr lang="en-US"/>
        </a:p>
      </dgm:t>
    </dgm:pt>
    <dgm:pt modelId="{5016BD2F-A1B4-49C7-95E1-25996D64970B}" type="sibTrans" cxnId="{EB207C73-8091-4121-922F-7B6FB19E8C8E}">
      <dgm:prSet/>
      <dgm:spPr/>
      <dgm:t>
        <a:bodyPr/>
        <a:lstStyle/>
        <a:p>
          <a:endParaRPr lang="en-US"/>
        </a:p>
      </dgm:t>
    </dgm:pt>
    <dgm:pt modelId="{3AFA77DD-0CD9-434E-B9BE-4223E32F0F52}">
      <dgm:prSet/>
      <dgm:spPr/>
      <dgm:t>
        <a:bodyPr/>
        <a:lstStyle/>
        <a:p>
          <a:r>
            <a:rPr lang="it-IT"/>
            <a:t>In caso di conflitto tra il regolamento e le norme internazionali prevalgono queste ultime </a:t>
          </a:r>
          <a:endParaRPr lang="en-US"/>
        </a:p>
      </dgm:t>
    </dgm:pt>
    <dgm:pt modelId="{8A78B2E3-6D99-4E18-A506-BE8113F2E399}" type="parTrans" cxnId="{CE1CB738-9BB3-4087-8EF2-A772B1F0F5B2}">
      <dgm:prSet/>
      <dgm:spPr/>
      <dgm:t>
        <a:bodyPr/>
        <a:lstStyle/>
        <a:p>
          <a:endParaRPr lang="en-US"/>
        </a:p>
      </dgm:t>
    </dgm:pt>
    <dgm:pt modelId="{DB9A646B-43BD-4564-836E-DD23DFD31140}" type="sibTrans" cxnId="{CE1CB738-9BB3-4087-8EF2-A772B1F0F5B2}">
      <dgm:prSet/>
      <dgm:spPr/>
      <dgm:t>
        <a:bodyPr/>
        <a:lstStyle/>
        <a:p>
          <a:endParaRPr lang="en-US"/>
        </a:p>
      </dgm:t>
    </dgm:pt>
    <dgm:pt modelId="{D4506531-A0F5-4180-A2B5-118FC21151F7}">
      <dgm:prSet/>
      <dgm:spPr/>
      <dgm:t>
        <a:bodyPr/>
        <a:lstStyle/>
        <a:p>
          <a:r>
            <a:rPr lang="it-IT"/>
            <a:t>In caso di conflitto delle norme internazionali con la legislazione nazionale italiana prevale quest’ultima</a:t>
          </a:r>
          <a:endParaRPr lang="en-US"/>
        </a:p>
      </dgm:t>
    </dgm:pt>
    <dgm:pt modelId="{5E10DB5F-BB32-4FD8-8DB3-2A65757D9DC2}" type="parTrans" cxnId="{FAACBBF0-CB64-42C6-A0B0-A3C2D3055F89}">
      <dgm:prSet/>
      <dgm:spPr/>
      <dgm:t>
        <a:bodyPr/>
        <a:lstStyle/>
        <a:p>
          <a:endParaRPr lang="en-US"/>
        </a:p>
      </dgm:t>
    </dgm:pt>
    <dgm:pt modelId="{F4223C92-3554-424B-B8B2-880FC64D3D44}" type="sibTrans" cxnId="{FAACBBF0-CB64-42C6-A0B0-A3C2D3055F89}">
      <dgm:prSet/>
      <dgm:spPr/>
      <dgm:t>
        <a:bodyPr/>
        <a:lstStyle/>
        <a:p>
          <a:endParaRPr lang="en-US"/>
        </a:p>
      </dgm:t>
    </dgm:pt>
    <dgm:pt modelId="{B881C52C-0EA1-B94C-A20C-044519A5E4AC}" type="pres">
      <dgm:prSet presAssocID="{1977FD26-4617-4D5E-9B52-107671D8AFE4}" presName="diagram" presStyleCnt="0">
        <dgm:presLayoutVars>
          <dgm:dir/>
          <dgm:resizeHandles val="exact"/>
        </dgm:presLayoutVars>
      </dgm:prSet>
      <dgm:spPr/>
    </dgm:pt>
    <dgm:pt modelId="{78F14CF3-FD61-8E45-B599-568BEA9555B7}" type="pres">
      <dgm:prSet presAssocID="{30F5C448-35DA-4B0D-8D1B-D5352E649D35}" presName="node" presStyleLbl="node1" presStyleIdx="0" presStyleCnt="3">
        <dgm:presLayoutVars>
          <dgm:bulletEnabled val="1"/>
        </dgm:presLayoutVars>
      </dgm:prSet>
      <dgm:spPr/>
    </dgm:pt>
    <dgm:pt modelId="{DEBF6B2D-221A-CB43-9659-40ED2446FE16}" type="pres">
      <dgm:prSet presAssocID="{5016BD2F-A1B4-49C7-95E1-25996D64970B}" presName="sibTrans" presStyleLbl="sibTrans2D1" presStyleIdx="0" presStyleCnt="2"/>
      <dgm:spPr/>
    </dgm:pt>
    <dgm:pt modelId="{E1BD9C72-F05B-054E-9307-D5F14D4D7B66}" type="pres">
      <dgm:prSet presAssocID="{5016BD2F-A1B4-49C7-95E1-25996D64970B}" presName="connectorText" presStyleLbl="sibTrans2D1" presStyleIdx="0" presStyleCnt="2"/>
      <dgm:spPr/>
    </dgm:pt>
    <dgm:pt modelId="{322D16AC-EC1A-EE48-8285-DF47E7810B2B}" type="pres">
      <dgm:prSet presAssocID="{3AFA77DD-0CD9-434E-B9BE-4223E32F0F52}" presName="node" presStyleLbl="node1" presStyleIdx="1" presStyleCnt="3">
        <dgm:presLayoutVars>
          <dgm:bulletEnabled val="1"/>
        </dgm:presLayoutVars>
      </dgm:prSet>
      <dgm:spPr/>
    </dgm:pt>
    <dgm:pt modelId="{69646474-9AFC-B74A-A3D0-4B08D7B0AA45}" type="pres">
      <dgm:prSet presAssocID="{DB9A646B-43BD-4564-836E-DD23DFD31140}" presName="sibTrans" presStyleLbl="sibTrans2D1" presStyleIdx="1" presStyleCnt="2"/>
      <dgm:spPr/>
    </dgm:pt>
    <dgm:pt modelId="{94496FD4-3DA8-1F47-A7F0-A5BDA92E2676}" type="pres">
      <dgm:prSet presAssocID="{DB9A646B-43BD-4564-836E-DD23DFD31140}" presName="connectorText" presStyleLbl="sibTrans2D1" presStyleIdx="1" presStyleCnt="2"/>
      <dgm:spPr/>
    </dgm:pt>
    <dgm:pt modelId="{F1A1677D-7554-AE41-B96E-299C056D99CD}" type="pres">
      <dgm:prSet presAssocID="{D4506531-A0F5-4180-A2B5-118FC21151F7}" presName="node" presStyleLbl="node1" presStyleIdx="2" presStyleCnt="3">
        <dgm:presLayoutVars>
          <dgm:bulletEnabled val="1"/>
        </dgm:presLayoutVars>
      </dgm:prSet>
      <dgm:spPr/>
    </dgm:pt>
  </dgm:ptLst>
  <dgm:cxnLst>
    <dgm:cxn modelId="{CE1CB738-9BB3-4087-8EF2-A772B1F0F5B2}" srcId="{1977FD26-4617-4D5E-9B52-107671D8AFE4}" destId="{3AFA77DD-0CD9-434E-B9BE-4223E32F0F52}" srcOrd="1" destOrd="0" parTransId="{8A78B2E3-6D99-4E18-A506-BE8113F2E399}" sibTransId="{DB9A646B-43BD-4564-836E-DD23DFD31140}"/>
    <dgm:cxn modelId="{E57A264D-CAE4-8743-9529-086606966875}" type="presOf" srcId="{DB9A646B-43BD-4564-836E-DD23DFD31140}" destId="{69646474-9AFC-B74A-A3D0-4B08D7B0AA45}" srcOrd="0" destOrd="0" presId="urn:microsoft.com/office/officeart/2005/8/layout/process5"/>
    <dgm:cxn modelId="{EB207C73-8091-4121-922F-7B6FB19E8C8E}" srcId="{1977FD26-4617-4D5E-9B52-107671D8AFE4}" destId="{30F5C448-35DA-4B0D-8D1B-D5352E649D35}" srcOrd="0" destOrd="0" parTransId="{F2B163B3-3770-435D-B2D6-514B1235E554}" sibTransId="{5016BD2F-A1B4-49C7-95E1-25996D64970B}"/>
    <dgm:cxn modelId="{6B3B7289-57D3-1C4F-A69C-7857B79B6552}" type="presOf" srcId="{5016BD2F-A1B4-49C7-95E1-25996D64970B}" destId="{DEBF6B2D-221A-CB43-9659-40ED2446FE16}" srcOrd="0" destOrd="0" presId="urn:microsoft.com/office/officeart/2005/8/layout/process5"/>
    <dgm:cxn modelId="{29A9F78A-AF51-4F44-8EB1-D02CB008CC48}" type="presOf" srcId="{30F5C448-35DA-4B0D-8D1B-D5352E649D35}" destId="{78F14CF3-FD61-8E45-B599-568BEA9555B7}" srcOrd="0" destOrd="0" presId="urn:microsoft.com/office/officeart/2005/8/layout/process5"/>
    <dgm:cxn modelId="{38D6178D-DD8A-8346-B7FB-0D1E434E110F}" type="presOf" srcId="{3AFA77DD-0CD9-434E-B9BE-4223E32F0F52}" destId="{322D16AC-EC1A-EE48-8285-DF47E7810B2B}" srcOrd="0" destOrd="0" presId="urn:microsoft.com/office/officeart/2005/8/layout/process5"/>
    <dgm:cxn modelId="{ED5B1594-B955-A640-838D-865447595A1F}" type="presOf" srcId="{1977FD26-4617-4D5E-9B52-107671D8AFE4}" destId="{B881C52C-0EA1-B94C-A20C-044519A5E4AC}" srcOrd="0" destOrd="0" presId="urn:microsoft.com/office/officeart/2005/8/layout/process5"/>
    <dgm:cxn modelId="{ECE6DF98-91CF-DA4A-ACAA-CDBA31CDD011}" type="presOf" srcId="{DB9A646B-43BD-4564-836E-DD23DFD31140}" destId="{94496FD4-3DA8-1F47-A7F0-A5BDA92E2676}" srcOrd="1" destOrd="0" presId="urn:microsoft.com/office/officeart/2005/8/layout/process5"/>
    <dgm:cxn modelId="{8A3BD2D2-3116-C543-BBF3-8741C6FFE805}" type="presOf" srcId="{D4506531-A0F5-4180-A2B5-118FC21151F7}" destId="{F1A1677D-7554-AE41-B96E-299C056D99CD}" srcOrd="0" destOrd="0" presId="urn:microsoft.com/office/officeart/2005/8/layout/process5"/>
    <dgm:cxn modelId="{18D674E6-9308-C74B-B676-BC043799C53E}" type="presOf" srcId="{5016BD2F-A1B4-49C7-95E1-25996D64970B}" destId="{E1BD9C72-F05B-054E-9307-D5F14D4D7B66}" srcOrd="1" destOrd="0" presId="urn:microsoft.com/office/officeart/2005/8/layout/process5"/>
    <dgm:cxn modelId="{FAACBBF0-CB64-42C6-A0B0-A3C2D3055F89}" srcId="{1977FD26-4617-4D5E-9B52-107671D8AFE4}" destId="{D4506531-A0F5-4180-A2B5-118FC21151F7}" srcOrd="2" destOrd="0" parTransId="{5E10DB5F-BB32-4FD8-8DB3-2A65757D9DC2}" sibTransId="{F4223C92-3554-424B-B8B2-880FC64D3D44}"/>
    <dgm:cxn modelId="{CF8B432B-029E-4847-B4DC-FF31C4E92FFA}" type="presParOf" srcId="{B881C52C-0EA1-B94C-A20C-044519A5E4AC}" destId="{78F14CF3-FD61-8E45-B599-568BEA9555B7}" srcOrd="0" destOrd="0" presId="urn:microsoft.com/office/officeart/2005/8/layout/process5"/>
    <dgm:cxn modelId="{FDA44650-0ECB-C749-8A52-B5AD43E19A2F}" type="presParOf" srcId="{B881C52C-0EA1-B94C-A20C-044519A5E4AC}" destId="{DEBF6B2D-221A-CB43-9659-40ED2446FE16}" srcOrd="1" destOrd="0" presId="urn:microsoft.com/office/officeart/2005/8/layout/process5"/>
    <dgm:cxn modelId="{3E998355-FBB4-5E4E-9608-0CBC94E0010C}" type="presParOf" srcId="{DEBF6B2D-221A-CB43-9659-40ED2446FE16}" destId="{E1BD9C72-F05B-054E-9307-D5F14D4D7B66}" srcOrd="0" destOrd="0" presId="urn:microsoft.com/office/officeart/2005/8/layout/process5"/>
    <dgm:cxn modelId="{761A1BAF-F8E5-E744-9F87-7DE3A2FB9AA5}" type="presParOf" srcId="{B881C52C-0EA1-B94C-A20C-044519A5E4AC}" destId="{322D16AC-EC1A-EE48-8285-DF47E7810B2B}" srcOrd="2" destOrd="0" presId="urn:microsoft.com/office/officeart/2005/8/layout/process5"/>
    <dgm:cxn modelId="{C26ACCB1-5808-D642-84B8-64F7BA91EDAA}" type="presParOf" srcId="{B881C52C-0EA1-B94C-A20C-044519A5E4AC}" destId="{69646474-9AFC-B74A-A3D0-4B08D7B0AA45}" srcOrd="3" destOrd="0" presId="urn:microsoft.com/office/officeart/2005/8/layout/process5"/>
    <dgm:cxn modelId="{E3A05B7F-D06E-5340-A161-1ED488367749}" type="presParOf" srcId="{69646474-9AFC-B74A-A3D0-4B08D7B0AA45}" destId="{94496FD4-3DA8-1F47-A7F0-A5BDA92E2676}" srcOrd="0" destOrd="0" presId="urn:microsoft.com/office/officeart/2005/8/layout/process5"/>
    <dgm:cxn modelId="{FF66C98E-8AD9-5C4D-B977-6009FDC597D6}" type="presParOf" srcId="{B881C52C-0EA1-B94C-A20C-044519A5E4AC}" destId="{F1A1677D-7554-AE41-B96E-299C056D99CD}"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14CF3-FD61-8E45-B599-568BEA9555B7}">
      <dsp:nvSpPr>
        <dsp:cNvPr id="0" name=""/>
        <dsp:cNvSpPr/>
      </dsp:nvSpPr>
      <dsp:spPr>
        <a:xfrm>
          <a:off x="1188523" y="2356"/>
          <a:ext cx="1834192" cy="1100515"/>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dirty="0"/>
            <a:t>Per quanto non previsto nel presente regolamento si fa riferimento ai regolamenti internazionali nonché alla legislazione in vigore</a:t>
          </a:r>
          <a:endParaRPr lang="en-US" sz="1000" kern="1200" dirty="0"/>
        </a:p>
      </dsp:txBody>
      <dsp:txXfrm>
        <a:off x="1220756" y="34589"/>
        <a:ext cx="1769726" cy="1036049"/>
      </dsp:txXfrm>
    </dsp:sp>
    <dsp:sp modelId="{DEBF6B2D-221A-CB43-9659-40ED2446FE16}">
      <dsp:nvSpPr>
        <dsp:cNvPr id="0" name=""/>
        <dsp:cNvSpPr/>
      </dsp:nvSpPr>
      <dsp:spPr>
        <a:xfrm rot="5400000">
          <a:off x="1911195" y="1231265"/>
          <a:ext cx="388848" cy="4548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969156" y="1264280"/>
        <a:ext cx="272927" cy="272194"/>
      </dsp:txXfrm>
    </dsp:sp>
    <dsp:sp modelId="{322D16AC-EC1A-EE48-8285-DF47E7810B2B}">
      <dsp:nvSpPr>
        <dsp:cNvPr id="0" name=""/>
        <dsp:cNvSpPr/>
      </dsp:nvSpPr>
      <dsp:spPr>
        <a:xfrm>
          <a:off x="1188523" y="1836548"/>
          <a:ext cx="1834192" cy="1100515"/>
        </a:xfrm>
        <a:prstGeom prst="roundRect">
          <a:avLst>
            <a:gd name="adj" fmla="val 10000"/>
          </a:avLst>
        </a:prstGeom>
        <a:solidFill>
          <a:schemeClr val="accent5">
            <a:hueOff val="3655316"/>
            <a:satOff val="397"/>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a:t>In caso di conflitto tra il regolamento e le norme internazionali prevalgono queste ultime </a:t>
          </a:r>
          <a:endParaRPr lang="en-US" sz="1000" kern="1200"/>
        </a:p>
      </dsp:txBody>
      <dsp:txXfrm>
        <a:off x="1220756" y="1868781"/>
        <a:ext cx="1769726" cy="1036049"/>
      </dsp:txXfrm>
    </dsp:sp>
    <dsp:sp modelId="{69646474-9AFC-B74A-A3D0-4B08D7B0AA45}">
      <dsp:nvSpPr>
        <dsp:cNvPr id="0" name=""/>
        <dsp:cNvSpPr/>
      </dsp:nvSpPr>
      <dsp:spPr>
        <a:xfrm rot="5400000">
          <a:off x="1911195" y="3065457"/>
          <a:ext cx="388848" cy="454879"/>
        </a:xfrm>
        <a:prstGeom prst="rightArrow">
          <a:avLst>
            <a:gd name="adj1" fmla="val 60000"/>
            <a:gd name="adj2" fmla="val 50000"/>
          </a:avLst>
        </a:prstGeom>
        <a:solidFill>
          <a:schemeClr val="accent5">
            <a:hueOff val="7310632"/>
            <a:satOff val="795"/>
            <a:lumOff val="-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969156" y="3098472"/>
        <a:ext cx="272927" cy="272194"/>
      </dsp:txXfrm>
    </dsp:sp>
    <dsp:sp modelId="{F1A1677D-7554-AE41-B96E-299C056D99CD}">
      <dsp:nvSpPr>
        <dsp:cNvPr id="0" name=""/>
        <dsp:cNvSpPr/>
      </dsp:nvSpPr>
      <dsp:spPr>
        <a:xfrm>
          <a:off x="1188523" y="3670741"/>
          <a:ext cx="1834192" cy="1100515"/>
        </a:xfrm>
        <a:prstGeom prst="roundRect">
          <a:avLst>
            <a:gd name="adj" fmla="val 10000"/>
          </a:avLst>
        </a:prstGeom>
        <a:solidFill>
          <a:schemeClr val="accent5">
            <a:hueOff val="7310632"/>
            <a:satOff val="795"/>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a:t>In caso di conflitto delle norme internazionali con la legislazione nazionale italiana prevale quest’ultima</a:t>
          </a:r>
          <a:endParaRPr lang="en-US" sz="1000" kern="1200"/>
        </a:p>
      </dsp:txBody>
      <dsp:txXfrm>
        <a:off x="1220756" y="3702974"/>
        <a:ext cx="1769726" cy="10360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8633C-915F-4182-B411-C86A80A90D0C}" type="datetimeFigureOut">
              <a:rPr lang="it-IT" smtClean="0"/>
              <a:t>21/04/25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A8A54-B601-4F44-96BB-9418317B2554}" type="slidenum">
              <a:rPr lang="it-IT" smtClean="0"/>
              <a:t>‹N›</a:t>
            </a:fld>
            <a:endParaRPr lang="it-IT"/>
          </a:p>
        </p:txBody>
      </p:sp>
    </p:spTree>
    <p:extLst>
      <p:ext uri="{BB962C8B-B14F-4D97-AF65-F5344CB8AC3E}">
        <p14:creationId xmlns:p14="http://schemas.microsoft.com/office/powerpoint/2010/main" val="311727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FA8A54-B601-4F44-96BB-9418317B2554}" type="slidenum">
              <a:rPr lang="it-IT" smtClean="0"/>
              <a:t>7</a:t>
            </a:fld>
            <a:endParaRPr lang="it-IT"/>
          </a:p>
        </p:txBody>
      </p:sp>
    </p:spTree>
    <p:extLst>
      <p:ext uri="{BB962C8B-B14F-4D97-AF65-F5344CB8AC3E}">
        <p14:creationId xmlns:p14="http://schemas.microsoft.com/office/powerpoint/2010/main" val="227836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FA8A54-B601-4F44-96BB-9418317B2554}" type="slidenum">
              <a:rPr lang="it-IT" smtClean="0"/>
              <a:t>23</a:t>
            </a:fld>
            <a:endParaRPr lang="it-IT"/>
          </a:p>
        </p:txBody>
      </p:sp>
    </p:spTree>
    <p:extLst>
      <p:ext uri="{BB962C8B-B14F-4D97-AF65-F5344CB8AC3E}">
        <p14:creationId xmlns:p14="http://schemas.microsoft.com/office/powerpoint/2010/main" val="52380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56"/>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263"/>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9623866-C399-4A9B-9E10-474BC300623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365666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AD7FFAA-6D22-4D75-9A5D-ED7A6FDC0C32}"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163869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6941DF7-AA3D-41D6-B969-1369F20D6E5D}"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778006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8EB0A6-D96E-40FE-9069-DB5F4B998373}"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99BE20A6-C091-2644-B049-C01D4AEC1500}" type="slidenum">
              <a:rPr lang="it-IT" smtClean="0"/>
              <a:t>‹N›</a:t>
            </a:fld>
            <a:endParaRPr lang="it-IT"/>
          </a:p>
        </p:txBody>
      </p:sp>
    </p:spTree>
    <p:extLst>
      <p:ext uri="{BB962C8B-B14F-4D97-AF65-F5344CB8AC3E}">
        <p14:creationId xmlns:p14="http://schemas.microsoft.com/office/powerpoint/2010/main" val="3154122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1975995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87E455-62FE-4CEF-83E7-CDAA0C0A988F}"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99BE20A6-C091-2644-B049-C01D4AEC1500}" type="slidenum">
              <a:rPr lang="it-IT" smtClean="0"/>
              <a:t>‹N›</a:t>
            </a:fld>
            <a:endParaRPr lang="it-IT"/>
          </a:p>
        </p:txBody>
      </p:sp>
    </p:spTree>
    <p:extLst>
      <p:ext uri="{BB962C8B-B14F-4D97-AF65-F5344CB8AC3E}">
        <p14:creationId xmlns:p14="http://schemas.microsoft.com/office/powerpoint/2010/main" val="1343169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753B08A-72C6-4EB1-A5A2-8B74E0BE9974}"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4051426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753B08A-72C6-4EB1-A5A2-8B74E0BE9974}" type="datetime1">
              <a:rPr lang="it-IT" smtClean="0"/>
              <a:t>21/04/25</a:t>
            </a:fld>
            <a:endParaRPr lang="it-IT"/>
          </a:p>
        </p:txBody>
      </p:sp>
      <p:sp>
        <p:nvSpPr>
          <p:cNvPr id="8" name="Footer Placeholder 7"/>
          <p:cNvSpPr>
            <a:spLocks noGrp="1"/>
          </p:cNvSpPr>
          <p:nvPr>
            <p:ph type="ftr" sz="quarter" idx="11"/>
          </p:nvPr>
        </p:nvSpPr>
        <p:spPr/>
        <p:txBody>
          <a:bodyPr/>
          <a:lstStyle/>
          <a:p>
            <a:r>
              <a:rPr lang="it-IT"/>
              <a:t>Il medico di bordo ring: </a:t>
            </a:r>
          </a:p>
        </p:txBody>
      </p:sp>
      <p:sp>
        <p:nvSpPr>
          <p:cNvPr id="9" name="Slide Number Placeholder 8"/>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28421382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3AB5DAC3-5D6B-49FB-865D-8A7C8DE306EA}" type="datetime1">
              <a:rPr lang="it-IT" smtClean="0"/>
              <a:t>21/04/25</a:t>
            </a:fld>
            <a:endParaRPr lang="it-IT"/>
          </a:p>
        </p:txBody>
      </p:sp>
      <p:sp>
        <p:nvSpPr>
          <p:cNvPr id="5" name="Footer Placeholder 3"/>
          <p:cNvSpPr>
            <a:spLocks noGrp="1"/>
          </p:cNvSpPr>
          <p:nvPr>
            <p:ph type="ftr" sz="quarter" idx="11"/>
          </p:nvPr>
        </p:nvSpPr>
        <p:spPr/>
        <p:txBody>
          <a:bodyPr/>
          <a:lstStyle/>
          <a:p>
            <a:r>
              <a:rPr lang="it-IT"/>
              <a:t>Il medico di bordo ring: </a:t>
            </a:r>
          </a:p>
        </p:txBody>
      </p:sp>
      <p:sp>
        <p:nvSpPr>
          <p:cNvPr id="6" name="Slide Number Placeholder 4"/>
          <p:cNvSpPr>
            <a:spLocks noGrp="1"/>
          </p:cNvSpPr>
          <p:nvPr>
            <p:ph type="sldNum" sz="quarter" idx="12"/>
          </p:nvPr>
        </p:nvSpPr>
        <p:spPr/>
        <p:txBody>
          <a:bodyPr/>
          <a:lstStyle/>
          <a:p>
            <a:fld id="{99BE20A6-C091-2644-B049-C01D4AEC1500}" type="slidenum">
              <a:rPr lang="it-IT" smtClean="0"/>
              <a:t>‹N›</a:t>
            </a:fld>
            <a:endParaRPr lang="it-IT"/>
          </a:p>
        </p:txBody>
      </p:sp>
    </p:spTree>
    <p:extLst>
      <p:ext uri="{BB962C8B-B14F-4D97-AF65-F5344CB8AC3E}">
        <p14:creationId xmlns:p14="http://schemas.microsoft.com/office/powerpoint/2010/main" val="2701515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C193A4-57B7-41B5-BF25-CB860C626EA2}" type="datetime1">
              <a:rPr lang="it-IT" smtClean="0"/>
              <a:t>21/04/25</a:t>
            </a:fld>
            <a:endParaRPr lang="it-IT"/>
          </a:p>
        </p:txBody>
      </p:sp>
      <p:sp>
        <p:nvSpPr>
          <p:cNvPr id="5" name="Footer Placeholder 2"/>
          <p:cNvSpPr>
            <a:spLocks noGrp="1"/>
          </p:cNvSpPr>
          <p:nvPr>
            <p:ph type="ftr" sz="quarter" idx="11"/>
          </p:nvPr>
        </p:nvSpPr>
        <p:spPr/>
        <p:txBody>
          <a:bodyPr/>
          <a:lstStyle/>
          <a:p>
            <a:r>
              <a:rPr lang="it-IT"/>
              <a:t>Il medico di bordo ring: </a:t>
            </a:r>
          </a:p>
        </p:txBody>
      </p:sp>
      <p:sp>
        <p:nvSpPr>
          <p:cNvPr id="6" name="Slide Number Placeholder 3"/>
          <p:cNvSpPr>
            <a:spLocks noGrp="1"/>
          </p:cNvSpPr>
          <p:nvPr>
            <p:ph type="sldNum" sz="quarter" idx="12"/>
          </p:nvPr>
        </p:nvSpPr>
        <p:spPr/>
        <p:txBody>
          <a:bodyPr/>
          <a:lstStyle/>
          <a:p>
            <a:fld id="{99BE20A6-C091-2644-B049-C01D4AEC1500}" type="slidenum">
              <a:rPr lang="it-IT" smtClean="0"/>
              <a:t>‹N›</a:t>
            </a:fld>
            <a:endParaRPr lang="it-IT"/>
          </a:p>
        </p:txBody>
      </p:sp>
    </p:spTree>
    <p:extLst>
      <p:ext uri="{BB962C8B-B14F-4D97-AF65-F5344CB8AC3E}">
        <p14:creationId xmlns:p14="http://schemas.microsoft.com/office/powerpoint/2010/main" val="4050858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5"/>
          <p:cNvSpPr>
            <a:spLocks noGrp="1"/>
          </p:cNvSpPr>
          <p:nvPr>
            <p:ph type="ftr" sz="quarter" idx="11"/>
          </p:nvPr>
        </p:nvSpPr>
        <p:spPr/>
        <p:txBody>
          <a:bodyPr/>
          <a:lstStyle/>
          <a:p>
            <a:r>
              <a:rPr lang="it-IT"/>
              <a:t>Il medico di bordo ring: </a:t>
            </a:r>
          </a:p>
        </p:txBody>
      </p:sp>
      <p:sp>
        <p:nvSpPr>
          <p:cNvPr id="6" name="Slide Number Placeholder 6"/>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849356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E12FE213-46A0-4A15-BCC8-C791CF169C79}"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3269493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F3C5EB8-9F27-4EB9-BC6E-ED879E3EFBAE}"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99BE20A6-C091-2644-B049-C01D4AEC1500}" type="slidenum">
              <a:rPr lang="it-IT" smtClean="0"/>
              <a:t>‹N›</a:t>
            </a:fld>
            <a:endParaRPr lang="it-IT"/>
          </a:p>
        </p:txBody>
      </p:sp>
    </p:spTree>
    <p:extLst>
      <p:ext uri="{BB962C8B-B14F-4D97-AF65-F5344CB8AC3E}">
        <p14:creationId xmlns:p14="http://schemas.microsoft.com/office/powerpoint/2010/main" val="2057766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753B08A-72C6-4EB1-A5A2-8B74E0BE9974}"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1118458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2293923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955160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2960451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4"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2252944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4"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2124413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374716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53B08A-72C6-4EB1-A5A2-8B74E0BE9974}"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02A260E6-FAE0-114C-9EDA-EB9F3A8AFDCF}" type="slidenum">
              <a:rPr lang="it-IT" smtClean="0"/>
              <a:t>‹N›</a:t>
            </a:fld>
            <a:endParaRPr lang="it-IT"/>
          </a:p>
        </p:txBody>
      </p:sp>
    </p:spTree>
    <p:extLst>
      <p:ext uri="{BB962C8B-B14F-4D97-AF65-F5344CB8AC3E}">
        <p14:creationId xmlns:p14="http://schemas.microsoft.com/office/powerpoint/2010/main" val="3296716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5656"/>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FF42EC1-7312-48C3-9448-69848D9BFCF6}" type="datetime1">
              <a:rPr lang="it-IT" smtClean="0"/>
              <a:t>21/04/25</a:t>
            </a:fld>
            <a:endParaRPr lang="it-IT"/>
          </a:p>
        </p:txBody>
      </p:sp>
      <p:sp>
        <p:nvSpPr>
          <p:cNvPr id="5" name="Footer Placeholder 4"/>
          <p:cNvSpPr>
            <a:spLocks noGrp="1"/>
          </p:cNvSpPr>
          <p:nvPr>
            <p:ph type="ftr" sz="quarter" idx="11"/>
          </p:nvPr>
        </p:nvSpPr>
        <p:spPr/>
        <p:txBody>
          <a:bodyPr/>
          <a:lstStyle/>
          <a:p>
            <a:r>
              <a:rPr lang="it-IT"/>
              <a:t>Il medico di bordo ring: </a:t>
            </a:r>
          </a:p>
        </p:txBody>
      </p:sp>
      <p:sp>
        <p:nvSpPr>
          <p:cNvPr id="6" name="Slide Number Placeholder 5"/>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1076950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D0B6BF16-F4FD-4C1C-9AC5-354CB50DD292}"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1309547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1" y="2505075"/>
            <a:ext cx="3887391"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0328EBB2-7606-4757-8650-BB07535897CE}" type="datetime1">
              <a:rPr lang="it-IT" smtClean="0"/>
              <a:t>21/04/25</a:t>
            </a:fld>
            <a:endParaRPr lang="it-IT"/>
          </a:p>
        </p:txBody>
      </p:sp>
      <p:sp>
        <p:nvSpPr>
          <p:cNvPr id="8" name="Footer Placeholder 7"/>
          <p:cNvSpPr>
            <a:spLocks noGrp="1"/>
          </p:cNvSpPr>
          <p:nvPr>
            <p:ph type="ftr" sz="quarter" idx="11"/>
          </p:nvPr>
        </p:nvSpPr>
        <p:spPr/>
        <p:txBody>
          <a:bodyPr/>
          <a:lstStyle/>
          <a:p>
            <a:r>
              <a:rPr lang="it-IT"/>
              <a:t>Il medico di bordo ring: </a:t>
            </a:r>
          </a:p>
        </p:txBody>
      </p:sp>
      <p:sp>
        <p:nvSpPr>
          <p:cNvPr id="9" name="Slide Number Placeholder 8"/>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1364498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497376D-479F-4B98-A2A4-21991DB8A558}" type="datetime1">
              <a:rPr lang="it-IT" smtClean="0"/>
              <a:t>21/04/25</a:t>
            </a:fld>
            <a:endParaRPr lang="it-IT"/>
          </a:p>
        </p:txBody>
      </p:sp>
      <p:sp>
        <p:nvSpPr>
          <p:cNvPr id="4" name="Footer Placeholder 3"/>
          <p:cNvSpPr>
            <a:spLocks noGrp="1"/>
          </p:cNvSpPr>
          <p:nvPr>
            <p:ph type="ftr" sz="quarter" idx="11"/>
          </p:nvPr>
        </p:nvSpPr>
        <p:spPr/>
        <p:txBody>
          <a:bodyPr/>
          <a:lstStyle/>
          <a:p>
            <a:r>
              <a:rPr lang="it-IT"/>
              <a:t>Il medico di bordo ring: </a:t>
            </a:r>
          </a:p>
        </p:txBody>
      </p:sp>
      <p:sp>
        <p:nvSpPr>
          <p:cNvPr id="5" name="Slide Number Placeholder 4"/>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3197725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C80C1-2389-4654-9943-788F8304FA6C}" type="datetime1">
              <a:rPr lang="it-IT" smtClean="0"/>
              <a:t>21/04/25</a:t>
            </a:fld>
            <a:endParaRPr lang="it-IT"/>
          </a:p>
        </p:txBody>
      </p:sp>
      <p:sp>
        <p:nvSpPr>
          <p:cNvPr id="3" name="Footer Placeholder 2"/>
          <p:cNvSpPr>
            <a:spLocks noGrp="1"/>
          </p:cNvSpPr>
          <p:nvPr>
            <p:ph type="ftr" sz="quarter" idx="11"/>
          </p:nvPr>
        </p:nvSpPr>
        <p:spPr/>
        <p:txBody>
          <a:bodyPr/>
          <a:lstStyle/>
          <a:p>
            <a:r>
              <a:rPr lang="it-IT"/>
              <a:t>Il medico di bordo ring: </a:t>
            </a:r>
          </a:p>
        </p:txBody>
      </p:sp>
      <p:sp>
        <p:nvSpPr>
          <p:cNvPr id="4" name="Slide Number Placeholder 3"/>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2598742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AEF9021E-FC72-45C5-B44D-DD73D868F76A}"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3488341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2B91B6EE-D9F0-4D50-A33C-3AA6274F31FB}" type="datetime1">
              <a:rPr lang="it-IT" smtClean="0"/>
              <a:t>21/04/25</a:t>
            </a:fld>
            <a:endParaRPr lang="it-IT"/>
          </a:p>
        </p:txBody>
      </p:sp>
      <p:sp>
        <p:nvSpPr>
          <p:cNvPr id="6" name="Footer Placeholder 5"/>
          <p:cNvSpPr>
            <a:spLocks noGrp="1"/>
          </p:cNvSpPr>
          <p:nvPr>
            <p:ph type="ftr" sz="quarter" idx="11"/>
          </p:nvPr>
        </p:nvSpPr>
        <p:spPr/>
        <p:txBody>
          <a:bodyPr/>
          <a:lstStyle/>
          <a:p>
            <a:r>
              <a:rPr lang="it-IT"/>
              <a:t>Il medico di bordo ring: </a:t>
            </a:r>
          </a:p>
        </p:txBody>
      </p:sp>
      <p:sp>
        <p:nvSpPr>
          <p:cNvPr id="7" name="Slide Number Placeholder 6"/>
          <p:cNvSpPr>
            <a:spLocks noGrp="1"/>
          </p:cNvSpPr>
          <p:nvPr>
            <p:ph type="sldNum" sz="quarter" idx="12"/>
          </p:nvPr>
        </p:nvSpPr>
        <p:spPr/>
        <p:txBody>
          <a:bodyPr/>
          <a:lstStyle/>
          <a:p>
            <a:fld id="{A131D3E9-DC19-3D4C-8CD7-1C98CCB19CAB}" type="slidenum">
              <a:rPr lang="it-IT" smtClean="0"/>
              <a:t>‹N›</a:t>
            </a:fld>
            <a:endParaRPr lang="it-IT"/>
          </a:p>
        </p:txBody>
      </p:sp>
    </p:spTree>
    <p:extLst>
      <p:ext uri="{BB962C8B-B14F-4D97-AF65-F5344CB8AC3E}">
        <p14:creationId xmlns:p14="http://schemas.microsoft.com/office/powerpoint/2010/main" val="4042946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fld id="{49073E46-CE95-4759-BCD8-5B20B7A2200A}" type="datetime1">
              <a:rPr lang="it-IT" smtClean="0"/>
              <a:t>21/04/25</a:t>
            </a:fld>
            <a:endParaRPr lang="it-IT"/>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r>
              <a:rPr lang="it-IT"/>
              <a:t>Il medico di bordo ring: </a:t>
            </a: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A131D3E9-DC19-3D4C-8CD7-1C98CCB19CAB}" type="slidenum">
              <a:rPr lang="it-IT" smtClean="0"/>
              <a:t>‹N›</a:t>
            </a:fld>
            <a:endParaRPr lang="it-IT"/>
          </a:p>
        </p:txBody>
      </p:sp>
    </p:spTree>
    <p:extLst>
      <p:ext uri="{BB962C8B-B14F-4D97-AF65-F5344CB8AC3E}">
        <p14:creationId xmlns:p14="http://schemas.microsoft.com/office/powerpoint/2010/main" val="24104917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txStyles>
    <p:titleStyle>
      <a:lvl1pPr algn="l" defTabSz="861993" rtl="0" eaLnBrk="1" latinLnBrk="0" hangingPunct="1">
        <a:lnSpc>
          <a:spcPct val="90000"/>
        </a:lnSpc>
        <a:spcBef>
          <a:spcPct val="0"/>
        </a:spcBef>
        <a:buNone/>
        <a:defRPr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9073E46-CE95-4759-BCD8-5B20B7A2200A}" type="datetime1">
              <a:rPr lang="it-IT" smtClean="0"/>
              <a:t>21/04/25</a:t>
            </a:fld>
            <a:endParaRPr lang="it-IT"/>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it-IT"/>
              <a:t>Il medico di bordo ring: </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A131D3E9-DC19-3D4C-8CD7-1C98CCB19CAB}" type="slidenum">
              <a:rPr lang="it-IT" smtClean="0"/>
              <a:t>‹N›</a:t>
            </a:fld>
            <a:endParaRPr lang="it-IT"/>
          </a:p>
        </p:txBody>
      </p:sp>
    </p:spTree>
    <p:extLst>
      <p:ext uri="{BB962C8B-B14F-4D97-AF65-F5344CB8AC3E}">
        <p14:creationId xmlns:p14="http://schemas.microsoft.com/office/powerpoint/2010/main" val="4206268121"/>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3.bin"/><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6.bin"/><Relationship Id="rId1" Type="http://schemas.openxmlformats.org/officeDocument/2006/relationships/slideLayout" Target="../slideLayouts/slideLayout13.xml"/><Relationship Id="rId5" Type="http://schemas.openxmlformats.org/officeDocument/2006/relationships/image" Target="../media/image26.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91D770E1-5FD6-2B4C-BB8D-DA49FAE2AC31}"/>
              </a:ext>
            </a:extLst>
          </p:cNvPr>
          <p:cNvPicPr>
            <a:picLocks noChangeAspect="1"/>
          </p:cNvPicPr>
          <p:nvPr/>
        </p:nvPicPr>
        <p:blipFill>
          <a:blip r:embed="rId2"/>
          <a:stretch>
            <a:fillRect/>
          </a:stretch>
        </p:blipFill>
        <p:spPr>
          <a:xfrm>
            <a:off x="0" y="1"/>
            <a:ext cx="9144000" cy="6857999"/>
          </a:xfrm>
          <a:prstGeom prst="rect">
            <a:avLst/>
          </a:prstGeom>
        </p:spPr>
      </p:pic>
      <p:pic>
        <p:nvPicPr>
          <p:cNvPr id="25" name="Immagine 24">
            <a:extLst>
              <a:ext uri="{FF2B5EF4-FFF2-40B4-BE49-F238E27FC236}">
                <a16:creationId xmlns:a16="http://schemas.microsoft.com/office/drawing/2014/main" id="{D47525CA-F991-C14A-BF00-CB871255965D}"/>
              </a:ext>
            </a:extLst>
          </p:cNvPr>
          <p:cNvPicPr>
            <a:picLocks noChangeAspect="1"/>
          </p:cNvPicPr>
          <p:nvPr/>
        </p:nvPicPr>
        <p:blipFill>
          <a:blip r:embed="rId3">
            <a:alphaModFix amt="22000"/>
          </a:blip>
          <a:stretch>
            <a:fillRect/>
          </a:stretch>
        </p:blipFill>
        <p:spPr>
          <a:xfrm>
            <a:off x="1777228" y="1919618"/>
            <a:ext cx="5589544" cy="3920628"/>
          </a:xfrm>
          <a:prstGeom prst="rect">
            <a:avLst/>
          </a:prstGeom>
        </p:spPr>
      </p:pic>
      <p:sp>
        <p:nvSpPr>
          <p:cNvPr id="6" name="CasellaDiTesto 5">
            <a:extLst>
              <a:ext uri="{FF2B5EF4-FFF2-40B4-BE49-F238E27FC236}">
                <a16:creationId xmlns:a16="http://schemas.microsoft.com/office/drawing/2014/main" id="{57878082-DDE7-D74B-A8CD-5F73992D5EC3}"/>
              </a:ext>
            </a:extLst>
          </p:cNvPr>
          <p:cNvSpPr txBox="1"/>
          <p:nvPr/>
        </p:nvSpPr>
        <p:spPr>
          <a:xfrm>
            <a:off x="788375" y="3961295"/>
            <a:ext cx="7567250" cy="923330"/>
          </a:xfrm>
          <a:prstGeom prst="rect">
            <a:avLst/>
          </a:prstGeom>
          <a:noFill/>
        </p:spPr>
        <p:txBody>
          <a:bodyPr wrap="square" rtlCol="0">
            <a:spAutoFit/>
          </a:bodyPr>
          <a:lstStyle/>
          <a:p>
            <a:pPr marL="0" indent="0" algn="ctr">
              <a:buNone/>
            </a:pPr>
            <a:r>
              <a:rPr lang="it-IT" dirty="0"/>
              <a:t>REGOLAMENTO SANITARIO</a:t>
            </a:r>
          </a:p>
          <a:p>
            <a:pPr marL="0" indent="0" algn="ctr">
              <a:buNone/>
            </a:pPr>
            <a:r>
              <a:rPr lang="it-IT" dirty="0"/>
              <a:t>(Delibera 116 del Consiglio Federale del 1.3.2025)</a:t>
            </a:r>
          </a:p>
          <a:p>
            <a:pPr marL="0" indent="0" algn="ctr">
              <a:buNone/>
            </a:pPr>
            <a:r>
              <a:rPr lang="it-IT" dirty="0"/>
              <a:t>(Delibera C.O.N.I. 151 del 14.4.2025)</a:t>
            </a:r>
          </a:p>
        </p:txBody>
      </p:sp>
      <p:sp>
        <p:nvSpPr>
          <p:cNvPr id="7" name="CasellaDiTesto 6">
            <a:extLst>
              <a:ext uri="{FF2B5EF4-FFF2-40B4-BE49-F238E27FC236}">
                <a16:creationId xmlns:a16="http://schemas.microsoft.com/office/drawing/2014/main" id="{91C75825-DCB3-3D45-BB53-5E3E335E171B}"/>
              </a:ext>
            </a:extLst>
          </p:cNvPr>
          <p:cNvSpPr txBox="1"/>
          <p:nvPr/>
        </p:nvSpPr>
        <p:spPr>
          <a:xfrm>
            <a:off x="3118685" y="5009485"/>
            <a:ext cx="5929033" cy="654346"/>
          </a:xfrm>
          <a:prstGeom prst="rect">
            <a:avLst/>
          </a:prstGeom>
          <a:noFill/>
        </p:spPr>
        <p:txBody>
          <a:bodyPr wrap="square" rtlCol="0">
            <a:spAutoFit/>
          </a:bodyPr>
          <a:lstStyle/>
          <a:p>
            <a:pPr algn="ctr"/>
            <a:r>
              <a:rPr lang="it-IT" sz="2052" i="1" dirty="0">
                <a:latin typeface="APPLE CHANCERY" panose="03020702040506060504" pitchFamily="66" charset="-79"/>
                <a:cs typeface="APPLE CHANCERY" panose="03020702040506060504" pitchFamily="66" charset="-79"/>
              </a:rPr>
              <a:t>Dott. Emiliano Bonanni</a:t>
            </a:r>
          </a:p>
          <a:p>
            <a:pPr algn="ctr"/>
            <a:r>
              <a:rPr lang="it-IT" sz="1600" i="1" dirty="0">
                <a:latin typeface="APPLE CHANCERY" panose="03020702040506060504" pitchFamily="66" charset="-79"/>
                <a:cs typeface="APPLE CHANCERY" panose="03020702040506060504" pitchFamily="66" charset="-79"/>
              </a:rPr>
              <a:t>Medico Federale FPI</a:t>
            </a:r>
          </a:p>
        </p:txBody>
      </p:sp>
      <p:pic>
        <p:nvPicPr>
          <p:cNvPr id="13" name="Immagine 12">
            <a:extLst>
              <a:ext uri="{FF2B5EF4-FFF2-40B4-BE49-F238E27FC236}">
                <a16:creationId xmlns:a16="http://schemas.microsoft.com/office/drawing/2014/main" id="{DF646B56-1F48-5449-A5A9-7FA63BD64A66}"/>
              </a:ext>
            </a:extLst>
          </p:cNvPr>
          <p:cNvPicPr>
            <a:picLocks noChangeAspect="1"/>
          </p:cNvPicPr>
          <p:nvPr/>
        </p:nvPicPr>
        <p:blipFill>
          <a:blip r:embed="rId4"/>
          <a:stretch>
            <a:fillRect/>
          </a:stretch>
        </p:blipFill>
        <p:spPr>
          <a:xfrm>
            <a:off x="4628225" y="2049079"/>
            <a:ext cx="2343071" cy="978848"/>
          </a:xfrm>
          <a:prstGeom prst="rect">
            <a:avLst/>
          </a:prstGeom>
        </p:spPr>
      </p:pic>
      <p:pic>
        <p:nvPicPr>
          <p:cNvPr id="17" name="Immagine 16">
            <a:extLst>
              <a:ext uri="{FF2B5EF4-FFF2-40B4-BE49-F238E27FC236}">
                <a16:creationId xmlns:a16="http://schemas.microsoft.com/office/drawing/2014/main" id="{92AB7305-B274-C34E-9E75-E9C3D159B285}"/>
              </a:ext>
            </a:extLst>
          </p:cNvPr>
          <p:cNvPicPr>
            <a:picLocks noChangeAspect="1"/>
          </p:cNvPicPr>
          <p:nvPr/>
        </p:nvPicPr>
        <p:blipFill rotWithShape="1">
          <a:blip r:embed="rId5"/>
          <a:srcRect r="55781"/>
          <a:stretch/>
        </p:blipFill>
        <p:spPr>
          <a:xfrm>
            <a:off x="2370316" y="1156050"/>
            <a:ext cx="1685485" cy="2018900"/>
          </a:xfrm>
          <a:prstGeom prst="rect">
            <a:avLst/>
          </a:prstGeom>
        </p:spPr>
      </p:pic>
      <p:cxnSp>
        <p:nvCxnSpPr>
          <p:cNvPr id="21" name="Connettore 1 20">
            <a:extLst>
              <a:ext uri="{FF2B5EF4-FFF2-40B4-BE49-F238E27FC236}">
                <a16:creationId xmlns:a16="http://schemas.microsoft.com/office/drawing/2014/main" id="{255A26F8-35BB-0E41-BA6F-60A28558D495}"/>
              </a:ext>
            </a:extLst>
          </p:cNvPr>
          <p:cNvCxnSpPr/>
          <p:nvPr/>
        </p:nvCxnSpPr>
        <p:spPr>
          <a:xfrm>
            <a:off x="1587992" y="3761474"/>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C5E083B7-B47D-1442-AFBD-2445DF71B952}"/>
              </a:ext>
            </a:extLst>
          </p:cNvPr>
          <p:cNvCxnSpPr/>
          <p:nvPr/>
        </p:nvCxnSpPr>
        <p:spPr>
          <a:xfrm>
            <a:off x="1587992" y="5670537"/>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4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p:txBody>
          <a:bodyPr/>
          <a:lstStyle/>
          <a:p>
            <a:pPr algn="ctr"/>
            <a:r>
              <a:rPr lang="it-IT" sz="2800" b="1" dirty="0"/>
              <a:t>IL MEDICO FEDERALE</a:t>
            </a:r>
            <a:br>
              <a:rPr lang="it-IT" sz="2800" b="1" dirty="0"/>
            </a:br>
            <a:r>
              <a:rPr lang="it-IT" sz="1000" b="1" dirty="0"/>
              <a:t>Art.4</a:t>
            </a:r>
            <a:br>
              <a:rPr lang="it-IT" sz="4400" b="1" dirty="0"/>
            </a:br>
            <a:endParaRPr lang="it-IT"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484710" y="1185681"/>
            <a:ext cx="7886700" cy="5170670"/>
          </a:xfrm>
        </p:spPr>
        <p:txBody>
          <a:bodyPr>
            <a:normAutofit fontScale="25000" lnSpcReduction="20000"/>
          </a:bodyPr>
          <a:lstStyle/>
          <a:p>
            <a:pPr marL="0" indent="0" algn="just">
              <a:buNone/>
            </a:pPr>
            <a:r>
              <a:rPr lang="it-IT" sz="4800" dirty="0">
                <a:solidFill>
                  <a:schemeClr val="tx1"/>
                </a:solidFill>
              </a:rPr>
              <a:t>Il Medico Federale è nominato dal CF, tra i medici in possesso della specializzazione in Medicina dello Sport tesserati alla FMSI, e resta in carica i 4 anni coincidenti con il quadriennio olimpico; decade in caso di decadenza del CF e rimane in carica per l’attività ordinaria fino alla nomina del successore;</a:t>
            </a:r>
          </a:p>
          <a:p>
            <a:pPr algn="just">
              <a:buFont typeface="Wingdings" panose="05000000000000000000" pitchFamily="2" charset="2"/>
              <a:buChar char="ü"/>
            </a:pPr>
            <a:r>
              <a:rPr lang="it-IT" sz="4800" dirty="0"/>
              <a:t>è componente della CMF</a:t>
            </a:r>
            <a:endParaRPr lang="it-IT" sz="4800" dirty="0">
              <a:solidFill>
                <a:schemeClr val="tx1"/>
              </a:solidFill>
            </a:endParaRPr>
          </a:p>
          <a:p>
            <a:pPr algn="just">
              <a:buFont typeface="Wingdings" panose="05000000000000000000" pitchFamily="2" charset="2"/>
              <a:buChar char="ü"/>
            </a:pPr>
            <a:r>
              <a:rPr lang="it-IT" sz="4800" dirty="0">
                <a:solidFill>
                  <a:schemeClr val="tx1"/>
                </a:solidFill>
              </a:rPr>
              <a:t>può essere nominato Presidente della CMF; </a:t>
            </a:r>
          </a:p>
          <a:p>
            <a:pPr algn="just">
              <a:buFont typeface="Wingdings" panose="05000000000000000000" pitchFamily="2" charset="2"/>
              <a:buChar char="ü"/>
            </a:pPr>
            <a:r>
              <a:rPr lang="it-IT" sz="4800" dirty="0">
                <a:solidFill>
                  <a:schemeClr val="tx1"/>
                </a:solidFill>
              </a:rPr>
              <a:t>Partecipa alle riunioni della commissione Tecnica Nazionale in relazione a problematiche pertinenti</a:t>
            </a:r>
          </a:p>
          <a:p>
            <a:pPr algn="just">
              <a:buFont typeface="Wingdings" panose="05000000000000000000" pitchFamily="2" charset="2"/>
              <a:buChar char="ü"/>
            </a:pPr>
            <a:r>
              <a:rPr lang="it-IT" sz="4800" dirty="0">
                <a:solidFill>
                  <a:schemeClr val="tx1"/>
                </a:solidFill>
              </a:rPr>
              <a:t>dispone e verifica gli interventi sanitari e l’assistenza sanitaria necessari alle Squadre nazionali a favore degli atleti di interesse nazionale ed olimpico, correlandosi ove necessario con i medici fiduciari regionali o con i medici di fiducia degli atleti; </a:t>
            </a:r>
          </a:p>
          <a:p>
            <a:pPr algn="just">
              <a:buFont typeface="Wingdings" panose="05000000000000000000" pitchFamily="2" charset="2"/>
              <a:buChar char="ü"/>
            </a:pPr>
            <a:r>
              <a:rPr lang="it-IT" sz="4800" dirty="0">
                <a:solidFill>
                  <a:schemeClr val="tx1"/>
                </a:solidFill>
              </a:rPr>
              <a:t>Programma valutazioni medico funzionali e verifica gli accertamenti di idoneità di legge degli atleti di interesse nazionale ed olimpico;</a:t>
            </a:r>
          </a:p>
          <a:p>
            <a:pPr algn="just">
              <a:buFont typeface="Wingdings" panose="05000000000000000000" pitchFamily="2" charset="2"/>
              <a:buChar char="ü"/>
            </a:pPr>
            <a:r>
              <a:rPr lang="it-IT" sz="4800" dirty="0">
                <a:solidFill>
                  <a:schemeClr val="tx1"/>
                </a:solidFill>
              </a:rPr>
              <a:t>Promuove iniziative di informazione e prevenzione del doping per gli atleti di interesse nazionale ed internazionale;</a:t>
            </a:r>
          </a:p>
          <a:p>
            <a:pPr algn="just">
              <a:buFont typeface="Wingdings" panose="05000000000000000000" pitchFamily="2" charset="2"/>
              <a:buChar char="ü"/>
            </a:pPr>
            <a:r>
              <a:rPr lang="it-IT" sz="4800" dirty="0">
                <a:solidFill>
                  <a:schemeClr val="tx1"/>
                </a:solidFill>
              </a:rPr>
              <a:t>Coordina, anche attraverso periodiche riunioni, l’attività dei Medici addetti alle squadre nazionali e dei medici fiduciari regionali, per ciò che concerne l’assistenza sanitaria e la valutazione degli atleti delle squadre nazionali;</a:t>
            </a:r>
          </a:p>
          <a:p>
            <a:pPr algn="just">
              <a:buFont typeface="Wingdings" panose="05000000000000000000" pitchFamily="2" charset="2"/>
              <a:buChar char="ü"/>
            </a:pPr>
            <a:r>
              <a:rPr lang="it-IT" sz="4800" dirty="0">
                <a:solidFill>
                  <a:schemeClr val="tx1"/>
                </a:solidFill>
              </a:rPr>
              <a:t>Organizza e dispone l’assistenza sanitaria delle squadre nazionali durante la preparazione, in occasione di ritiri e raduni, organizzati dalla federazione ed in occasione di competizioni internazionali, individuando medici e personale parasanitario addetto;</a:t>
            </a:r>
          </a:p>
          <a:p>
            <a:pPr algn="just">
              <a:buFont typeface="Wingdings" panose="05000000000000000000" pitchFamily="2" charset="2"/>
              <a:buChar char="ü"/>
            </a:pPr>
            <a:r>
              <a:rPr lang="it-IT" sz="4800" dirty="0">
                <a:solidFill>
                  <a:schemeClr val="tx1"/>
                </a:solidFill>
              </a:rPr>
              <a:t>Si correla con i Medici Societari, in particolare su problematiche sanitarie e di tutela della salute secondo legge, relative agli atleti di interesse nazionale;</a:t>
            </a:r>
          </a:p>
          <a:p>
            <a:pPr algn="just">
              <a:buFont typeface="Wingdings" panose="05000000000000000000" pitchFamily="2" charset="2"/>
              <a:buChar char="ü"/>
            </a:pPr>
            <a:r>
              <a:rPr lang="it-IT" sz="4800" dirty="0">
                <a:solidFill>
                  <a:schemeClr val="tx1"/>
                </a:solidFill>
              </a:rPr>
              <a:t>Propone annualmente al CF la nomina de Medici Collaboratori addetti alle Squadre Nazionali, Specialisti in Medicina dello Sport, iscritti al ruolo dei medici del pugilato, nonché del personale parasanitario;   </a:t>
            </a:r>
          </a:p>
          <a:p>
            <a:pPr algn="just">
              <a:buFont typeface="Wingdings" panose="05000000000000000000" pitchFamily="2" charset="2"/>
              <a:buChar char="ü"/>
            </a:pPr>
            <a:r>
              <a:rPr lang="it-IT" sz="4800" dirty="0">
                <a:solidFill>
                  <a:schemeClr val="tx1"/>
                </a:solidFill>
              </a:rPr>
              <a:t>rappresenta la FPI in seno alla Consulta dei Medici Federali della FMSI; </a:t>
            </a:r>
          </a:p>
          <a:p>
            <a:endParaRPr lang="it-IT" dirty="0"/>
          </a:p>
        </p:txBody>
      </p:sp>
    </p:spTree>
    <p:extLst>
      <p:ext uri="{BB962C8B-B14F-4D97-AF65-F5344CB8AC3E}">
        <p14:creationId xmlns:p14="http://schemas.microsoft.com/office/powerpoint/2010/main" val="428557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827700" y="452718"/>
            <a:ext cx="6711654" cy="1400530"/>
          </a:xfrm>
        </p:spPr>
        <p:txBody>
          <a:bodyPr>
            <a:normAutofit fontScale="90000"/>
          </a:bodyPr>
          <a:lstStyle/>
          <a:p>
            <a:pPr algn="ctr"/>
            <a:r>
              <a:rPr lang="it-IT" sz="3200" b="1" dirty="0"/>
              <a:t>MEDICI ADDETTI ALLE SQUADRE NAZIONALI</a:t>
            </a:r>
            <a:br>
              <a:rPr lang="it-IT" sz="3200" b="1" dirty="0"/>
            </a:br>
            <a:r>
              <a:rPr lang="it-IT" sz="1100" b="1" dirty="0"/>
              <a:t>Art. 4</a:t>
            </a:r>
            <a:br>
              <a:rPr lang="it-IT" sz="3200" b="1" dirty="0"/>
            </a:br>
            <a:endParaRPr lang="it-IT" sz="3200"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p:txBody>
          <a:bodyPr>
            <a:normAutofit/>
          </a:bodyPr>
          <a:lstStyle/>
          <a:p>
            <a:pPr marL="0" lvl="0" indent="0" algn="just" defTabSz="457200">
              <a:spcBef>
                <a:spcPct val="20000"/>
              </a:spcBef>
              <a:buNone/>
            </a:pPr>
            <a:r>
              <a:rPr lang="it-IT" sz="1600" dirty="0"/>
              <a:t>I Medici addetti alle squadre nazionali, designati dal Medico Federale tra i tesserati alla FMSI, sono nominati ogni anno dal CF.</a:t>
            </a:r>
          </a:p>
          <a:p>
            <a:pPr lvl="0" algn="just" defTabSz="457200">
              <a:spcBef>
                <a:spcPct val="20000"/>
              </a:spcBef>
              <a:buFont typeface="Wingdings" pitchFamily="2" charset="2"/>
              <a:buChar char="ü"/>
            </a:pPr>
            <a:r>
              <a:rPr lang="it-IT" sz="1600" dirty="0"/>
              <a:t>effettuano attività di consulenza sanitaria su atleti delle squadre nazionali e/o di interesse federale;</a:t>
            </a:r>
          </a:p>
          <a:p>
            <a:pPr lvl="0" algn="just" defTabSz="457200">
              <a:spcBef>
                <a:spcPct val="20000"/>
              </a:spcBef>
              <a:buFont typeface="Wingdings" pitchFamily="2" charset="2"/>
              <a:buChar char="ü"/>
            </a:pPr>
            <a:r>
              <a:rPr lang="it-IT" sz="1600" dirty="0"/>
              <a:t>prestano assistenza sanitaria in occasione di raduni e/o competizioni nazionali ed internazionali;</a:t>
            </a:r>
          </a:p>
          <a:p>
            <a:pPr lvl="0" algn="just" defTabSz="457200">
              <a:spcBef>
                <a:spcPct val="20000"/>
              </a:spcBef>
              <a:buFont typeface="Wingdings" pitchFamily="2" charset="2"/>
              <a:buChar char="ü"/>
            </a:pPr>
            <a:r>
              <a:rPr lang="it-IT" sz="1600" dirty="0"/>
              <a:t>partecipano a valutazioni medico-fisiologiche funzionali di atleti di interesse nazionale ed internazionale;</a:t>
            </a:r>
          </a:p>
          <a:p>
            <a:pPr lvl="0" algn="just" defTabSz="457200">
              <a:spcBef>
                <a:spcPct val="20000"/>
              </a:spcBef>
              <a:buFont typeface="Wingdings" pitchFamily="2" charset="2"/>
              <a:buChar char="ü"/>
            </a:pPr>
            <a:r>
              <a:rPr lang="it-IT" sz="1600" dirty="0"/>
              <a:t>forniscono, agli stessi atleti coinvolti in raduni e/o competizioni, informazioni sanitarie e preventive su problematiche mediche ed antidoping;</a:t>
            </a:r>
          </a:p>
          <a:p>
            <a:pPr lvl="0" algn="just" defTabSz="457200">
              <a:spcBef>
                <a:spcPct val="20000"/>
              </a:spcBef>
              <a:buFont typeface="Wingdings" pitchFamily="2" charset="2"/>
              <a:buChar char="ü"/>
            </a:pPr>
            <a:r>
              <a:rPr lang="it-IT" sz="1600" dirty="0"/>
              <a:t>si correlano con il Medico Federale e, ove necessario, con i Medici Societari e/o di fiducia degli atleti.</a:t>
            </a:r>
          </a:p>
          <a:p>
            <a:endParaRPr lang="it-IT" dirty="0"/>
          </a:p>
        </p:txBody>
      </p:sp>
    </p:spTree>
    <p:extLst>
      <p:ext uri="{BB962C8B-B14F-4D97-AF65-F5344CB8AC3E}">
        <p14:creationId xmlns:p14="http://schemas.microsoft.com/office/powerpoint/2010/main" val="4251906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50" y="365127"/>
            <a:ext cx="7886700" cy="1043796"/>
          </a:xfrm>
        </p:spPr>
        <p:txBody>
          <a:bodyPr>
            <a:normAutofit fontScale="90000"/>
          </a:bodyPr>
          <a:lstStyle/>
          <a:p>
            <a:pPr algn="ctr"/>
            <a:r>
              <a:rPr lang="it-IT" sz="2800" b="1" dirty="0"/>
              <a:t>MEDICI FIDUCIARI REGIONALI</a:t>
            </a:r>
            <a:br>
              <a:rPr lang="it-IT" sz="2800" b="1" dirty="0"/>
            </a:br>
            <a:r>
              <a:rPr lang="it-IT" sz="1100" b="1" dirty="0"/>
              <a:t>Art. 5</a:t>
            </a:r>
            <a:br>
              <a:rPr lang="it-IT" sz="4400" b="1" dirty="0"/>
            </a:br>
            <a:endParaRPr lang="it-IT"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628650" y="1408923"/>
            <a:ext cx="7886700" cy="4351338"/>
          </a:xfrm>
        </p:spPr>
        <p:txBody>
          <a:bodyPr>
            <a:normAutofit/>
          </a:bodyPr>
          <a:lstStyle/>
          <a:p>
            <a:pPr marL="0" indent="0" algn="just">
              <a:buNone/>
            </a:pPr>
            <a:r>
              <a:rPr lang="it-IT" sz="1400" dirty="0">
                <a:solidFill>
                  <a:schemeClr val="tx1"/>
                </a:solidFill>
              </a:rPr>
              <a:t>Per l’organizzazione del Servizio Sanitario Federale, ogni Comitato e Delegazione Regionale, propone al Consiglio Federale, sentita la Commissione Medica Federale, la nomina per un quadriennio del Medico Fiduciario Regionale tra i Medici tesserati della FPI.</a:t>
            </a:r>
          </a:p>
          <a:p>
            <a:endParaRPr lang="it-IT" sz="1400" dirty="0">
              <a:solidFill>
                <a:schemeClr val="tx1"/>
              </a:solidFill>
            </a:endParaRPr>
          </a:p>
          <a:p>
            <a:pPr algn="just"/>
            <a:r>
              <a:rPr lang="it-IT" sz="1400" dirty="0">
                <a:solidFill>
                  <a:schemeClr val="tx1"/>
                </a:solidFill>
              </a:rPr>
              <a:t>fornisce informazioni e supporto a Società ed atleti afferenti alla propria Regione;</a:t>
            </a:r>
          </a:p>
          <a:p>
            <a:pPr algn="just"/>
            <a:r>
              <a:rPr lang="it-IT" sz="1400" dirty="0">
                <a:solidFill>
                  <a:schemeClr val="tx1"/>
                </a:solidFill>
              </a:rPr>
              <a:t>collabora con la CMF ai corsi di aggiornamento, da svolgersi in presenza o in modalità e-learning, per il mantenimento della qualifica di Medico del Pugilato;</a:t>
            </a:r>
          </a:p>
          <a:p>
            <a:pPr algn="just"/>
            <a:r>
              <a:rPr lang="it-IT" sz="1400" dirty="0">
                <a:solidFill>
                  <a:schemeClr val="tx1"/>
                </a:solidFill>
              </a:rPr>
              <a:t>partecipa alle riunioni del Consiglio Regionale in relazione a problematiche pertinenti;</a:t>
            </a:r>
          </a:p>
          <a:p>
            <a:pPr algn="just"/>
            <a:r>
              <a:rPr lang="it-IT" sz="1400" dirty="0">
                <a:solidFill>
                  <a:schemeClr val="tx1"/>
                </a:solidFill>
              </a:rPr>
              <a:t>tiene rapporti con i medici sociali della Regione.</a:t>
            </a:r>
          </a:p>
          <a:p>
            <a:endParaRPr lang="it-IT" dirty="0"/>
          </a:p>
        </p:txBody>
      </p:sp>
    </p:spTree>
    <p:extLst>
      <p:ext uri="{BB962C8B-B14F-4D97-AF65-F5344CB8AC3E}">
        <p14:creationId xmlns:p14="http://schemas.microsoft.com/office/powerpoint/2010/main" val="122859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50" y="401637"/>
            <a:ext cx="7886700" cy="736600"/>
          </a:xfrm>
        </p:spPr>
        <p:txBody>
          <a:bodyPr/>
          <a:lstStyle/>
          <a:p>
            <a:pPr algn="ctr"/>
            <a:r>
              <a:rPr lang="it-IT" sz="2800" b="1" dirty="0"/>
              <a:t>MEDICI SOCIALI</a:t>
            </a:r>
            <a:br>
              <a:rPr lang="it-IT" sz="2800" b="1" dirty="0"/>
            </a:br>
            <a:r>
              <a:rPr lang="it-IT" sz="1000" b="1" dirty="0"/>
              <a:t>Art. 6</a:t>
            </a:r>
            <a:br>
              <a:rPr lang="it-IT" sz="4400" b="1" i="1" dirty="0"/>
            </a:br>
            <a:endParaRPr lang="it-IT"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628650" y="1368425"/>
            <a:ext cx="7886700" cy="4351338"/>
          </a:xfrm>
        </p:spPr>
        <p:txBody>
          <a:bodyPr>
            <a:normAutofit/>
          </a:bodyPr>
          <a:lstStyle/>
          <a:p>
            <a:pPr marL="0" indent="0" algn="just">
              <a:buNone/>
            </a:pPr>
            <a:r>
              <a:rPr lang="it-IT" sz="1400" dirty="0">
                <a:solidFill>
                  <a:schemeClr val="tx1"/>
                </a:solidFill>
              </a:rPr>
              <a:t>Sono nominati dal Consiglio Direttivo dell’Associazione o Società sportiva affiliata alla FPI tra gli iscritti alla FMSI preferibilmente specialisti in medicina dello Sport, ed in particolare:</a:t>
            </a:r>
          </a:p>
          <a:p>
            <a:pPr algn="just"/>
            <a:r>
              <a:rPr lang="it-IT" sz="1400" dirty="0">
                <a:solidFill>
                  <a:schemeClr val="tx1"/>
                </a:solidFill>
              </a:rPr>
              <a:t>vigila in stretta collaborazione col Presidente dell’Associazione sportiva, sull’osservanza delle leggi dello Stato e della Regione sulla tutela sanitaria delle attività sportive e su rispetto delle norme federali in tema sanitario;</a:t>
            </a:r>
          </a:p>
          <a:p>
            <a:pPr algn="just"/>
            <a:r>
              <a:rPr lang="it-IT" sz="1400" dirty="0">
                <a:solidFill>
                  <a:schemeClr val="tx1"/>
                </a:solidFill>
              </a:rPr>
              <a:t>si adopera nella prevenzione, informazione e lotta al doping dei tesserati della propria Società</a:t>
            </a:r>
            <a:endParaRPr lang="it-IT" sz="1400" dirty="0"/>
          </a:p>
        </p:txBody>
      </p:sp>
    </p:spTree>
    <p:extLst>
      <p:ext uri="{BB962C8B-B14F-4D97-AF65-F5344CB8AC3E}">
        <p14:creationId xmlns:p14="http://schemas.microsoft.com/office/powerpoint/2010/main" val="3336888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827700" y="452718"/>
            <a:ext cx="6712390" cy="1400530"/>
          </a:xfrm>
        </p:spPr>
        <p:txBody>
          <a:bodyPr>
            <a:normAutofit/>
          </a:bodyPr>
          <a:lstStyle/>
          <a:p>
            <a:pPr algn="ctr"/>
            <a:r>
              <a:rPr lang="it-IT" sz="2800" b="1" dirty="0"/>
              <a:t>SETTORE PARASANITARIO</a:t>
            </a:r>
            <a:br>
              <a:rPr lang="it-IT" sz="2800" b="1" dirty="0"/>
            </a:br>
            <a:r>
              <a:rPr lang="it-IT" sz="1000" b="1" dirty="0"/>
              <a:t>Art. 7</a:t>
            </a:r>
            <a:endParaRPr lang="it-IT" sz="2800" b="1"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p:txBody>
          <a:bodyPr>
            <a:normAutofit/>
          </a:bodyPr>
          <a:lstStyle/>
          <a:p>
            <a:pPr algn="just"/>
            <a:r>
              <a:rPr lang="it-IT" sz="1400" dirty="0"/>
              <a:t>Fanno parte del settore parasanitario tutti gli operatori funzionali ed utili al raggiungimento delle finalità del Settore Sanitario Federale per la salvaguardia della salute e del benessere dell’atleta (fisioterapisti, biologi, psicologi, classificatori, massaggiatori ed esercenti attività sanitarie riconosciuti dalle normative vigenti)</a:t>
            </a:r>
          </a:p>
          <a:p>
            <a:pPr algn="just"/>
            <a:r>
              <a:rPr lang="it-IT" sz="1400" dirty="0"/>
              <a:t>Sono designati rispettivamente, dal Medico Federale per le attività delle squadre nazionali, dal Medico Regionale per le attività del Comitato Regionale, e dal Medico Sociale per le attività societarie</a:t>
            </a:r>
          </a:p>
        </p:txBody>
      </p:sp>
    </p:spTree>
    <p:extLst>
      <p:ext uri="{BB962C8B-B14F-4D97-AF65-F5344CB8AC3E}">
        <p14:creationId xmlns:p14="http://schemas.microsoft.com/office/powerpoint/2010/main" val="1287906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767CD-B2C9-2280-7F78-A1C4F6A13947}"/>
            </a:ext>
          </a:extLst>
        </p:cNvPr>
        <p:cNvGrpSpPr/>
        <p:nvPr/>
      </p:nvGrpSpPr>
      <p:grpSpPr>
        <a:xfrm>
          <a:off x="0" y="0"/>
          <a:ext cx="0" cy="0"/>
          <a:chOff x="0" y="0"/>
          <a:chExt cx="0" cy="0"/>
        </a:xfrm>
      </p:grpSpPr>
      <p:sp>
        <p:nvSpPr>
          <p:cNvPr id="30" name="Titolo 29">
            <a:extLst>
              <a:ext uri="{FF2B5EF4-FFF2-40B4-BE49-F238E27FC236}">
                <a16:creationId xmlns:a16="http://schemas.microsoft.com/office/drawing/2014/main" id="{F5EB6E84-802B-9DDC-331F-E2E082912067}"/>
              </a:ext>
            </a:extLst>
          </p:cNvPr>
          <p:cNvSpPr>
            <a:spLocks noGrp="1"/>
          </p:cNvSpPr>
          <p:nvPr>
            <p:ph type="title"/>
          </p:nvPr>
        </p:nvSpPr>
        <p:spPr>
          <a:xfrm>
            <a:off x="827700" y="452718"/>
            <a:ext cx="6711654" cy="1400530"/>
          </a:xfrm>
        </p:spPr>
        <p:txBody>
          <a:bodyPr>
            <a:normAutofit/>
          </a:bodyPr>
          <a:lstStyle/>
          <a:p>
            <a:pPr algn="ctr"/>
            <a:r>
              <a:rPr lang="it-IT" sz="3200" b="1" dirty="0"/>
              <a:t>SEZIONE STUDI E RICERCHE</a:t>
            </a:r>
            <a:br>
              <a:rPr lang="it-IT" sz="3200" b="1" dirty="0"/>
            </a:br>
            <a:r>
              <a:rPr lang="it-IT" sz="1000" b="1" dirty="0"/>
              <a:t>Art. 23</a:t>
            </a:r>
            <a:br>
              <a:rPr lang="it-IT" sz="3200" b="1" dirty="0"/>
            </a:br>
            <a:endParaRPr lang="it-IT" sz="3200" dirty="0"/>
          </a:p>
        </p:txBody>
      </p:sp>
      <p:sp>
        <p:nvSpPr>
          <p:cNvPr id="3" name="Segnaposto contenuto 2">
            <a:extLst>
              <a:ext uri="{FF2B5EF4-FFF2-40B4-BE49-F238E27FC236}">
                <a16:creationId xmlns:a16="http://schemas.microsoft.com/office/drawing/2014/main" id="{3998EBC0-156C-67E4-59AC-90C327F142AB}"/>
              </a:ext>
            </a:extLst>
          </p:cNvPr>
          <p:cNvSpPr>
            <a:spLocks noGrp="1"/>
          </p:cNvSpPr>
          <p:nvPr>
            <p:ph idx="1"/>
          </p:nvPr>
        </p:nvSpPr>
        <p:spPr/>
        <p:txBody>
          <a:bodyPr>
            <a:normAutofit fontScale="85000" lnSpcReduction="10000"/>
          </a:bodyPr>
          <a:lstStyle/>
          <a:p>
            <a:pPr marL="0" lvl="0" indent="0" algn="just" defTabSz="457200">
              <a:spcBef>
                <a:spcPct val="20000"/>
              </a:spcBef>
              <a:buNone/>
            </a:pPr>
            <a:r>
              <a:rPr lang="it-IT" sz="1600" dirty="0"/>
              <a:t>Composta da un Medico Responsabile, socio ordinario FMSI, ed altri 6 componenti, nominati dal CF, scelti tra Medici Specialisti in Medicina dello Sport, Fisiologi, Biologi, Psicologi o altri esperti in materie applicate allo Sport si occupa di:</a:t>
            </a:r>
          </a:p>
          <a:p>
            <a:pPr lvl="0" algn="just" defTabSz="457200">
              <a:spcBef>
                <a:spcPct val="20000"/>
              </a:spcBef>
              <a:buFont typeface="Wingdings" pitchFamily="2" charset="2"/>
              <a:buChar char="ü"/>
            </a:pPr>
            <a:r>
              <a:rPr lang="it-IT" sz="1600" dirty="0"/>
              <a:t>Promuovere e/o condurre ricerche nel campo clinico, fisiologico, epidemiologico, biomeccanico, psicologico, riabilitativo ed in ogni altro settore utile al fine di ottimizzare la prestazione pugilistica e di salvaguardare la salute dell’atleta</a:t>
            </a:r>
          </a:p>
          <a:p>
            <a:pPr lvl="0" algn="just" defTabSz="457200">
              <a:spcBef>
                <a:spcPct val="20000"/>
              </a:spcBef>
              <a:buFont typeface="Wingdings" pitchFamily="2" charset="2"/>
              <a:buChar char="ü"/>
            </a:pPr>
            <a:r>
              <a:rPr lang="it-IT" sz="1600" dirty="0"/>
              <a:t>Promuovere lo svolgimento di corsi di aggiornamento professionale e convegni scientifici direttamente o di concerto con altre Istituzioni pubbliche o sportive</a:t>
            </a:r>
          </a:p>
          <a:p>
            <a:pPr lvl="0" algn="just" defTabSz="457200">
              <a:spcBef>
                <a:spcPct val="20000"/>
              </a:spcBef>
              <a:buFont typeface="Wingdings" pitchFamily="2" charset="2"/>
              <a:buChar char="ü"/>
            </a:pPr>
            <a:r>
              <a:rPr lang="it-IT" sz="1600" dirty="0"/>
              <a:t>Collaborare ai corsi di aggiornamento organizzati da altri Settori Federali</a:t>
            </a:r>
          </a:p>
          <a:p>
            <a:pPr lvl="0" algn="just" defTabSz="457200">
              <a:spcBef>
                <a:spcPct val="20000"/>
              </a:spcBef>
              <a:buFont typeface="Wingdings" pitchFamily="2" charset="2"/>
              <a:buChar char="ü"/>
            </a:pPr>
            <a:r>
              <a:rPr lang="it-IT" sz="1600" dirty="0"/>
              <a:t>Attivare programmi di collaborazione con le similari organizzazioni del CONI, con la FMSI, con le altre Federazioni Sportive e con gli organismi scientifici</a:t>
            </a:r>
          </a:p>
          <a:p>
            <a:pPr lvl="0" algn="just" defTabSz="457200">
              <a:spcBef>
                <a:spcPct val="20000"/>
              </a:spcBef>
              <a:buFont typeface="Wingdings" pitchFamily="2" charset="2"/>
              <a:buChar char="ü"/>
            </a:pPr>
            <a:r>
              <a:rPr lang="it-IT" sz="1600" dirty="0"/>
              <a:t>Proporre al CF, per il tramite del Coordinatore del Settore Sanitario, ogni iniziativa atta a sviluppare il livello tecnico-scientifico dei quadri federali</a:t>
            </a:r>
          </a:p>
          <a:p>
            <a:pPr lvl="0" algn="just" defTabSz="457200">
              <a:spcBef>
                <a:spcPct val="20000"/>
              </a:spcBef>
              <a:buFont typeface="Wingdings" pitchFamily="2" charset="2"/>
              <a:buChar char="ü"/>
            </a:pPr>
            <a:r>
              <a:rPr lang="it-IT" sz="1600" dirty="0"/>
              <a:t>Esprime, con competenza esclusiva, parere sui progetti di ricerca e collaborazione scientifica proposti per o dai differenti settori federali</a:t>
            </a:r>
          </a:p>
          <a:p>
            <a:endParaRPr lang="it-IT" dirty="0"/>
          </a:p>
        </p:txBody>
      </p:sp>
    </p:spTree>
    <p:extLst>
      <p:ext uri="{BB962C8B-B14F-4D97-AF65-F5344CB8AC3E}">
        <p14:creationId xmlns:p14="http://schemas.microsoft.com/office/powerpoint/2010/main" val="3569856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C6C098-8F75-A987-41F4-B3D4FBB133D1}"/>
              </a:ext>
            </a:extLst>
          </p:cNvPr>
          <p:cNvSpPr>
            <a:spLocks noGrp="1"/>
          </p:cNvSpPr>
          <p:nvPr>
            <p:ph type="title"/>
          </p:nvPr>
        </p:nvSpPr>
        <p:spPr>
          <a:xfrm>
            <a:off x="827700" y="452718"/>
            <a:ext cx="6712390" cy="552554"/>
          </a:xfrm>
        </p:spPr>
        <p:txBody>
          <a:bodyPr/>
          <a:lstStyle/>
          <a:p>
            <a:pPr algn="ctr"/>
            <a:r>
              <a:rPr lang="it-IT" sz="2400" b="1" dirty="0"/>
              <a:t>MEDICO DI PUGILATO</a:t>
            </a:r>
            <a:br>
              <a:rPr lang="it-IT" sz="2400" b="1" dirty="0"/>
            </a:br>
            <a:r>
              <a:rPr lang="it-IT" sz="1000" b="1" dirty="0"/>
              <a:t>Art. 16</a:t>
            </a:r>
            <a:endParaRPr lang="it-IT" sz="2400" b="1" dirty="0"/>
          </a:p>
        </p:txBody>
      </p:sp>
      <p:sp>
        <p:nvSpPr>
          <p:cNvPr id="3" name="Segnaposto contenuto 2">
            <a:extLst>
              <a:ext uri="{FF2B5EF4-FFF2-40B4-BE49-F238E27FC236}">
                <a16:creationId xmlns:a16="http://schemas.microsoft.com/office/drawing/2014/main" id="{2B7DCAFF-628F-7CEE-27CF-E20B289302DA}"/>
              </a:ext>
            </a:extLst>
          </p:cNvPr>
          <p:cNvSpPr>
            <a:spLocks noGrp="1"/>
          </p:cNvSpPr>
          <p:nvPr>
            <p:ph idx="1"/>
          </p:nvPr>
        </p:nvSpPr>
        <p:spPr>
          <a:xfrm>
            <a:off x="828436" y="1428179"/>
            <a:ext cx="6711654" cy="4195481"/>
          </a:xfrm>
        </p:spPr>
        <p:txBody>
          <a:bodyPr>
            <a:normAutofit/>
          </a:bodyPr>
          <a:lstStyle/>
          <a:p>
            <a:pPr marL="0" indent="0" algn="just">
              <a:buNone/>
            </a:pPr>
            <a:r>
              <a:rPr lang="it-IT" sz="1400" dirty="0"/>
              <a:t>Il Medico di Pugilato svolge le funzioni di ufficiale di gara:</a:t>
            </a:r>
          </a:p>
          <a:p>
            <a:pPr algn="just"/>
            <a:r>
              <a:rPr lang="it-IT" sz="1400" dirty="0"/>
              <a:t>nelle visite </a:t>
            </a:r>
            <a:r>
              <a:rPr lang="it-IT" sz="1400" dirty="0" err="1"/>
              <a:t>pre</a:t>
            </a:r>
            <a:r>
              <a:rPr lang="it-IT" sz="1400" dirty="0"/>
              <a:t>-gara degli incontri</a:t>
            </a:r>
          </a:p>
          <a:p>
            <a:pPr algn="just"/>
            <a:r>
              <a:rPr lang="it-IT" sz="1400" dirty="0"/>
              <a:t>durante l’incontro in caso di situazioni sanitarie che ne impediscano il prosieguo</a:t>
            </a:r>
          </a:p>
        </p:txBody>
      </p:sp>
    </p:spTree>
    <p:extLst>
      <p:ext uri="{BB962C8B-B14F-4D97-AF65-F5344CB8AC3E}">
        <p14:creationId xmlns:p14="http://schemas.microsoft.com/office/powerpoint/2010/main" val="345585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78C95-4A56-594C-2B39-BB8D8BE64A0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F5CDFDF-71A5-5BEF-7C36-8D8AF4184243}"/>
              </a:ext>
            </a:extLst>
          </p:cNvPr>
          <p:cNvSpPr>
            <a:spLocks noGrp="1"/>
          </p:cNvSpPr>
          <p:nvPr>
            <p:ph type="title"/>
          </p:nvPr>
        </p:nvSpPr>
        <p:spPr>
          <a:xfrm>
            <a:off x="827700" y="452718"/>
            <a:ext cx="6712390" cy="552554"/>
          </a:xfrm>
        </p:spPr>
        <p:txBody>
          <a:bodyPr/>
          <a:lstStyle/>
          <a:p>
            <a:pPr algn="ctr"/>
            <a:r>
              <a:rPr lang="it-IT" sz="2400" b="1" dirty="0"/>
              <a:t>MEDICO DI PUGILATO</a:t>
            </a:r>
            <a:br>
              <a:rPr lang="it-IT" sz="2400" b="1" dirty="0"/>
            </a:br>
            <a:r>
              <a:rPr lang="it-IT" sz="1000" b="1" dirty="0"/>
              <a:t>Art. 16</a:t>
            </a:r>
            <a:endParaRPr lang="it-IT" sz="2400" b="1" dirty="0"/>
          </a:p>
        </p:txBody>
      </p:sp>
      <p:sp>
        <p:nvSpPr>
          <p:cNvPr id="3" name="Segnaposto contenuto 2">
            <a:extLst>
              <a:ext uri="{FF2B5EF4-FFF2-40B4-BE49-F238E27FC236}">
                <a16:creationId xmlns:a16="http://schemas.microsoft.com/office/drawing/2014/main" id="{4205AB4B-293D-4AE2-730C-7DF7B1B3435A}"/>
              </a:ext>
            </a:extLst>
          </p:cNvPr>
          <p:cNvSpPr>
            <a:spLocks noGrp="1"/>
          </p:cNvSpPr>
          <p:nvPr>
            <p:ph idx="1"/>
          </p:nvPr>
        </p:nvSpPr>
        <p:spPr>
          <a:xfrm>
            <a:off x="828436" y="1428179"/>
            <a:ext cx="6711654" cy="4195481"/>
          </a:xfrm>
        </p:spPr>
        <p:txBody>
          <a:bodyPr>
            <a:normAutofit/>
          </a:bodyPr>
          <a:lstStyle/>
          <a:p>
            <a:pPr algn="just"/>
            <a:r>
              <a:rPr lang="it-IT" sz="1400" dirty="0"/>
              <a:t>In caso di sconfitta prima del limite deve stabilire un periodo di riposo dell’atleta e gli accertamenti necessari, oltre quelli previsti dalla Legislazione vigente, per l’esecuzione della visita di controllo o rientro. Anche in caso di verdetto ai punti, potrà richiedere un periodo di riposo ed eventuali visite di controllo su motivato sospetto clinico</a:t>
            </a:r>
          </a:p>
          <a:p>
            <a:pPr algn="just"/>
            <a:r>
              <a:rPr lang="it-IT" sz="1400" dirty="0"/>
              <a:t>Deve valutare la necessità di immediati controlli sanitari qualora, durante l’incontro o dopo lo stesso, siano riscontrabili prodromi ad evoluzione patologica</a:t>
            </a:r>
          </a:p>
          <a:p>
            <a:pPr algn="just"/>
            <a:r>
              <a:rPr lang="it-IT" sz="1400" dirty="0"/>
              <a:t>Deve conoscere la legislazione in vigore ed i Regolamenti nazionali ed internazionali che regolano la tutela sanitaria del pugile al fine di poter verificare che siano rispettati gli adempimenti necessari per effettuare un incontro</a:t>
            </a:r>
          </a:p>
          <a:p>
            <a:pPr algn="just"/>
            <a:r>
              <a:rPr lang="it-IT" sz="1400" dirty="0"/>
              <a:t>Deve necessariamente rispettare le normative nazionali ed internazionali sulla lotta al doping  </a:t>
            </a:r>
          </a:p>
        </p:txBody>
      </p:sp>
    </p:spTree>
    <p:extLst>
      <p:ext uri="{BB962C8B-B14F-4D97-AF65-F5344CB8AC3E}">
        <p14:creationId xmlns:p14="http://schemas.microsoft.com/office/powerpoint/2010/main" val="1558633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AE1A-0D6E-721B-1D29-61B0D4ECDE8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72AE48F-4DDC-C40B-6F7A-C918894FB4EA}"/>
              </a:ext>
            </a:extLst>
          </p:cNvPr>
          <p:cNvSpPr>
            <a:spLocks noGrp="1"/>
          </p:cNvSpPr>
          <p:nvPr>
            <p:ph type="title"/>
          </p:nvPr>
        </p:nvSpPr>
        <p:spPr>
          <a:xfrm>
            <a:off x="827700" y="452718"/>
            <a:ext cx="6712390" cy="552554"/>
          </a:xfrm>
        </p:spPr>
        <p:txBody>
          <a:bodyPr/>
          <a:lstStyle/>
          <a:p>
            <a:pPr algn="ctr"/>
            <a:r>
              <a:rPr lang="it-IT" sz="2400" b="1" dirty="0"/>
              <a:t>DOVERI DEL MEDICO DEL PUGILATO</a:t>
            </a:r>
            <a:br>
              <a:rPr lang="it-IT" sz="2400" b="1" dirty="0"/>
            </a:br>
            <a:r>
              <a:rPr lang="it-IT" sz="1000" b="1" dirty="0"/>
              <a:t>Art.18</a:t>
            </a:r>
            <a:br>
              <a:rPr lang="it-IT" sz="2400" b="1" dirty="0"/>
            </a:br>
            <a:endParaRPr lang="it-IT" sz="2400" b="1" dirty="0"/>
          </a:p>
        </p:txBody>
      </p:sp>
      <p:sp>
        <p:nvSpPr>
          <p:cNvPr id="3" name="Segnaposto contenuto 2">
            <a:extLst>
              <a:ext uri="{FF2B5EF4-FFF2-40B4-BE49-F238E27FC236}">
                <a16:creationId xmlns:a16="http://schemas.microsoft.com/office/drawing/2014/main" id="{4B0F8D38-E777-880D-06F4-38487E153CC6}"/>
              </a:ext>
            </a:extLst>
          </p:cNvPr>
          <p:cNvSpPr>
            <a:spLocks noGrp="1"/>
          </p:cNvSpPr>
          <p:nvPr>
            <p:ph idx="1"/>
          </p:nvPr>
        </p:nvSpPr>
        <p:spPr>
          <a:xfrm>
            <a:off x="828436" y="1428179"/>
            <a:ext cx="6711654" cy="4195481"/>
          </a:xfrm>
        </p:spPr>
        <p:txBody>
          <a:bodyPr>
            <a:normAutofit/>
          </a:bodyPr>
          <a:lstStyle/>
          <a:p>
            <a:pPr marL="0" indent="0" algn="just">
              <a:buNone/>
            </a:pPr>
            <a:r>
              <a:rPr lang="it-IT" sz="1400" dirty="0"/>
              <a:t>Il Medico di pugilato è tenuto:</a:t>
            </a:r>
          </a:p>
          <a:p>
            <a:pPr algn="just"/>
            <a:r>
              <a:rPr lang="it-IT" sz="1400" dirty="0"/>
              <a:t>Al rispetto dello Statuto e di ogni norma emanata dalla FPI</a:t>
            </a:r>
          </a:p>
          <a:p>
            <a:pPr algn="just"/>
            <a:r>
              <a:rPr lang="it-IT" sz="1400" dirty="0"/>
              <a:t>Ad osservare, costantemente ed in qualunque circostanza, una condotta conforme ai principi della lealtà e della correttezza morale</a:t>
            </a:r>
          </a:p>
          <a:p>
            <a:pPr algn="just"/>
            <a:r>
              <a:rPr lang="it-IT" sz="1400" dirty="0"/>
              <a:t>Ad ispirare la sua condotta, sia nei rapporti con i colleghi sia nei rapporti con i terzi in genere, ai principi della deontologia professionale</a:t>
            </a:r>
          </a:p>
          <a:p>
            <a:pPr marL="0" indent="0" algn="just">
              <a:buNone/>
            </a:pPr>
            <a:r>
              <a:rPr lang="it-IT" sz="1400" dirty="0"/>
              <a:t>La violazione di tali obblighi comporta l’adozione di provvedimenti previsti dal vigente Regolamento di disciplina della FPI.</a:t>
            </a:r>
          </a:p>
          <a:p>
            <a:pPr marL="0" indent="0" algn="just">
              <a:buNone/>
            </a:pPr>
            <a:endParaRPr lang="it-IT" sz="1400" dirty="0"/>
          </a:p>
        </p:txBody>
      </p:sp>
    </p:spTree>
    <p:extLst>
      <p:ext uri="{BB962C8B-B14F-4D97-AF65-F5344CB8AC3E}">
        <p14:creationId xmlns:p14="http://schemas.microsoft.com/office/powerpoint/2010/main" val="158759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24308-7276-4DBD-5864-F04D69041A5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6781165-4D18-00B8-2FC1-46F5E800D1CF}"/>
              </a:ext>
            </a:extLst>
          </p:cNvPr>
          <p:cNvSpPr>
            <a:spLocks noGrp="1"/>
          </p:cNvSpPr>
          <p:nvPr>
            <p:ph type="title"/>
          </p:nvPr>
        </p:nvSpPr>
        <p:spPr>
          <a:xfrm>
            <a:off x="827700" y="452718"/>
            <a:ext cx="6712390" cy="552554"/>
          </a:xfrm>
        </p:spPr>
        <p:txBody>
          <a:bodyPr/>
          <a:lstStyle/>
          <a:p>
            <a:pPr algn="ctr"/>
            <a:r>
              <a:rPr lang="it-IT" sz="2400" b="1" dirty="0"/>
              <a:t>TESSERAMENTO DEL MEDICO DEL PUGILATO</a:t>
            </a:r>
            <a:br>
              <a:rPr lang="it-IT" sz="2400" b="1" dirty="0"/>
            </a:br>
            <a:r>
              <a:rPr lang="it-IT" sz="1000" b="1" dirty="0"/>
              <a:t>Art.17</a:t>
            </a:r>
            <a:endParaRPr lang="it-IT" sz="2400" b="1" dirty="0"/>
          </a:p>
        </p:txBody>
      </p:sp>
      <p:sp>
        <p:nvSpPr>
          <p:cNvPr id="3" name="Segnaposto contenuto 2">
            <a:extLst>
              <a:ext uri="{FF2B5EF4-FFF2-40B4-BE49-F238E27FC236}">
                <a16:creationId xmlns:a16="http://schemas.microsoft.com/office/drawing/2014/main" id="{019F08F7-4FEE-907E-FDD1-6E3C7564F56E}"/>
              </a:ext>
            </a:extLst>
          </p:cNvPr>
          <p:cNvSpPr>
            <a:spLocks noGrp="1"/>
          </p:cNvSpPr>
          <p:nvPr>
            <p:ph idx="1"/>
          </p:nvPr>
        </p:nvSpPr>
        <p:spPr>
          <a:xfrm>
            <a:off x="828436" y="1428180"/>
            <a:ext cx="6711654" cy="3126782"/>
          </a:xfrm>
        </p:spPr>
        <p:txBody>
          <a:bodyPr>
            <a:normAutofit/>
          </a:bodyPr>
          <a:lstStyle/>
          <a:p>
            <a:pPr marL="0" indent="0" algn="just">
              <a:buNone/>
            </a:pPr>
            <a:r>
              <a:rPr lang="it-IT" sz="1400" dirty="0"/>
              <a:t>Sono ammessi al tesseramento i Medici iscritti all’Albo dei Medici Chirurghi che abbiano frequentato, superando gli esami finali, un corso di formazione (12 ore), in presenza o in modalità e-learning, a cura della CMF con possibilità di accreditamento ECM, che non abbiano riportato condanne penali per reati dolosi e non abbiano riportato sanzioni disciplinari da parte di FSN superiori ad un anno nell’ultimo decennio. </a:t>
            </a:r>
          </a:p>
          <a:p>
            <a:pPr marL="0" indent="0" algn="just">
              <a:buNone/>
            </a:pPr>
            <a:r>
              <a:rPr lang="it-IT" sz="1400" dirty="0"/>
              <a:t>Prima  di poter svolgere la mansione autonoma di Medico di bordo ring in manifestazioni di pugilato, i Medici sono tenuti ad effettuare almeno 3 affiancamenti con medici di 2° o 3° livello.</a:t>
            </a:r>
          </a:p>
          <a:p>
            <a:pPr marL="0" indent="0" algn="just">
              <a:buNone/>
            </a:pPr>
            <a:r>
              <a:rPr lang="it-IT" sz="1400" dirty="0"/>
              <a:t>Per il mantenimento di tale qualifica è tenuto a frequentare durante il quadriennio almeno un corso di aggiornamento indetto dalla FPI, anche in modalità e-learning, ed acquisire il tesseramento alla FMSI entro 3 anni dal primo tesseramento con la FPI (Art. 22)</a:t>
            </a:r>
          </a:p>
          <a:p>
            <a:pPr marL="0" indent="0" algn="just">
              <a:buNone/>
            </a:pPr>
            <a:endParaRPr lang="it-IT" sz="1400" dirty="0"/>
          </a:p>
        </p:txBody>
      </p:sp>
    </p:spTree>
    <p:extLst>
      <p:ext uri="{BB962C8B-B14F-4D97-AF65-F5344CB8AC3E}">
        <p14:creationId xmlns:p14="http://schemas.microsoft.com/office/powerpoint/2010/main" val="450573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DF17E-D118-1BD8-57DE-39C7939FAD3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BC9F14D-F6BE-A410-80B4-23AC14C53317}"/>
              </a:ext>
            </a:extLst>
          </p:cNvPr>
          <p:cNvSpPr>
            <a:spLocks noGrp="1"/>
          </p:cNvSpPr>
          <p:nvPr>
            <p:ph type="title"/>
          </p:nvPr>
        </p:nvSpPr>
        <p:spPr>
          <a:xfrm>
            <a:off x="954156" y="452718"/>
            <a:ext cx="6795340" cy="450324"/>
          </a:xfrm>
        </p:spPr>
        <p:txBody>
          <a:bodyPr/>
          <a:lstStyle/>
          <a:p>
            <a:pPr algn="ctr"/>
            <a:r>
              <a:rPr lang="it-IT" sz="2400" b="1" dirty="0"/>
              <a:t>COSA E’ IL REGOLAMENTO SANITARIO</a:t>
            </a:r>
            <a:br>
              <a:rPr lang="it-IT" sz="2400" b="1" dirty="0"/>
            </a:br>
            <a:endParaRPr lang="it-IT" sz="2400" b="1" dirty="0"/>
          </a:p>
        </p:txBody>
      </p:sp>
      <p:sp>
        <p:nvSpPr>
          <p:cNvPr id="3" name="Segnaposto contenuto 2">
            <a:extLst>
              <a:ext uri="{FF2B5EF4-FFF2-40B4-BE49-F238E27FC236}">
                <a16:creationId xmlns:a16="http://schemas.microsoft.com/office/drawing/2014/main" id="{B2C473A6-352B-56AA-3DAF-6DF15628ABA1}"/>
              </a:ext>
            </a:extLst>
          </p:cNvPr>
          <p:cNvSpPr>
            <a:spLocks noGrp="1"/>
          </p:cNvSpPr>
          <p:nvPr>
            <p:ph idx="1"/>
          </p:nvPr>
        </p:nvSpPr>
        <p:spPr>
          <a:xfrm>
            <a:off x="1037842" y="1291871"/>
            <a:ext cx="6711654" cy="3018871"/>
          </a:xfrm>
        </p:spPr>
        <p:txBody>
          <a:bodyPr>
            <a:normAutofit/>
          </a:bodyPr>
          <a:lstStyle/>
          <a:p>
            <a:pPr marL="0" indent="0" algn="just">
              <a:lnSpc>
                <a:spcPct val="160000"/>
              </a:lnSpc>
              <a:buNone/>
            </a:pPr>
            <a:r>
              <a:rPr lang="it-IT" sz="1500" dirty="0"/>
              <a:t>Il Regolamento sanitario della FPI disciplina le esigenze specifiche del Settore Sanitario Federale, nel rispetto delle leggi dello Stato e delle Regioni, nonché delle normative e delle disposizioni del CONI, della FMSI e degli Organi Internazionali ai fini della tutela e del controllo dello stato di salute dei propri tesserati.</a:t>
            </a:r>
            <a:endParaRPr lang="it-IT" sz="1400" dirty="0"/>
          </a:p>
        </p:txBody>
      </p:sp>
    </p:spTree>
    <p:extLst>
      <p:ext uri="{BB962C8B-B14F-4D97-AF65-F5344CB8AC3E}">
        <p14:creationId xmlns:p14="http://schemas.microsoft.com/office/powerpoint/2010/main" val="1298199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F0B4-D400-E8C9-1665-93B31FB091D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9431B88-02A5-773E-3019-DCB9F54FFFB0}"/>
              </a:ext>
            </a:extLst>
          </p:cNvPr>
          <p:cNvSpPr>
            <a:spLocks noGrp="1"/>
          </p:cNvSpPr>
          <p:nvPr>
            <p:ph type="title"/>
          </p:nvPr>
        </p:nvSpPr>
        <p:spPr>
          <a:xfrm>
            <a:off x="827700" y="452718"/>
            <a:ext cx="6712390" cy="552554"/>
          </a:xfrm>
        </p:spPr>
        <p:txBody>
          <a:bodyPr/>
          <a:lstStyle/>
          <a:p>
            <a:pPr algn="ctr"/>
            <a:r>
              <a:rPr lang="it-IT" sz="2400" b="1" dirty="0"/>
              <a:t>LIVELLI DEI MEDICI DEL PUGILATO</a:t>
            </a:r>
            <a:br>
              <a:rPr lang="it-IT" sz="2400" b="1" dirty="0"/>
            </a:br>
            <a:r>
              <a:rPr lang="it-IT" sz="1000" b="1" dirty="0"/>
              <a:t>Art.21</a:t>
            </a:r>
            <a:endParaRPr lang="it-IT" sz="2400" b="1" dirty="0"/>
          </a:p>
        </p:txBody>
      </p:sp>
      <p:sp>
        <p:nvSpPr>
          <p:cNvPr id="3" name="Segnaposto contenuto 2">
            <a:extLst>
              <a:ext uri="{FF2B5EF4-FFF2-40B4-BE49-F238E27FC236}">
                <a16:creationId xmlns:a16="http://schemas.microsoft.com/office/drawing/2014/main" id="{1B8339AB-0333-847F-338A-00A6B0697EE6}"/>
              </a:ext>
            </a:extLst>
          </p:cNvPr>
          <p:cNvSpPr>
            <a:spLocks noGrp="1"/>
          </p:cNvSpPr>
          <p:nvPr>
            <p:ph idx="1"/>
          </p:nvPr>
        </p:nvSpPr>
        <p:spPr>
          <a:xfrm>
            <a:off x="828436" y="1428180"/>
            <a:ext cx="6711654" cy="3126782"/>
          </a:xfrm>
        </p:spPr>
        <p:txBody>
          <a:bodyPr>
            <a:normAutofit fontScale="85000" lnSpcReduction="10000"/>
          </a:bodyPr>
          <a:lstStyle/>
          <a:p>
            <a:pPr marL="0" indent="0" algn="just">
              <a:buNone/>
            </a:pPr>
            <a:r>
              <a:rPr lang="it-IT" sz="1400" dirty="0"/>
              <a:t>I livelli del Medico del pugilato sono:</a:t>
            </a:r>
          </a:p>
          <a:p>
            <a:pPr algn="just"/>
            <a:r>
              <a:rPr lang="it-IT" sz="1400" dirty="0"/>
              <a:t>1° Livello: Medici-Chirurghi. Possono svolgere incarico di Medico di servizio nelle </a:t>
            </a:r>
            <a:r>
              <a:rPr lang="it-IT" sz="1400" u="sng" dirty="0"/>
              <a:t>manifestazioni pugilistiche ordinarie e miste Olimpiche e PRO, senza titolo in palio. Dopo 2 anni di tesseramento possono officiare nei Campionati Italiani e Tornei Nazionali del Settore di Pugilato Olimpico</a:t>
            </a:r>
            <a:r>
              <a:rPr lang="it-IT" sz="1400" dirty="0"/>
              <a:t>. Dopo 3 anni di ininterrotto tesseramento potranno accedere al 2° livello previo tesseramento alla FMSI</a:t>
            </a:r>
          </a:p>
          <a:p>
            <a:pPr algn="just"/>
            <a:r>
              <a:rPr lang="it-IT" sz="1400" dirty="0"/>
              <a:t>2° Livello: Medici-Chirurghi tesserati alla FMSI. Possono svolgere incarico di servizio nelle </a:t>
            </a:r>
            <a:r>
              <a:rPr lang="it-IT" sz="1400" u="sng" dirty="0"/>
              <a:t>manifestazioni pugilistiche ordinarie e miste Olimpiche e PRO e nei Titoli Italiani PRO</a:t>
            </a:r>
          </a:p>
          <a:p>
            <a:pPr algn="just"/>
            <a:r>
              <a:rPr lang="it-IT" sz="1400" dirty="0"/>
              <a:t>3° Livello: Medici-Chirurghi Specialisti in Medicina dello Sport tesserati alla FMSI. Possono svolgere incarico di servizio nelle </a:t>
            </a:r>
            <a:r>
              <a:rPr lang="it-IT" sz="1400" u="sng" dirty="0"/>
              <a:t>manifestazioni pugilistiche ordinarie e miste Olimpiche e PRO, nei Titoli Italiani PRO e nei Titoli Internazionali PRO</a:t>
            </a:r>
          </a:p>
          <a:p>
            <a:pPr marL="0" indent="0" algn="just">
              <a:buNone/>
            </a:pPr>
            <a:r>
              <a:rPr lang="it-IT" sz="1400" b="1" dirty="0">
                <a:solidFill>
                  <a:schemeClr val="accent1"/>
                </a:solidFill>
              </a:rPr>
              <a:t>Se tesserati quali Medici Sociali di Società/Associazioni Sportive dilettantistiche non potranno prendere servizio in manifestazioni in cui sia presente un pugile tesserato con la ASD/SSD di appartenenza.</a:t>
            </a:r>
          </a:p>
          <a:p>
            <a:pPr marL="0" indent="0" algn="just">
              <a:buNone/>
            </a:pPr>
            <a:endParaRPr lang="it-IT" sz="1400" dirty="0"/>
          </a:p>
        </p:txBody>
      </p:sp>
    </p:spTree>
    <p:extLst>
      <p:ext uri="{BB962C8B-B14F-4D97-AF65-F5344CB8AC3E}">
        <p14:creationId xmlns:p14="http://schemas.microsoft.com/office/powerpoint/2010/main" val="173213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BAE5B6BD-BF6F-B07C-55CC-46E3B13F2649}"/>
            </a:ext>
          </a:extLst>
        </p:cNvPr>
        <p:cNvGrpSpPr/>
        <p:nvPr/>
      </p:nvGrpSpPr>
      <p:grpSpPr>
        <a:xfrm>
          <a:off x="0" y="0"/>
          <a:ext cx="0" cy="0"/>
          <a:chOff x="0" y="0"/>
          <a:chExt cx="0" cy="0"/>
        </a:xfrm>
      </p:grpSpPr>
      <p:sp>
        <p:nvSpPr>
          <p:cNvPr id="56" name="Freeform: Shape 45">
            <a:extLst>
              <a:ext uri="{FF2B5EF4-FFF2-40B4-BE49-F238E27FC236}">
                <a16:creationId xmlns:a16="http://schemas.microsoft.com/office/drawing/2014/main" id="{4352E948-E5E8-4ABE-8603-2D5D49F50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it-IT"/>
          </a:p>
        </p:txBody>
      </p:sp>
      <p:sp>
        <p:nvSpPr>
          <p:cNvPr id="57" name="Freeform 7">
            <a:extLst>
              <a:ext uri="{FF2B5EF4-FFF2-40B4-BE49-F238E27FC236}">
                <a16:creationId xmlns:a16="http://schemas.microsoft.com/office/drawing/2014/main" id="{4198F2C3-8953-4C72-B478-B121EF6E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olo 1">
            <a:extLst>
              <a:ext uri="{FF2B5EF4-FFF2-40B4-BE49-F238E27FC236}">
                <a16:creationId xmlns:a16="http://schemas.microsoft.com/office/drawing/2014/main" id="{F71814E0-3F0F-1E98-4FC8-DC00F684A312}"/>
              </a:ext>
            </a:extLst>
          </p:cNvPr>
          <p:cNvSpPr>
            <a:spLocks noGrp="1"/>
          </p:cNvSpPr>
          <p:nvPr>
            <p:ph type="title"/>
          </p:nvPr>
        </p:nvSpPr>
        <p:spPr>
          <a:xfrm>
            <a:off x="484583" y="452718"/>
            <a:ext cx="7053542" cy="1180711"/>
          </a:xfrm>
        </p:spPr>
        <p:txBody>
          <a:bodyPr>
            <a:normAutofit fontScale="90000"/>
          </a:bodyPr>
          <a:lstStyle/>
          <a:p>
            <a:pPr algn="ctr">
              <a:lnSpc>
                <a:spcPct val="90000"/>
              </a:lnSpc>
            </a:pPr>
            <a:r>
              <a:rPr lang="it-IT" sz="3900" b="1" dirty="0"/>
              <a:t>DESIGNAZIONE MEDICI DEL PUGILATO</a:t>
            </a:r>
            <a:br>
              <a:rPr lang="it-IT" sz="3900" b="1" dirty="0"/>
            </a:br>
            <a:r>
              <a:rPr lang="it-IT" sz="1100" b="1" dirty="0"/>
              <a:t>Art. 20</a:t>
            </a:r>
          </a:p>
        </p:txBody>
      </p:sp>
      <p:pic>
        <p:nvPicPr>
          <p:cNvPr id="7" name="Immagine 6">
            <a:extLst>
              <a:ext uri="{FF2B5EF4-FFF2-40B4-BE49-F238E27FC236}">
                <a16:creationId xmlns:a16="http://schemas.microsoft.com/office/drawing/2014/main" id="{1388FC1B-3033-555F-16F4-C9180A486010}"/>
              </a:ext>
            </a:extLst>
          </p:cNvPr>
          <p:cNvPicPr>
            <a:picLocks noChangeAspect="1"/>
          </p:cNvPicPr>
          <p:nvPr/>
        </p:nvPicPr>
        <p:blipFill>
          <a:blip r:embed="rId3"/>
          <a:stretch>
            <a:fillRect/>
          </a:stretch>
        </p:blipFill>
        <p:spPr>
          <a:xfrm>
            <a:off x="187424" y="2555610"/>
            <a:ext cx="2273571" cy="3218825"/>
          </a:xfrm>
          <a:prstGeom prst="rect">
            <a:avLst/>
          </a:prstGeom>
          <a:effectLst/>
        </p:spPr>
      </p:pic>
      <p:pic>
        <p:nvPicPr>
          <p:cNvPr id="9" name="Immagine 8">
            <a:extLst>
              <a:ext uri="{FF2B5EF4-FFF2-40B4-BE49-F238E27FC236}">
                <a16:creationId xmlns:a16="http://schemas.microsoft.com/office/drawing/2014/main" id="{D99AD3A7-5AC0-6204-705D-43E4486181AE}"/>
              </a:ext>
            </a:extLst>
          </p:cNvPr>
          <p:cNvPicPr>
            <a:picLocks noChangeAspect="1"/>
          </p:cNvPicPr>
          <p:nvPr/>
        </p:nvPicPr>
        <p:blipFill>
          <a:blip r:embed="rId4"/>
          <a:stretch>
            <a:fillRect/>
          </a:stretch>
        </p:blipFill>
        <p:spPr>
          <a:xfrm>
            <a:off x="2607950" y="2558463"/>
            <a:ext cx="2273571" cy="3213790"/>
          </a:xfrm>
          <a:prstGeom prst="rect">
            <a:avLst/>
          </a:prstGeom>
          <a:effectLst/>
        </p:spPr>
      </p:pic>
      <p:sp>
        <p:nvSpPr>
          <p:cNvPr id="3" name="Segnaposto contenuto 2">
            <a:extLst>
              <a:ext uri="{FF2B5EF4-FFF2-40B4-BE49-F238E27FC236}">
                <a16:creationId xmlns:a16="http://schemas.microsoft.com/office/drawing/2014/main" id="{4BA41CDA-3FBF-5BCC-BB2F-83DD7E3320EA}"/>
              </a:ext>
            </a:extLst>
          </p:cNvPr>
          <p:cNvSpPr>
            <a:spLocks noGrp="1"/>
          </p:cNvSpPr>
          <p:nvPr>
            <p:ph idx="1"/>
          </p:nvPr>
        </p:nvSpPr>
        <p:spPr>
          <a:xfrm>
            <a:off x="4820644" y="2548281"/>
            <a:ext cx="3835570" cy="3654389"/>
          </a:xfrm>
        </p:spPr>
        <p:txBody>
          <a:bodyPr>
            <a:normAutofit/>
          </a:bodyPr>
          <a:lstStyle/>
          <a:p>
            <a:pPr marL="0" indent="0">
              <a:lnSpc>
                <a:spcPct val="90000"/>
              </a:lnSpc>
              <a:buNone/>
            </a:pPr>
            <a:r>
              <a:rPr lang="it-IT" sz="1100">
                <a:solidFill>
                  <a:schemeClr val="bg1"/>
                </a:solidFill>
              </a:rPr>
              <a:t>Se nel precedente Regolamento Sanitario l’organizzazione e la turnazione dei servizi medici di bordo ring era affidata al Medico Fiduciario Regionale in diretta collaborazione con il Comitato Regionale di appartenenza, l’attuale prevede che:</a:t>
            </a:r>
          </a:p>
          <a:p>
            <a:pPr>
              <a:lnSpc>
                <a:spcPct val="90000"/>
              </a:lnSpc>
            </a:pPr>
            <a:r>
              <a:rPr lang="it-IT" sz="1100">
                <a:solidFill>
                  <a:schemeClr val="bg1"/>
                </a:solidFill>
              </a:rPr>
              <a:t>Ogni Comitato Regionale rende pubblico alle ASD/SSD organizzatrici l’elenco dei Medici tesserati con il relativo livello affinché le stesse ASD/SSD possano verificarne la disponibilità a presenziare per le riunioni che si intendono organizzare. Il nominativo dovrà essere comunicato al Comitato Regionale di competenza che lo inserirà, unitamente agli ufficiali di gara designati, nel programma ufficiale. </a:t>
            </a:r>
          </a:p>
          <a:p>
            <a:pPr>
              <a:lnSpc>
                <a:spcPct val="90000"/>
              </a:lnSpc>
            </a:pPr>
            <a:r>
              <a:rPr lang="it-IT" sz="1100">
                <a:solidFill>
                  <a:schemeClr val="bg1"/>
                </a:solidFill>
              </a:rPr>
              <a:t>Per i Campionati Italiani e Tornei Nazionali del Settore di Pugilato Olimpico i nominativi dovranno essere comunicati dalla ASD/SSD organizzatrice al Settore Sanitario che provvederà alla designazione</a:t>
            </a:r>
          </a:p>
          <a:p>
            <a:pPr marL="0" indent="0">
              <a:lnSpc>
                <a:spcPct val="90000"/>
              </a:lnSpc>
              <a:buNone/>
            </a:pPr>
            <a:endParaRPr lang="it-IT" sz="1100">
              <a:solidFill>
                <a:schemeClr val="bg1"/>
              </a:solidFill>
            </a:endParaRPr>
          </a:p>
        </p:txBody>
      </p:sp>
    </p:spTree>
    <p:extLst>
      <p:ext uri="{BB962C8B-B14F-4D97-AF65-F5344CB8AC3E}">
        <p14:creationId xmlns:p14="http://schemas.microsoft.com/office/powerpoint/2010/main" val="862147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p:txBody>
          <a:bodyPr/>
          <a:lstStyle/>
          <a:p>
            <a:pPr algn="ctr"/>
            <a:r>
              <a:rPr lang="it-IT" sz="2400" b="1" dirty="0"/>
              <a:t>OBBLIGHI E DISPOSIZIONI</a:t>
            </a:r>
            <a:br>
              <a:rPr lang="it-IT" sz="2400" b="1" dirty="0"/>
            </a:br>
            <a:r>
              <a:rPr lang="it-IT" sz="1000" b="1" dirty="0"/>
              <a:t>Art.8</a:t>
            </a:r>
            <a:br>
              <a:rPr lang="it-IT" sz="4400" b="1" dirty="0"/>
            </a:br>
            <a:endParaRPr lang="it-IT"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628650" y="1253331"/>
            <a:ext cx="7886700" cy="4351338"/>
          </a:xfrm>
        </p:spPr>
        <p:txBody>
          <a:bodyPr>
            <a:normAutofit/>
          </a:bodyPr>
          <a:lstStyle/>
          <a:p>
            <a:pPr marL="0" indent="0" algn="just">
              <a:buNone/>
            </a:pPr>
            <a:r>
              <a:rPr lang="it-IT" sz="1400" dirty="0">
                <a:solidFill>
                  <a:schemeClr val="tx1"/>
                </a:solidFill>
              </a:rPr>
              <a:t>Tutti gli operatori della struttura sanitaria, a qualsiasi livello:</a:t>
            </a:r>
          </a:p>
          <a:p>
            <a:pPr algn="just">
              <a:buFont typeface="Wingdings" pitchFamily="2" charset="2"/>
              <a:buChar char="ü"/>
            </a:pPr>
            <a:r>
              <a:rPr lang="it-IT" sz="1400" dirty="0">
                <a:solidFill>
                  <a:schemeClr val="tx1"/>
                </a:solidFill>
              </a:rPr>
              <a:t>devono documentare la propria qualifica professionale e iscrizione all’Albo Professionale, se esistente;</a:t>
            </a:r>
          </a:p>
          <a:p>
            <a:pPr algn="just">
              <a:buFont typeface="Wingdings" pitchFamily="2" charset="2"/>
              <a:buChar char="ü"/>
            </a:pPr>
            <a:r>
              <a:rPr lang="it-IT" sz="1400" dirty="0">
                <a:solidFill>
                  <a:schemeClr val="tx1"/>
                </a:solidFill>
              </a:rPr>
              <a:t>devono essere tesserati alla Federazione Pugilistica Italiana, nei ruoli di competenza;</a:t>
            </a:r>
          </a:p>
          <a:p>
            <a:pPr algn="just">
              <a:buFont typeface="Wingdings" pitchFamily="2" charset="2"/>
              <a:buChar char="ü"/>
            </a:pPr>
            <a:r>
              <a:rPr lang="it-IT" sz="1400" dirty="0">
                <a:solidFill>
                  <a:schemeClr val="tx1"/>
                </a:solidFill>
              </a:rPr>
              <a:t>sono tenuti al rispetto dello Statuto e delle norme federali;</a:t>
            </a:r>
          </a:p>
          <a:p>
            <a:pPr algn="just">
              <a:buFont typeface="Wingdings" pitchFamily="2" charset="2"/>
              <a:buChar char="ü"/>
            </a:pPr>
            <a:r>
              <a:rPr lang="it-IT" sz="1400" dirty="0">
                <a:solidFill>
                  <a:schemeClr val="tx1"/>
                </a:solidFill>
              </a:rPr>
              <a:t>si impegnano ad operare secondo scienza e coscienza;</a:t>
            </a:r>
          </a:p>
          <a:p>
            <a:pPr algn="just">
              <a:buFont typeface="Wingdings" pitchFamily="2" charset="2"/>
              <a:buChar char="ü"/>
            </a:pPr>
            <a:r>
              <a:rPr lang="it-IT" sz="1400" dirty="0">
                <a:solidFill>
                  <a:schemeClr val="tx1"/>
                </a:solidFill>
              </a:rPr>
              <a:t>svolgono la loro attività nel pieno rispetto delle regole morali e delle normative antidoping Nazionali ed Internazionali, adoperandosi al massimo affinché le stesse siano applicate e rispettate dagli altri tesserati</a:t>
            </a:r>
            <a:r>
              <a:rPr lang="it-IT" sz="1400" dirty="0"/>
              <a:t>.  </a:t>
            </a:r>
          </a:p>
          <a:p>
            <a:endParaRPr lang="it-IT" dirty="0"/>
          </a:p>
        </p:txBody>
      </p:sp>
    </p:spTree>
    <p:extLst>
      <p:ext uri="{BB962C8B-B14F-4D97-AF65-F5344CB8AC3E}">
        <p14:creationId xmlns:p14="http://schemas.microsoft.com/office/powerpoint/2010/main" val="3807803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480369" y="205087"/>
            <a:ext cx="7886700" cy="1325563"/>
          </a:xfrm>
        </p:spPr>
        <p:txBody>
          <a:bodyPr>
            <a:normAutofit/>
          </a:bodyPr>
          <a:lstStyle/>
          <a:p>
            <a:pPr algn="ctr"/>
            <a:r>
              <a:rPr lang="it-IT" sz="2800" b="1" dirty="0"/>
              <a:t>ADEMPIMENTI DEI TESSERATI</a:t>
            </a:r>
            <a:br>
              <a:rPr lang="it-IT" sz="2800" b="1" dirty="0"/>
            </a:br>
            <a:r>
              <a:rPr lang="it-IT" sz="1000" b="1" dirty="0"/>
              <a:t>Art.9</a:t>
            </a:r>
            <a:endParaRPr lang="it-IT" sz="2800" b="1"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480369" y="1253331"/>
            <a:ext cx="7886700" cy="3551751"/>
          </a:xfrm>
        </p:spPr>
        <p:txBody>
          <a:bodyPr>
            <a:normAutofit fontScale="25000" lnSpcReduction="20000"/>
          </a:bodyPr>
          <a:lstStyle/>
          <a:p>
            <a:pPr algn="just"/>
            <a:r>
              <a:rPr lang="it-IT" sz="4000" dirty="0"/>
              <a:t>Coloro i quali svolgono o intendono svolgere nell’ambito della Federazione Pugilistica Italiana attività sportiva agonistica e non agonistica, ivi inclusa quella relativa alle persone con disabilità, sono tenuti all’osservanza delle normative Statali e Regionali inerenti la tutela delle attività sportive, in ordine al tipo di accertamenti previsti ed alla loro periodicità.</a:t>
            </a:r>
          </a:p>
          <a:p>
            <a:pPr algn="just"/>
            <a:r>
              <a:rPr lang="it-IT" sz="4000" dirty="0"/>
              <a:t>Ai fini e per gli effetti del D.M. 18/2/82, per la Federazione Pugilistica Italiana l’età di inizio dell’attività agonistica di Pugilato Olimpico e Gym Boxe è attualmente fissata 13 anni mentre è di 18 banni per l’attività PRO.</a:t>
            </a:r>
          </a:p>
          <a:p>
            <a:pPr algn="just"/>
            <a:r>
              <a:rPr lang="it-IT" sz="4000" dirty="0"/>
              <a:t>L’età massima per gli atleti del Settore di Pugilato Olimpico, definita dal regolamento internazionale, è fissata a 40 anni. L’età del Pugile è comunque determinata dal suo anno di nascita.</a:t>
            </a:r>
          </a:p>
          <a:p>
            <a:pPr algn="just"/>
            <a:r>
              <a:rPr lang="it-IT" sz="4000" dirty="0"/>
              <a:t>L’età massima entro la quale è consentito agli atleti del settore PRO di svolgere l’attività agonistica è quella dei 40 anni. E’ consentito ai pugili PRO di proseguire l’attività oltre i 40 anni, solamente se nei dodici (12) mesi precedenti hanno disputato almeno un incontro. In tal caso dovranno sottoporsi alle visite di idoneità di Legge presso il proprio medico di fiducia sotto monitoraggio della CMF con obbligo di effettuare un’</a:t>
            </a:r>
            <a:r>
              <a:rPr lang="it-IT" sz="4000" dirty="0" err="1"/>
              <a:t>angio</a:t>
            </a:r>
            <a:r>
              <a:rPr lang="it-IT" sz="4000" dirty="0"/>
              <a:t>-RM cerebrale (al primo tesseramento over 40) e controlli annuali con RM cerebrale. In ogni caso ed indipendentemente dalla Federazione di appartenenza, al compimento del 45° anno di età non sarà più consentito ai Pugili, italiani o stranieri, di combattere in Italia. Parimenti, non verrà rilasciato il prescritto nulla osta tecnico ai Pugili Italiani over 45 che chiedano di combattere all’estero. Sarà, invece, concesso ai soli Pugili detentori di Titoli EBU e di Titoli Mondiali (WBC, WBO, WBA, IBF e IBO) di difendere il loro Titolo, malgrado abbiano raggiunto il limite di età di cui sopra. </a:t>
            </a:r>
          </a:p>
          <a:p>
            <a:pPr algn="just"/>
            <a:r>
              <a:rPr lang="it-IT" sz="4000" dirty="0"/>
              <a:t>Il Presidente della Società/Associazione sportiva attesta, all’atto del tesseramento, che l’atleta è stato riconosciuto idoneo secondo la normativa vigente, e che la relativa certificazione è conservata presso la Società.</a:t>
            </a:r>
          </a:p>
          <a:p>
            <a:pPr algn="just"/>
            <a:r>
              <a:rPr lang="it-IT" sz="4000" dirty="0"/>
              <a:t>Le Associazioni e Società sportive devono dotarsi di defibrillatore e relativo personale adeguatamente formato per l’utilizzo di tali apparecchiature come previsto dal D.M. del Ministero della salute del 24/4/2013 e successive modifiche ed interpretazioni. Il CONI adotta protocolli di pronto soccorso sportivo defibrillato (PSS-D) della Federazione Medico Sportiva Italiana</a:t>
            </a:r>
          </a:p>
        </p:txBody>
      </p:sp>
    </p:spTree>
    <p:extLst>
      <p:ext uri="{BB962C8B-B14F-4D97-AF65-F5344CB8AC3E}">
        <p14:creationId xmlns:p14="http://schemas.microsoft.com/office/powerpoint/2010/main" val="2357293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05676-6132-665E-6CF9-06896D96750C}"/>
              </a:ext>
            </a:extLst>
          </p:cNvPr>
          <p:cNvSpPr>
            <a:spLocks noGrp="1"/>
          </p:cNvSpPr>
          <p:nvPr>
            <p:ph type="title"/>
          </p:nvPr>
        </p:nvSpPr>
        <p:spPr>
          <a:xfrm>
            <a:off x="827700" y="452718"/>
            <a:ext cx="6712390" cy="995085"/>
          </a:xfrm>
        </p:spPr>
        <p:txBody>
          <a:bodyPr/>
          <a:lstStyle/>
          <a:p>
            <a:pPr algn="ctr"/>
            <a:r>
              <a:rPr lang="it-IT" sz="2400" b="1" dirty="0"/>
              <a:t>GARANZIA A TUTELA DELL’INTEGRITA’ FISICA DEGLI ATLETI</a:t>
            </a:r>
            <a:br>
              <a:rPr lang="it-IT" sz="2400" b="1" dirty="0"/>
            </a:br>
            <a:r>
              <a:rPr lang="it-IT" sz="1000" b="1" dirty="0"/>
              <a:t>Art.10</a:t>
            </a:r>
            <a:endParaRPr lang="it-IT" sz="2400" b="1" dirty="0"/>
          </a:p>
        </p:txBody>
      </p:sp>
      <p:sp>
        <p:nvSpPr>
          <p:cNvPr id="3" name="Segnaposto contenuto 2">
            <a:extLst>
              <a:ext uri="{FF2B5EF4-FFF2-40B4-BE49-F238E27FC236}">
                <a16:creationId xmlns:a16="http://schemas.microsoft.com/office/drawing/2014/main" id="{05798640-0E48-F0D2-6E1D-EDF28B66CF93}"/>
              </a:ext>
            </a:extLst>
          </p:cNvPr>
          <p:cNvSpPr>
            <a:spLocks noGrp="1"/>
          </p:cNvSpPr>
          <p:nvPr>
            <p:ph idx="1"/>
          </p:nvPr>
        </p:nvSpPr>
        <p:spPr>
          <a:xfrm>
            <a:off x="827700" y="2058605"/>
            <a:ext cx="6711654" cy="4195481"/>
          </a:xfrm>
        </p:spPr>
        <p:txBody>
          <a:bodyPr>
            <a:normAutofit/>
          </a:bodyPr>
          <a:lstStyle/>
          <a:p>
            <a:pPr algn="just"/>
            <a:r>
              <a:rPr lang="it-IT" sz="1400" dirty="0"/>
              <a:t>L’atleta può essere tesserato solo dopo aver conseguito la certificazione di Idoneità Sportiva Agonistica secondo quanto previsto dal DM 18/2/82 e 02/08/2005 (e successive modifiche e/o integrazioni) e da eventuali norme integrative previste dall’attuale Regolamento</a:t>
            </a:r>
          </a:p>
          <a:p>
            <a:pPr algn="just"/>
            <a:r>
              <a:rPr lang="it-IT" sz="1400" dirty="0"/>
              <a:t>L’atleta ha l’obbligo di rispettare intervalli temporali previsti tra due incontri consecutivi</a:t>
            </a:r>
          </a:p>
          <a:p>
            <a:pPr algn="just"/>
            <a:r>
              <a:rPr lang="it-IT" sz="1400" dirty="0"/>
              <a:t>L’atleta ha l’obbligo di rispettare i tempi e le modalità di ripresa dell’attività agonistica secondo quanto redatto sul verbale di fermo medico </a:t>
            </a:r>
          </a:p>
          <a:p>
            <a:pPr algn="just"/>
            <a:r>
              <a:rPr lang="it-IT" sz="1400" dirty="0"/>
              <a:t>Tempistiche ed accuratezza delle visite </a:t>
            </a:r>
            <a:r>
              <a:rPr lang="it-IT" sz="1400" dirty="0" err="1"/>
              <a:t>pre</a:t>
            </a:r>
            <a:r>
              <a:rPr lang="it-IT" sz="1400" dirty="0"/>
              <a:t>-gara effettuate dal Medico del Pugilato</a:t>
            </a:r>
          </a:p>
          <a:p>
            <a:pPr algn="just"/>
            <a:r>
              <a:rPr lang="it-IT" sz="1400" dirty="0"/>
              <a:t>Obbligo, da parte delle Associazioni Sportive, di comunicare, alle autorità competenti della FPI, eventuali infortuni e/o defezioni dei propri atleti</a:t>
            </a:r>
          </a:p>
          <a:p>
            <a:endParaRPr lang="it-IT" dirty="0"/>
          </a:p>
          <a:p>
            <a:endParaRPr lang="it-IT" dirty="0"/>
          </a:p>
        </p:txBody>
      </p:sp>
    </p:spTree>
    <p:extLst>
      <p:ext uri="{BB962C8B-B14F-4D97-AF65-F5344CB8AC3E}">
        <p14:creationId xmlns:p14="http://schemas.microsoft.com/office/powerpoint/2010/main" val="3359612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94852" y="335091"/>
            <a:ext cx="7055380" cy="916130"/>
          </a:xfrm>
        </p:spPr>
        <p:txBody>
          <a:bodyPr/>
          <a:lstStyle/>
          <a:p>
            <a:pPr algn="ctr"/>
            <a:r>
              <a:rPr lang="it-IT" sz="2400" b="1" dirty="0"/>
              <a:t>PUGILATO IBA</a:t>
            </a:r>
          </a:p>
        </p:txBody>
      </p:sp>
      <p:graphicFrame>
        <p:nvGraphicFramePr>
          <p:cNvPr id="5" name="Tabella 5">
            <a:extLst>
              <a:ext uri="{FF2B5EF4-FFF2-40B4-BE49-F238E27FC236}">
                <a16:creationId xmlns:a16="http://schemas.microsoft.com/office/drawing/2014/main" id="{56D64C08-550A-AD01-3B49-7FC034DA25C3}"/>
              </a:ext>
            </a:extLst>
          </p:cNvPr>
          <p:cNvGraphicFramePr>
            <a:graphicFrameLocks noGrp="1"/>
          </p:cNvGraphicFramePr>
          <p:nvPr>
            <p:ph idx="1"/>
            <p:extLst>
              <p:ext uri="{D42A27DB-BD31-4B8C-83A1-F6EECF244321}">
                <p14:modId xmlns:p14="http://schemas.microsoft.com/office/powerpoint/2010/main" val="4079595365"/>
              </p:ext>
            </p:extLst>
          </p:nvPr>
        </p:nvGraphicFramePr>
        <p:xfrm>
          <a:off x="0" y="1343830"/>
          <a:ext cx="9144000" cy="4390768"/>
        </p:xfrm>
        <a:graphic>
          <a:graphicData uri="http://schemas.openxmlformats.org/drawingml/2006/table">
            <a:tbl>
              <a:tblPr firstRow="1" bandRow="1">
                <a:tableStyleId>{5C22544A-7EE6-4342-B048-85BDC9FD1C3A}</a:tableStyleId>
              </a:tblPr>
              <a:tblGrid>
                <a:gridCol w="2168222">
                  <a:extLst>
                    <a:ext uri="{9D8B030D-6E8A-4147-A177-3AD203B41FA5}">
                      <a16:colId xmlns:a16="http://schemas.microsoft.com/office/drawing/2014/main" val="1314756276"/>
                    </a:ext>
                  </a:extLst>
                </a:gridCol>
                <a:gridCol w="6975778">
                  <a:extLst>
                    <a:ext uri="{9D8B030D-6E8A-4147-A177-3AD203B41FA5}">
                      <a16:colId xmlns:a16="http://schemas.microsoft.com/office/drawing/2014/main" val="1916506467"/>
                    </a:ext>
                  </a:extLst>
                </a:gridCol>
              </a:tblGrid>
              <a:tr h="267087">
                <a:tc>
                  <a:txBody>
                    <a:bodyPr/>
                    <a:lstStyle/>
                    <a:p>
                      <a:pPr algn="ctr"/>
                      <a:r>
                        <a:rPr lang="it-IT" sz="1100" dirty="0"/>
                        <a:t>TUTELA SANITARIA</a:t>
                      </a:r>
                    </a:p>
                  </a:txBody>
                  <a:tcPr/>
                </a:tc>
                <a:tc>
                  <a:txBody>
                    <a:bodyPr/>
                    <a:lstStyle/>
                    <a:p>
                      <a:r>
                        <a:rPr lang="it-IT" sz="1100" dirty="0"/>
                        <a:t>         Esami per idoneità ed adempimenti</a:t>
                      </a:r>
                    </a:p>
                  </a:txBody>
                  <a:tcPr/>
                </a:tc>
                <a:extLst>
                  <a:ext uri="{0D108BD9-81ED-4DB2-BD59-A6C34878D82A}">
                    <a16:rowId xmlns:a16="http://schemas.microsoft.com/office/drawing/2014/main" val="3546832697"/>
                  </a:ext>
                </a:extLst>
              </a:tr>
              <a:tr h="999680">
                <a:tc>
                  <a:txBody>
                    <a:bodyPr/>
                    <a:lstStyle/>
                    <a:p>
                      <a:r>
                        <a:rPr lang="it-IT" sz="1100" dirty="0">
                          <a:solidFill>
                            <a:srgbClr val="C00000"/>
                          </a:solidFill>
                        </a:rPr>
                        <a:t>Età minima  13 (anno di Nascita)</a:t>
                      </a:r>
                    </a:p>
                    <a:p>
                      <a:r>
                        <a:rPr lang="it-IT" sz="1100" dirty="0">
                          <a:solidFill>
                            <a:srgbClr val="C00000"/>
                          </a:solidFill>
                        </a:rPr>
                        <a:t>Età massima definita dal regolamento internazionale 40 aa (anno di nascita)</a:t>
                      </a:r>
                    </a:p>
                  </a:txBody>
                  <a:tcPr/>
                </a:tc>
                <a:tc>
                  <a:txBody>
                    <a:bodyPr/>
                    <a:lstStyle/>
                    <a:p>
                      <a:r>
                        <a:rPr lang="it-IT" sz="1100" dirty="0"/>
                        <a:t>Età minima tredici anni (anno di nascita)</a:t>
                      </a:r>
                    </a:p>
                    <a:p>
                      <a:r>
                        <a:rPr lang="it-IT" sz="1100" dirty="0"/>
                        <a:t>Età massima definita dai regolamenti internazionali</a:t>
                      </a:r>
                    </a:p>
                  </a:txBody>
                  <a:tcPr/>
                </a:tc>
                <a:extLst>
                  <a:ext uri="{0D108BD9-81ED-4DB2-BD59-A6C34878D82A}">
                    <a16:rowId xmlns:a16="http://schemas.microsoft.com/office/drawing/2014/main" val="3835512800"/>
                  </a:ext>
                </a:extLst>
              </a:tr>
              <a:tr h="1374561">
                <a:tc>
                  <a:txBody>
                    <a:bodyPr/>
                    <a:lstStyle/>
                    <a:p>
                      <a:r>
                        <a:rPr lang="it-IT" sz="1100" dirty="0">
                          <a:solidFill>
                            <a:srgbClr val="C00000"/>
                          </a:solidFill>
                        </a:rPr>
                        <a:t>Visita d’idoneità </a:t>
                      </a:r>
                    </a:p>
                    <a:p>
                      <a:r>
                        <a:rPr lang="it-IT" sz="1100" dirty="0">
                          <a:solidFill>
                            <a:srgbClr val="C00000"/>
                          </a:solidFill>
                        </a:rPr>
                        <a:t>D.M. 18/02/1982</a:t>
                      </a:r>
                    </a:p>
                    <a:p>
                      <a:r>
                        <a:rPr lang="it-IT" sz="1100" dirty="0">
                          <a:solidFill>
                            <a:srgbClr val="C00000"/>
                          </a:solidFill>
                        </a:rPr>
                        <a:t>D.M. 02/08/20005</a:t>
                      </a:r>
                    </a:p>
                    <a:p>
                      <a:endParaRPr lang="it-IT" sz="1100" dirty="0">
                        <a:solidFill>
                          <a:srgbClr val="C00000"/>
                        </a:solidFill>
                      </a:endParaRPr>
                    </a:p>
                    <a:p>
                      <a:r>
                        <a:rPr lang="it-IT" sz="1100" dirty="0">
                          <a:solidFill>
                            <a:srgbClr val="C00000"/>
                          </a:solidFill>
                        </a:rPr>
                        <a:t>(Anche per i tesserati stranieri tesserati in Italia)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Visita medica, ECG a riposo e dopo sforzo (step test), spirografia, visita specialistica neurologica, EEG nel corso della 1° visita (e in occasione delle visite di controllo per reintegrazione), visita specialistica oculistica con </a:t>
                      </a:r>
                      <a:r>
                        <a:rPr lang="it-IT" sz="1100" dirty="0" err="1"/>
                        <a:t>fundus</a:t>
                      </a:r>
                      <a:r>
                        <a:rPr lang="it-IT" sz="1100" baseline="0" dirty="0"/>
                        <a:t> oculi, </a:t>
                      </a:r>
                      <a:r>
                        <a:rPr lang="it-IT" sz="1100" dirty="0"/>
                        <a:t>visita specialistica otorinolaringoiatrica con audiometria, esame completo delle urine. </a:t>
                      </a:r>
                    </a:p>
                    <a:p>
                      <a:endParaRPr lang="it-IT" sz="1100" dirty="0"/>
                    </a:p>
                    <a:p>
                      <a:r>
                        <a:rPr lang="it-IT" sz="1100" dirty="0"/>
                        <a:t>Oltre i 35 anni test ergometrico massimale</a:t>
                      </a:r>
                    </a:p>
                  </a:txBody>
                  <a:tcPr/>
                </a:tc>
                <a:extLst>
                  <a:ext uri="{0D108BD9-81ED-4DB2-BD59-A6C34878D82A}">
                    <a16:rowId xmlns:a16="http://schemas.microsoft.com/office/drawing/2014/main" val="4151674160"/>
                  </a:ext>
                </a:extLst>
              </a:tr>
              <a:tr h="1749440">
                <a:tc>
                  <a:txBody>
                    <a:bodyPr/>
                    <a:lstStyle/>
                    <a:p>
                      <a:endParaRPr lang="it-I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1" i="1" dirty="0">
                          <a:solidFill>
                            <a:schemeClr val="bg1"/>
                          </a:solidFill>
                          <a:latin typeface="Tahoma" pitchFamily="34" charset="0"/>
                          <a:ea typeface="Times New Roman"/>
                          <a:cs typeface="Tahoma" pitchFamily="34" charset="0"/>
                        </a:rPr>
                        <a:t>In aggiunta, per le DONNE (Art.14):</a:t>
                      </a:r>
                      <a:r>
                        <a:rPr lang="it-IT" sz="1100" dirty="0">
                          <a:solidFill>
                            <a:schemeClr val="bg1"/>
                          </a:solidFill>
                          <a:latin typeface="Tahoma" pitchFamily="34" charset="0"/>
                          <a:ea typeface="Times New Roman"/>
                          <a:cs typeface="Tahoma"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bg1"/>
                          </a:solidFill>
                          <a:latin typeface="Tahoma" pitchFamily="34" charset="0"/>
                          <a:ea typeface="Times New Roman"/>
                          <a:cs typeface="Tahoma" pitchFamily="34" charset="0"/>
                        </a:rPr>
                        <a:t>visita senologica con ecografia mammaria e pelvica annualmente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bg1"/>
                          </a:solidFill>
                          <a:latin typeface="Tahoma" pitchFamily="34" charset="0"/>
                          <a:ea typeface="Times New Roman"/>
                          <a:cs typeface="Tahoma" pitchFamily="34" charset="0"/>
                        </a:rPr>
                        <a:t>esame mammografico (SOLO su indicazione clinica)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bg1"/>
                          </a:solidFill>
                          <a:latin typeface="Tahoma" pitchFamily="34" charset="0"/>
                          <a:ea typeface="Times New Roman"/>
                          <a:cs typeface="Tahoma" pitchFamily="34" charset="0"/>
                        </a:rPr>
                        <a:t>referto test di gravidanza eseguito in laboratorio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bg1"/>
                          </a:solidFill>
                          <a:latin typeface="Tahoma" pitchFamily="34" charset="0"/>
                          <a:ea typeface="Times New Roman"/>
                          <a:cs typeface="Tahoma" pitchFamily="34" charset="0"/>
                        </a:rPr>
                        <a:t>(nei 14 giorni antecedenti l’incontro) da presentare durante la visita </a:t>
                      </a:r>
                      <a:r>
                        <a:rPr lang="it-IT" sz="1100" dirty="0" err="1">
                          <a:solidFill>
                            <a:schemeClr val="bg1"/>
                          </a:solidFill>
                          <a:latin typeface="Tahoma" pitchFamily="34" charset="0"/>
                          <a:ea typeface="Times New Roman"/>
                          <a:cs typeface="Tahoma" pitchFamily="34" charset="0"/>
                        </a:rPr>
                        <a:t>pre</a:t>
                      </a:r>
                      <a:r>
                        <a:rPr lang="it-IT" sz="1100" dirty="0">
                          <a:solidFill>
                            <a:schemeClr val="bg1"/>
                          </a:solidFill>
                          <a:latin typeface="Tahoma" pitchFamily="34" charset="0"/>
                          <a:ea typeface="Times New Roman"/>
                          <a:cs typeface="Tahoma" pitchFamily="34" charset="0"/>
                        </a:rPr>
                        <a:t>-gara.</a:t>
                      </a:r>
                    </a:p>
                    <a:p>
                      <a:endParaRPr lang="it-IT" sz="1100" dirty="0"/>
                    </a:p>
                  </a:txBody>
                  <a:tcPr/>
                </a:tc>
                <a:extLst>
                  <a:ext uri="{0D108BD9-81ED-4DB2-BD59-A6C34878D82A}">
                    <a16:rowId xmlns:a16="http://schemas.microsoft.com/office/drawing/2014/main" val="2785390763"/>
                  </a:ext>
                </a:extLst>
              </a:tr>
            </a:tbl>
          </a:graphicData>
        </a:graphic>
      </p:graphicFrame>
    </p:spTree>
    <p:extLst>
      <p:ext uri="{BB962C8B-B14F-4D97-AF65-F5344CB8AC3E}">
        <p14:creationId xmlns:p14="http://schemas.microsoft.com/office/powerpoint/2010/main" val="2790507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p:txBody>
          <a:bodyPr>
            <a:normAutofit/>
          </a:bodyPr>
          <a:lstStyle/>
          <a:p>
            <a:pPr algn="ctr"/>
            <a:r>
              <a:rPr lang="it-IT" sz="2800" b="1" dirty="0"/>
              <a:t>REINTEGRO PUGILATO IBA</a:t>
            </a:r>
            <a:br>
              <a:rPr lang="it-IT" sz="2800" b="1" dirty="0"/>
            </a:br>
            <a:endParaRPr lang="it-IT" sz="2800" b="1" dirty="0"/>
          </a:p>
        </p:txBody>
      </p:sp>
      <p:graphicFrame>
        <p:nvGraphicFramePr>
          <p:cNvPr id="2" name="Tabella 3">
            <a:extLst>
              <a:ext uri="{FF2B5EF4-FFF2-40B4-BE49-F238E27FC236}">
                <a16:creationId xmlns:a16="http://schemas.microsoft.com/office/drawing/2014/main" id="{7112CF07-C703-2A08-14F9-70F01705FC52}"/>
              </a:ext>
            </a:extLst>
          </p:cNvPr>
          <p:cNvGraphicFramePr>
            <a:graphicFrameLocks noGrp="1"/>
          </p:cNvGraphicFramePr>
          <p:nvPr>
            <p:ph idx="1"/>
            <p:extLst>
              <p:ext uri="{D42A27DB-BD31-4B8C-83A1-F6EECF244321}">
                <p14:modId xmlns:p14="http://schemas.microsoft.com/office/powerpoint/2010/main" val="3784607265"/>
              </p:ext>
            </p:extLst>
          </p:nvPr>
        </p:nvGraphicFramePr>
        <p:xfrm>
          <a:off x="480369" y="1380782"/>
          <a:ext cx="7886700" cy="45720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25552345"/>
                    </a:ext>
                  </a:extLst>
                </a:gridCol>
                <a:gridCol w="3943350">
                  <a:extLst>
                    <a:ext uri="{9D8B030D-6E8A-4147-A177-3AD203B41FA5}">
                      <a16:colId xmlns:a16="http://schemas.microsoft.com/office/drawing/2014/main" val="2448859825"/>
                    </a:ext>
                  </a:extLst>
                </a:gridCol>
              </a:tblGrid>
              <a:tr h="370840">
                <a:tc>
                  <a:txBody>
                    <a:bodyPr/>
                    <a:lstStyle/>
                    <a:p>
                      <a:pPr algn="ctr"/>
                      <a:r>
                        <a:rPr lang="it-IT" dirty="0"/>
                        <a:t>TUTELA SANITARIA</a:t>
                      </a:r>
                    </a:p>
                  </a:txBody>
                  <a:tcPr/>
                </a:tc>
                <a:tc>
                  <a:txBody>
                    <a:bodyPr/>
                    <a:lstStyle/>
                    <a:p>
                      <a:r>
                        <a:rPr lang="it-IT" dirty="0"/>
                        <a:t>Esami per idoneità ed adempimenti</a:t>
                      </a:r>
                    </a:p>
                  </a:txBody>
                  <a:tcPr/>
                </a:tc>
                <a:extLst>
                  <a:ext uri="{0D108BD9-81ED-4DB2-BD59-A6C34878D82A}">
                    <a16:rowId xmlns:a16="http://schemas.microsoft.com/office/drawing/2014/main" val="1767475946"/>
                  </a:ext>
                </a:extLst>
              </a:tr>
              <a:tr h="370840">
                <a:tc>
                  <a:txBody>
                    <a:bodyPr/>
                    <a:lstStyle/>
                    <a:p>
                      <a:r>
                        <a:rPr lang="it-IT" dirty="0">
                          <a:solidFill>
                            <a:srgbClr val="C00000"/>
                          </a:solidFill>
                        </a:rPr>
                        <a:t>Per le visite di controllo</a:t>
                      </a:r>
                    </a:p>
                    <a:p>
                      <a:endParaRPr lang="it-IT" dirty="0">
                        <a:solidFill>
                          <a:srgbClr val="C00000"/>
                        </a:solidFill>
                      </a:endParaRPr>
                    </a:p>
                    <a:p>
                      <a:r>
                        <a:rPr lang="it-IT" dirty="0">
                          <a:solidFill>
                            <a:srgbClr val="C00000"/>
                          </a:solidFill>
                        </a:rPr>
                        <a:t>(sconfitta per KO,  RSC/KOT, ABB o quando indicato dal Medico di bordo ring) </a:t>
                      </a:r>
                    </a:p>
                    <a:p>
                      <a:endParaRPr lang="it-IT" dirty="0"/>
                    </a:p>
                    <a:p>
                      <a:endParaRPr lang="it-IT" dirty="0"/>
                    </a:p>
                  </a:txBody>
                  <a:tcPr/>
                </a:tc>
                <a:tc>
                  <a:txBody>
                    <a:bodyPr/>
                    <a:lstStyle/>
                    <a:p>
                      <a:r>
                        <a:rPr lang="it-IT" dirty="0"/>
                        <a:t>Periodo di riposo 30 gg + 15 di allenamento</a:t>
                      </a:r>
                    </a:p>
                    <a:p>
                      <a:endParaRPr lang="it-IT" dirty="0"/>
                    </a:p>
                    <a:p>
                      <a:r>
                        <a:rPr lang="it-IT" dirty="0"/>
                        <a:t>Dovranno eseguire EEG ed eventuali esami o accertamenti richiesti dal Medico di bordo ring,  riportati  sul modulo “Referto di fermo medico”</a:t>
                      </a:r>
                    </a:p>
                    <a:p>
                      <a:endParaRPr lang="it-IT" dirty="0"/>
                    </a:p>
                    <a:p>
                      <a:r>
                        <a:rPr lang="it-IT" dirty="0"/>
                        <a:t>Visita di controllo per la reintegrazione a cura del Medico dello Sport che ha rilasciato il certificato in corso di validità</a:t>
                      </a:r>
                    </a:p>
                    <a:p>
                      <a:endParaRPr lang="it-IT" dirty="0"/>
                    </a:p>
                  </a:txBody>
                  <a:tcPr/>
                </a:tc>
                <a:extLst>
                  <a:ext uri="{0D108BD9-81ED-4DB2-BD59-A6C34878D82A}">
                    <a16:rowId xmlns:a16="http://schemas.microsoft.com/office/drawing/2014/main" val="2032770680"/>
                  </a:ext>
                </a:extLst>
              </a:tr>
            </a:tbl>
          </a:graphicData>
        </a:graphic>
      </p:graphicFrame>
    </p:spTree>
    <p:extLst>
      <p:ext uri="{BB962C8B-B14F-4D97-AF65-F5344CB8AC3E}">
        <p14:creationId xmlns:p14="http://schemas.microsoft.com/office/powerpoint/2010/main" val="3090125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p:txBody>
          <a:bodyPr/>
          <a:lstStyle/>
          <a:p>
            <a:pPr algn="ctr"/>
            <a:r>
              <a:rPr lang="it-IT" sz="2800" b="1" dirty="0"/>
              <a:t>PUGILATO PRO</a:t>
            </a:r>
            <a:br>
              <a:rPr lang="it-IT" sz="4400" dirty="0"/>
            </a:br>
            <a:endParaRPr lang="it-IT" dirty="0"/>
          </a:p>
        </p:txBody>
      </p:sp>
      <p:graphicFrame>
        <p:nvGraphicFramePr>
          <p:cNvPr id="2" name="Tabella 3">
            <a:extLst>
              <a:ext uri="{FF2B5EF4-FFF2-40B4-BE49-F238E27FC236}">
                <a16:creationId xmlns:a16="http://schemas.microsoft.com/office/drawing/2014/main" id="{93398F2E-C870-69BB-6FD0-3330EB0B4379}"/>
              </a:ext>
            </a:extLst>
          </p:cNvPr>
          <p:cNvGraphicFramePr>
            <a:graphicFrameLocks noGrp="1"/>
          </p:cNvGraphicFramePr>
          <p:nvPr>
            <p:ph idx="1"/>
            <p:extLst>
              <p:ext uri="{D42A27DB-BD31-4B8C-83A1-F6EECF244321}">
                <p14:modId xmlns:p14="http://schemas.microsoft.com/office/powerpoint/2010/main" val="3919694896"/>
              </p:ext>
            </p:extLst>
          </p:nvPr>
        </p:nvGraphicFramePr>
        <p:xfrm>
          <a:off x="628650" y="1260388"/>
          <a:ext cx="7886701" cy="4982039"/>
        </p:xfrm>
        <a:graphic>
          <a:graphicData uri="http://schemas.openxmlformats.org/drawingml/2006/table">
            <a:tbl>
              <a:tblPr firstRow="1" bandRow="1">
                <a:tableStyleId>{5C22544A-7EE6-4342-B048-85BDC9FD1C3A}</a:tableStyleId>
              </a:tblPr>
              <a:tblGrid>
                <a:gridCol w="3112040">
                  <a:extLst>
                    <a:ext uri="{9D8B030D-6E8A-4147-A177-3AD203B41FA5}">
                      <a16:colId xmlns:a16="http://schemas.microsoft.com/office/drawing/2014/main" val="3208423634"/>
                    </a:ext>
                  </a:extLst>
                </a:gridCol>
                <a:gridCol w="4774661">
                  <a:extLst>
                    <a:ext uri="{9D8B030D-6E8A-4147-A177-3AD203B41FA5}">
                      <a16:colId xmlns:a16="http://schemas.microsoft.com/office/drawing/2014/main" val="3445497906"/>
                    </a:ext>
                  </a:extLst>
                </a:gridCol>
              </a:tblGrid>
              <a:tr h="771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TUTELA  SANITARIA</a:t>
                      </a:r>
                    </a:p>
                    <a:p>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Esami per idoneità e adempimenti: </a:t>
                      </a:r>
                    </a:p>
                    <a:p>
                      <a:endParaRPr lang="it-IT" dirty="0"/>
                    </a:p>
                  </a:txBody>
                  <a:tcPr/>
                </a:tc>
                <a:extLst>
                  <a:ext uri="{0D108BD9-81ED-4DB2-BD59-A6C34878D82A}">
                    <a16:rowId xmlns:a16="http://schemas.microsoft.com/office/drawing/2014/main" val="3865323309"/>
                  </a:ext>
                </a:extLst>
              </a:tr>
              <a:tr h="2093441">
                <a:tc>
                  <a:txBody>
                    <a:bodyPr/>
                    <a:lstStyle/>
                    <a:p>
                      <a:r>
                        <a:rPr lang="it-IT" dirty="0">
                          <a:solidFill>
                            <a:srgbClr val="C00000"/>
                          </a:solidFill>
                        </a:rPr>
                        <a:t>Visita d’idoneità </a:t>
                      </a:r>
                    </a:p>
                    <a:p>
                      <a:r>
                        <a:rPr lang="it-IT" dirty="0">
                          <a:solidFill>
                            <a:srgbClr val="C00000"/>
                          </a:solidFill>
                        </a:rPr>
                        <a:t>D.M. 18/2/82 </a:t>
                      </a:r>
                    </a:p>
                    <a:p>
                      <a:r>
                        <a:rPr lang="it-IT" dirty="0">
                          <a:solidFill>
                            <a:srgbClr val="C00000"/>
                          </a:solidFill>
                        </a:rPr>
                        <a:t>D.M. 2/8/05</a:t>
                      </a:r>
                    </a:p>
                    <a:p>
                      <a:r>
                        <a:rPr lang="it-IT" dirty="0">
                          <a:solidFill>
                            <a:srgbClr val="C00000"/>
                          </a:solidFill>
                        </a:rPr>
                        <a:t>(uomini , donne e stranieri tesserati in Italia)</a:t>
                      </a:r>
                    </a:p>
                    <a:p>
                      <a:endParaRPr lang="it-IT" dirty="0">
                        <a:solidFill>
                          <a:srgbClr val="C00000"/>
                        </a:solidFill>
                      </a:endParaRPr>
                    </a:p>
                  </a:txBody>
                  <a:tcPr/>
                </a:tc>
                <a:tc>
                  <a:txBody>
                    <a:bodyPr/>
                    <a:lstStyle/>
                    <a:p>
                      <a:r>
                        <a:rPr lang="it-IT" dirty="0"/>
                        <a:t>Esami IBA + Solo prima  alla prima visita:  ecocardiogramma color-doppler e RX torace </a:t>
                      </a:r>
                    </a:p>
                    <a:p>
                      <a:r>
                        <a:rPr lang="it-IT" dirty="0"/>
                        <a:t>Annualmente: esami IBA, EEG, RM cerebrale ed esami ematochimici (emocromo completo con formula e sierologia per HBV e HCV)</a:t>
                      </a:r>
                    </a:p>
                    <a:p>
                      <a:r>
                        <a:rPr lang="it-IT" dirty="0"/>
                        <a:t>Per le donne test di gravidanza  eseguito presso laboratorio accreditato entro 14 giorni dall’incontro.</a:t>
                      </a:r>
                    </a:p>
                    <a:p>
                      <a:endParaRPr lang="it-IT" dirty="0"/>
                    </a:p>
                  </a:txBody>
                  <a:tcPr/>
                </a:tc>
                <a:extLst>
                  <a:ext uri="{0D108BD9-81ED-4DB2-BD59-A6C34878D82A}">
                    <a16:rowId xmlns:a16="http://schemas.microsoft.com/office/drawing/2014/main" val="39757267"/>
                  </a:ext>
                </a:extLst>
              </a:tr>
              <a:tr h="1101811">
                <a:tc>
                  <a:txBody>
                    <a:bodyPr/>
                    <a:lstStyle/>
                    <a:p>
                      <a:r>
                        <a:rPr lang="it-IT" dirty="0">
                          <a:solidFill>
                            <a:srgbClr val="C00000"/>
                          </a:solidFill>
                        </a:rPr>
                        <a:t> OVER 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bg1"/>
                          </a:solidFill>
                        </a:rPr>
                        <a:t>Annualmente: test ergometrico massimale in sostituzione dell’IRI test</a:t>
                      </a:r>
                    </a:p>
                    <a:p>
                      <a:endParaRPr lang="it-IT" dirty="0"/>
                    </a:p>
                  </a:txBody>
                  <a:tcPr/>
                </a:tc>
                <a:extLst>
                  <a:ext uri="{0D108BD9-81ED-4DB2-BD59-A6C34878D82A}">
                    <a16:rowId xmlns:a16="http://schemas.microsoft.com/office/drawing/2014/main" val="971151662"/>
                  </a:ext>
                </a:extLst>
              </a:tr>
            </a:tbl>
          </a:graphicData>
        </a:graphic>
      </p:graphicFrame>
    </p:spTree>
    <p:extLst>
      <p:ext uri="{BB962C8B-B14F-4D97-AF65-F5344CB8AC3E}">
        <p14:creationId xmlns:p14="http://schemas.microsoft.com/office/powerpoint/2010/main" val="304737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785724" y="242577"/>
            <a:ext cx="7055380" cy="1400530"/>
          </a:xfrm>
        </p:spPr>
        <p:txBody>
          <a:bodyPr/>
          <a:lstStyle/>
          <a:p>
            <a:pPr algn="ctr"/>
            <a:r>
              <a:rPr lang="it-IT" sz="2800" b="1" dirty="0"/>
              <a:t>REINTEGRO PUGILATO PRO</a:t>
            </a:r>
            <a:br>
              <a:rPr lang="it-IT" sz="4400" dirty="0"/>
            </a:br>
            <a:endParaRPr lang="it-IT" dirty="0"/>
          </a:p>
        </p:txBody>
      </p:sp>
      <p:graphicFrame>
        <p:nvGraphicFramePr>
          <p:cNvPr id="2" name="Tabella 3">
            <a:extLst>
              <a:ext uri="{FF2B5EF4-FFF2-40B4-BE49-F238E27FC236}">
                <a16:creationId xmlns:a16="http://schemas.microsoft.com/office/drawing/2014/main" id="{5C6C7382-4041-7B8F-73B5-8B431155423A}"/>
              </a:ext>
            </a:extLst>
          </p:cNvPr>
          <p:cNvGraphicFramePr>
            <a:graphicFrameLocks noGrp="1"/>
          </p:cNvGraphicFramePr>
          <p:nvPr>
            <p:ph idx="1"/>
            <p:extLst>
              <p:ext uri="{D42A27DB-BD31-4B8C-83A1-F6EECF244321}">
                <p14:modId xmlns:p14="http://schemas.microsoft.com/office/powerpoint/2010/main" val="3193967225"/>
              </p:ext>
            </p:extLst>
          </p:nvPr>
        </p:nvGraphicFramePr>
        <p:xfrm>
          <a:off x="431320" y="888520"/>
          <a:ext cx="8281359" cy="5120640"/>
        </p:xfrm>
        <a:graphic>
          <a:graphicData uri="http://schemas.openxmlformats.org/drawingml/2006/table">
            <a:tbl>
              <a:tblPr firstRow="1" bandRow="1">
                <a:tableStyleId>{5C22544A-7EE6-4342-B048-85BDC9FD1C3A}</a:tableStyleId>
              </a:tblPr>
              <a:tblGrid>
                <a:gridCol w="2745138">
                  <a:extLst>
                    <a:ext uri="{9D8B030D-6E8A-4147-A177-3AD203B41FA5}">
                      <a16:colId xmlns:a16="http://schemas.microsoft.com/office/drawing/2014/main" val="1834062291"/>
                    </a:ext>
                  </a:extLst>
                </a:gridCol>
                <a:gridCol w="5536221">
                  <a:extLst>
                    <a:ext uri="{9D8B030D-6E8A-4147-A177-3AD203B41FA5}">
                      <a16:colId xmlns:a16="http://schemas.microsoft.com/office/drawing/2014/main" val="1722437060"/>
                    </a:ext>
                  </a:extLst>
                </a:gridCol>
              </a:tblGrid>
              <a:tr h="265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TUTELA  SANITARIA</a:t>
                      </a:r>
                    </a:p>
                    <a:p>
                      <a:endParaRPr lang="it-IT" dirty="0"/>
                    </a:p>
                  </a:txBody>
                  <a:tcPr/>
                </a:tc>
                <a:tc>
                  <a:txBody>
                    <a:bodyPr/>
                    <a:lstStyle/>
                    <a:p>
                      <a:pPr algn="ctr"/>
                      <a:r>
                        <a:rPr lang="it-IT" dirty="0"/>
                        <a:t>Esami per idoneità e adempimenti</a:t>
                      </a:r>
                    </a:p>
                  </a:txBody>
                  <a:tcPr/>
                </a:tc>
                <a:extLst>
                  <a:ext uri="{0D108BD9-81ED-4DB2-BD59-A6C34878D82A}">
                    <a16:rowId xmlns:a16="http://schemas.microsoft.com/office/drawing/2014/main" val="3341497079"/>
                  </a:ext>
                </a:extLst>
              </a:tr>
              <a:tr h="3791655">
                <a:tc>
                  <a:txBody>
                    <a:bodyPr/>
                    <a:lstStyle/>
                    <a:p>
                      <a:r>
                        <a:rPr lang="it-IT" dirty="0">
                          <a:solidFill>
                            <a:srgbClr val="C00000"/>
                          </a:solidFill>
                        </a:rPr>
                        <a:t>Per le visite di controllo</a:t>
                      </a:r>
                    </a:p>
                    <a:p>
                      <a:r>
                        <a:rPr lang="it-IT" dirty="0">
                          <a:solidFill>
                            <a:srgbClr val="C00000"/>
                          </a:solidFill>
                        </a:rPr>
                        <a:t> </a:t>
                      </a:r>
                    </a:p>
                    <a:p>
                      <a:r>
                        <a:rPr lang="it-IT" sz="1600" dirty="0">
                          <a:solidFill>
                            <a:srgbClr val="C00000"/>
                          </a:solidFill>
                        </a:rPr>
                        <a:t>(sconfitta per KO, KOT, ABB o quando indicato </a:t>
                      </a:r>
                    </a:p>
                    <a:p>
                      <a:r>
                        <a:rPr lang="it-IT" sz="1600" dirty="0">
                          <a:solidFill>
                            <a:srgbClr val="C00000"/>
                          </a:solidFill>
                        </a:rPr>
                        <a:t>dal medico di bordo ring)</a:t>
                      </a:r>
                    </a:p>
                    <a:p>
                      <a:endParaRPr lang="it-IT" dirty="0"/>
                    </a:p>
                  </a:txBody>
                  <a:tcPr/>
                </a:tc>
                <a:tc>
                  <a:txBody>
                    <a:bodyPr/>
                    <a:lstStyle/>
                    <a:p>
                      <a:r>
                        <a:rPr lang="it-IT" dirty="0"/>
                        <a:t>Periodo di riposo 30 gg + 15 di allenamento</a:t>
                      </a:r>
                    </a:p>
                    <a:p>
                      <a:endParaRPr lang="it-IT" dirty="0"/>
                    </a:p>
                    <a:p>
                      <a:r>
                        <a:rPr lang="it-IT" dirty="0"/>
                        <a:t>Devono eseguire EEG, RM cerebrale (quest’ultima solo in caso di KO) ed eventuali esami o accertamenti richiesti dal Medico di bordo ring, riportati sul modulo “Referto di fermo medico”</a:t>
                      </a:r>
                    </a:p>
                    <a:p>
                      <a:endParaRPr lang="it-IT" dirty="0"/>
                    </a:p>
                    <a:p>
                      <a:r>
                        <a:rPr lang="it-IT" dirty="0"/>
                        <a:t>Visita di controllo per la reintegrazione a cura del Medico dello Sport che ha rilasciato il certificato in corso di validità </a:t>
                      </a:r>
                    </a:p>
                    <a:p>
                      <a:endParaRPr lang="it-IT" dirty="0"/>
                    </a:p>
                    <a:p>
                      <a:r>
                        <a:rPr lang="it-IT" dirty="0"/>
                        <a:t>In caso di sconfitta per KO, copia del certificato di reintegrazione e del referto della RM cerebrale dovranno essere inviati alla CMF</a:t>
                      </a:r>
                    </a:p>
                    <a:p>
                      <a:endParaRPr lang="it-IT" dirty="0"/>
                    </a:p>
                  </a:txBody>
                  <a:tcPr/>
                </a:tc>
                <a:extLst>
                  <a:ext uri="{0D108BD9-81ED-4DB2-BD59-A6C34878D82A}">
                    <a16:rowId xmlns:a16="http://schemas.microsoft.com/office/drawing/2014/main" val="4127789169"/>
                  </a:ext>
                </a:extLst>
              </a:tr>
            </a:tbl>
          </a:graphicData>
        </a:graphic>
      </p:graphicFrame>
    </p:spTree>
    <p:extLst>
      <p:ext uri="{BB962C8B-B14F-4D97-AF65-F5344CB8AC3E}">
        <p14:creationId xmlns:p14="http://schemas.microsoft.com/office/powerpoint/2010/main" val="3844366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p:txBody>
          <a:bodyPr>
            <a:normAutofit/>
          </a:bodyPr>
          <a:lstStyle/>
          <a:p>
            <a:pPr algn="ctr"/>
            <a:r>
              <a:rPr lang="it-IT" sz="2800" b="1" dirty="0"/>
              <a:t>PUGILATO PRO OVER 40</a:t>
            </a:r>
            <a:br>
              <a:rPr lang="it-IT" sz="2800" b="1" dirty="0"/>
            </a:br>
            <a:r>
              <a:rPr lang="it-IT" sz="1000" b="1" dirty="0"/>
              <a:t>Art.9</a:t>
            </a:r>
            <a:endParaRPr lang="it-IT" sz="2800" b="1" dirty="0"/>
          </a:p>
        </p:txBody>
      </p:sp>
      <p:graphicFrame>
        <p:nvGraphicFramePr>
          <p:cNvPr id="2" name="Tabella 3">
            <a:extLst>
              <a:ext uri="{FF2B5EF4-FFF2-40B4-BE49-F238E27FC236}">
                <a16:creationId xmlns:a16="http://schemas.microsoft.com/office/drawing/2014/main" id="{9AE67606-5C58-C613-01AC-1657ACB5D244}"/>
              </a:ext>
            </a:extLst>
          </p:cNvPr>
          <p:cNvGraphicFramePr>
            <a:graphicFrameLocks noGrp="1"/>
          </p:cNvGraphicFramePr>
          <p:nvPr>
            <p:ph idx="1"/>
            <p:extLst>
              <p:ext uri="{D42A27DB-BD31-4B8C-83A1-F6EECF244321}">
                <p14:modId xmlns:p14="http://schemas.microsoft.com/office/powerpoint/2010/main" val="8327022"/>
              </p:ext>
            </p:extLst>
          </p:nvPr>
        </p:nvGraphicFramePr>
        <p:xfrm>
          <a:off x="827088" y="2052638"/>
          <a:ext cx="6711949" cy="4353814"/>
        </p:xfrm>
        <a:graphic>
          <a:graphicData uri="http://schemas.openxmlformats.org/drawingml/2006/table">
            <a:tbl>
              <a:tblPr firstRow="1" bandRow="1">
                <a:tableStyleId>{5C22544A-7EE6-4342-B048-85BDC9FD1C3A}</a:tableStyleId>
              </a:tblPr>
              <a:tblGrid>
                <a:gridCol w="2335906">
                  <a:extLst>
                    <a:ext uri="{9D8B030D-6E8A-4147-A177-3AD203B41FA5}">
                      <a16:colId xmlns:a16="http://schemas.microsoft.com/office/drawing/2014/main" val="2604799202"/>
                    </a:ext>
                  </a:extLst>
                </a:gridCol>
                <a:gridCol w="4376043">
                  <a:extLst>
                    <a:ext uri="{9D8B030D-6E8A-4147-A177-3AD203B41FA5}">
                      <a16:colId xmlns:a16="http://schemas.microsoft.com/office/drawing/2014/main" val="2136081606"/>
                    </a:ext>
                  </a:extLst>
                </a:gridCol>
              </a:tblGrid>
              <a:tr h="370840">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0" lang="it-IT" sz="1984" b="1" i="0" u="none" strike="noStrike" kern="1200" cap="none" spc="0" normalizeH="0" baseline="0" noProof="0" dirty="0">
                          <a:ln>
                            <a:noFill/>
                          </a:ln>
                          <a:solidFill>
                            <a:prstClr val="white"/>
                          </a:solidFill>
                          <a:effectLst/>
                          <a:uLnTx/>
                          <a:uFillTx/>
                          <a:latin typeface="+mn-lt"/>
                          <a:ea typeface="+mn-ea"/>
                          <a:cs typeface="+mn-cs"/>
                        </a:rPr>
                        <a:t>TUTELA  SANITARIA</a:t>
                      </a:r>
                    </a:p>
                    <a:p>
                      <a:endParaRPr lang="it-IT" dirty="0"/>
                    </a:p>
                  </a:txBody>
                  <a:tcPr marL="77820" marR="77820"/>
                </a:tc>
                <a:tc>
                  <a:txBody>
                    <a:bodyPr/>
                    <a:lstStyle/>
                    <a:p>
                      <a:pPr algn="ctr"/>
                      <a:r>
                        <a:rPr lang="it-IT" dirty="0"/>
                        <a:t>Esami per idoneità e adempimenti</a:t>
                      </a:r>
                    </a:p>
                  </a:txBody>
                  <a:tcPr marL="77820" marR="77820"/>
                </a:tc>
                <a:extLst>
                  <a:ext uri="{0D108BD9-81ED-4DB2-BD59-A6C34878D82A}">
                    <a16:rowId xmlns:a16="http://schemas.microsoft.com/office/drawing/2014/main" val="589329793"/>
                  </a:ext>
                </a:extLst>
              </a:tr>
              <a:tr h="370840">
                <a:tc>
                  <a:txBody>
                    <a:bodyPr/>
                    <a:lstStyle/>
                    <a:p>
                      <a:r>
                        <a:rPr lang="it-IT" dirty="0">
                          <a:solidFill>
                            <a:srgbClr val="C00000"/>
                          </a:solidFill>
                        </a:rPr>
                        <a:t>Visita d’idoneità </a:t>
                      </a:r>
                    </a:p>
                    <a:p>
                      <a:r>
                        <a:rPr lang="it-IT" dirty="0">
                          <a:solidFill>
                            <a:srgbClr val="C00000"/>
                          </a:solidFill>
                        </a:rPr>
                        <a:t>c/o Medico di fiducia monitorati dalla CMF </a:t>
                      </a:r>
                    </a:p>
                    <a:p>
                      <a:endParaRPr lang="it-IT" dirty="0"/>
                    </a:p>
                  </a:txBody>
                  <a:tcPr marL="77820" marR="77820"/>
                </a:tc>
                <a:tc>
                  <a:txBody>
                    <a:bodyPr/>
                    <a:lstStyle/>
                    <a:p>
                      <a:r>
                        <a:rPr lang="it-IT" dirty="0"/>
                        <a:t>Al Primo tesseramento come over 40, oltre le visite già previste dai regolamenti, va effettuata </a:t>
                      </a:r>
                      <a:r>
                        <a:rPr lang="it-IT" dirty="0" err="1"/>
                        <a:t>Angio</a:t>
                      </a:r>
                      <a:r>
                        <a:rPr lang="it-IT" dirty="0"/>
                        <a:t> RM cerebrale</a:t>
                      </a:r>
                    </a:p>
                    <a:p>
                      <a:endParaRPr lang="it-IT" dirty="0"/>
                    </a:p>
                    <a:p>
                      <a:r>
                        <a:rPr lang="it-IT" dirty="0"/>
                        <a:t>Annualmente: RM cerebrale</a:t>
                      </a:r>
                    </a:p>
                    <a:p>
                      <a:endParaRPr lang="it-IT" dirty="0"/>
                    </a:p>
                    <a:p>
                      <a:r>
                        <a:rPr lang="it-IT" dirty="0"/>
                        <a:t>Copia dei referti di questi esami e del certificato d’idoneità dovranno essere inviati alla CMF</a:t>
                      </a:r>
                    </a:p>
                    <a:p>
                      <a:endParaRPr lang="it-IT" dirty="0"/>
                    </a:p>
                    <a:p>
                      <a:endParaRPr lang="it-IT" dirty="0"/>
                    </a:p>
                  </a:txBody>
                  <a:tcPr marL="77820" marR="77820"/>
                </a:tc>
                <a:extLst>
                  <a:ext uri="{0D108BD9-81ED-4DB2-BD59-A6C34878D82A}">
                    <a16:rowId xmlns:a16="http://schemas.microsoft.com/office/drawing/2014/main" val="1640342733"/>
                  </a:ext>
                </a:extLst>
              </a:tr>
            </a:tbl>
          </a:graphicData>
        </a:graphic>
      </p:graphicFrame>
    </p:spTree>
    <p:extLst>
      <p:ext uri="{BB962C8B-B14F-4D97-AF65-F5344CB8AC3E}">
        <p14:creationId xmlns:p14="http://schemas.microsoft.com/office/powerpoint/2010/main" val="328802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705D-6688-75AE-1AF2-4E6A9C59BA1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8779FC-6DD9-5D70-BCD0-4445FDB8A564}"/>
              </a:ext>
            </a:extLst>
          </p:cNvPr>
          <p:cNvSpPr>
            <a:spLocks noGrp="1"/>
          </p:cNvSpPr>
          <p:nvPr>
            <p:ph type="title"/>
          </p:nvPr>
        </p:nvSpPr>
        <p:spPr>
          <a:xfrm>
            <a:off x="954156" y="452718"/>
            <a:ext cx="6795340" cy="450324"/>
          </a:xfrm>
        </p:spPr>
        <p:txBody>
          <a:bodyPr/>
          <a:lstStyle/>
          <a:p>
            <a:pPr algn="ctr"/>
            <a:r>
              <a:rPr lang="it-IT" sz="2400" b="1" dirty="0"/>
              <a:t>IMPORTANZA DEL REGOLAMENTO SANITARIO PER IL MEDICO DEL PUGILATO</a:t>
            </a:r>
            <a:br>
              <a:rPr lang="it-IT" sz="2400" b="1" dirty="0"/>
            </a:br>
            <a:endParaRPr lang="it-IT" sz="2400" b="1" dirty="0"/>
          </a:p>
        </p:txBody>
      </p:sp>
      <p:sp>
        <p:nvSpPr>
          <p:cNvPr id="3" name="Segnaposto contenuto 2">
            <a:extLst>
              <a:ext uri="{FF2B5EF4-FFF2-40B4-BE49-F238E27FC236}">
                <a16:creationId xmlns:a16="http://schemas.microsoft.com/office/drawing/2014/main" id="{73DF0D43-C733-8C35-A4D6-1B02C0E7D51B}"/>
              </a:ext>
            </a:extLst>
          </p:cNvPr>
          <p:cNvSpPr>
            <a:spLocks noGrp="1"/>
          </p:cNvSpPr>
          <p:nvPr>
            <p:ph idx="1"/>
          </p:nvPr>
        </p:nvSpPr>
        <p:spPr>
          <a:xfrm>
            <a:off x="1037842" y="1291871"/>
            <a:ext cx="6711654" cy="3018871"/>
          </a:xfrm>
        </p:spPr>
        <p:txBody>
          <a:bodyPr>
            <a:normAutofit/>
          </a:bodyPr>
          <a:lstStyle/>
          <a:p>
            <a:pPr marL="0" indent="0" algn="just">
              <a:buNone/>
            </a:pPr>
            <a:r>
              <a:rPr lang="it-IT" sz="1500" dirty="0"/>
              <a:t>La conoscenza del Regolamento Sanitario è condizione essenziale per svolgere il ruolo di Medico del Pugilato:</a:t>
            </a:r>
          </a:p>
          <a:p>
            <a:pPr algn="just"/>
            <a:r>
              <a:rPr lang="it-IT" sz="1500" dirty="0"/>
              <a:t>“Il Medico di Pugilato </a:t>
            </a:r>
            <a:r>
              <a:rPr lang="it-IT" sz="1500" u="sng" dirty="0"/>
              <a:t>deve conoscere</a:t>
            </a:r>
            <a:r>
              <a:rPr lang="it-IT" sz="1500" dirty="0"/>
              <a:t> la Legislazione in vigore ed i Regolamenti nazionali ed internazionali che regolano la tutela sanitaria del pugile..“ (Art.16 comma 1.4)</a:t>
            </a:r>
            <a:endParaRPr lang="it-IT" sz="1400" dirty="0"/>
          </a:p>
        </p:txBody>
      </p:sp>
    </p:spTree>
    <p:extLst>
      <p:ext uri="{BB962C8B-B14F-4D97-AF65-F5344CB8AC3E}">
        <p14:creationId xmlns:p14="http://schemas.microsoft.com/office/powerpoint/2010/main" val="3905829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49" y="275713"/>
            <a:ext cx="7886699" cy="1325563"/>
          </a:xfrm>
        </p:spPr>
        <p:txBody>
          <a:bodyPr/>
          <a:lstStyle/>
          <a:p>
            <a:pPr algn="ctr"/>
            <a:r>
              <a:rPr lang="it-IT" sz="2400" b="1" dirty="0"/>
              <a:t>Categoria  IBA E PRO</a:t>
            </a:r>
            <a:endParaRPr lang="it-IT" sz="2400" dirty="0"/>
          </a:p>
        </p:txBody>
      </p:sp>
      <p:graphicFrame>
        <p:nvGraphicFramePr>
          <p:cNvPr id="2" name="Tabella 3">
            <a:extLst>
              <a:ext uri="{FF2B5EF4-FFF2-40B4-BE49-F238E27FC236}">
                <a16:creationId xmlns:a16="http://schemas.microsoft.com/office/drawing/2014/main" id="{E6D06F70-80F0-56AA-1D35-98C6424413F3}"/>
              </a:ext>
            </a:extLst>
          </p:cNvPr>
          <p:cNvGraphicFramePr>
            <a:graphicFrameLocks noGrp="1"/>
          </p:cNvGraphicFramePr>
          <p:nvPr>
            <p:ph idx="1"/>
            <p:extLst>
              <p:ext uri="{D42A27DB-BD31-4B8C-83A1-F6EECF244321}">
                <p14:modId xmlns:p14="http://schemas.microsoft.com/office/powerpoint/2010/main" val="1628403509"/>
              </p:ext>
            </p:extLst>
          </p:nvPr>
        </p:nvGraphicFramePr>
        <p:xfrm>
          <a:off x="628650" y="1234440"/>
          <a:ext cx="7886700" cy="4937760"/>
        </p:xfrm>
        <a:graphic>
          <a:graphicData uri="http://schemas.openxmlformats.org/drawingml/2006/table">
            <a:tbl>
              <a:tblPr firstRow="1" bandRow="1">
                <a:tableStyleId>{5C22544A-7EE6-4342-B048-85BDC9FD1C3A}</a:tableStyleId>
              </a:tblPr>
              <a:tblGrid>
                <a:gridCol w="681166">
                  <a:extLst>
                    <a:ext uri="{9D8B030D-6E8A-4147-A177-3AD203B41FA5}">
                      <a16:colId xmlns:a16="http://schemas.microsoft.com/office/drawing/2014/main" val="3628694039"/>
                    </a:ext>
                  </a:extLst>
                </a:gridCol>
                <a:gridCol w="3138616">
                  <a:extLst>
                    <a:ext uri="{9D8B030D-6E8A-4147-A177-3AD203B41FA5}">
                      <a16:colId xmlns:a16="http://schemas.microsoft.com/office/drawing/2014/main" val="2338988795"/>
                    </a:ext>
                  </a:extLst>
                </a:gridCol>
                <a:gridCol w="4066918">
                  <a:extLst>
                    <a:ext uri="{9D8B030D-6E8A-4147-A177-3AD203B41FA5}">
                      <a16:colId xmlns:a16="http://schemas.microsoft.com/office/drawing/2014/main" val="880882556"/>
                    </a:ext>
                  </a:extLst>
                </a:gridCol>
              </a:tblGrid>
              <a:tr h="618275">
                <a:tc>
                  <a:txBody>
                    <a:bodyPr/>
                    <a:lstStyle/>
                    <a:p>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Libretto personale</a:t>
                      </a:r>
                    </a:p>
                    <a:p>
                      <a:pPr algn="ct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ESAMI PER IDONEITA’ E ADEMPIMENTI</a:t>
                      </a:r>
                    </a:p>
                    <a:p>
                      <a:endParaRPr lang="it-IT" dirty="0"/>
                    </a:p>
                  </a:txBody>
                  <a:tcPr/>
                </a:tc>
                <a:extLst>
                  <a:ext uri="{0D108BD9-81ED-4DB2-BD59-A6C34878D82A}">
                    <a16:rowId xmlns:a16="http://schemas.microsoft.com/office/drawing/2014/main" val="3722093121"/>
                  </a:ext>
                </a:extLst>
              </a:tr>
              <a:tr h="1413201">
                <a:tc>
                  <a:txBody>
                    <a:bodyPr/>
                    <a:lstStyle/>
                    <a:p>
                      <a:r>
                        <a:rPr lang="it-IT" b="1" dirty="0"/>
                        <a:t>IBA</a:t>
                      </a:r>
                    </a:p>
                  </a:txBody>
                  <a:tcPr/>
                </a:tc>
                <a:tc>
                  <a:txBody>
                    <a:bodyPr/>
                    <a:lstStyle/>
                    <a:p>
                      <a:r>
                        <a:rPr lang="it-IT" dirty="0">
                          <a:solidFill>
                            <a:srgbClr val="C00000"/>
                          </a:solidFill>
                        </a:rPr>
                        <a:t>Data d’idoneità e scadenza</a:t>
                      </a:r>
                    </a:p>
                    <a:p>
                      <a:r>
                        <a:rPr lang="it-IT" dirty="0">
                          <a:solidFill>
                            <a:srgbClr val="C00000"/>
                          </a:solidFill>
                        </a:rPr>
                        <a:t>sul libretto personale elettronico</a:t>
                      </a:r>
                    </a:p>
                    <a:p>
                      <a:r>
                        <a:rPr lang="it-IT" dirty="0">
                          <a:solidFill>
                            <a:srgbClr val="C00000"/>
                          </a:solidFill>
                        </a:rPr>
                        <a:t>(EVENTUALI ANNOTAZIONI PRESCRIZIONI)</a:t>
                      </a:r>
                    </a:p>
                  </a:txBody>
                  <a:tcPr/>
                </a:tc>
                <a:tc>
                  <a:txBody>
                    <a:bodyPr/>
                    <a:lstStyle/>
                    <a:p>
                      <a:r>
                        <a:rPr lang="it-IT" dirty="0"/>
                        <a:t>Dovrà essere inserito nel data base della FPI  dal rappresentante legale della ASD/SSD  con tutte le prescrizioni indicate e ne mantiene copia pe 5 anni.</a:t>
                      </a:r>
                    </a:p>
                  </a:txBody>
                  <a:tcPr/>
                </a:tc>
                <a:extLst>
                  <a:ext uri="{0D108BD9-81ED-4DB2-BD59-A6C34878D82A}">
                    <a16:rowId xmlns:a16="http://schemas.microsoft.com/office/drawing/2014/main" val="2919003013"/>
                  </a:ext>
                </a:extLst>
              </a:tr>
              <a:tr h="2208126">
                <a:tc>
                  <a:txBody>
                    <a:bodyPr/>
                    <a:lstStyle/>
                    <a:p>
                      <a:r>
                        <a:rPr lang="it-IT" b="1" dirty="0"/>
                        <a:t>PRO</a:t>
                      </a:r>
                    </a:p>
                  </a:txBody>
                  <a:tcPr/>
                </a:tc>
                <a:tc>
                  <a:txBody>
                    <a:bodyPr/>
                    <a:lstStyle/>
                    <a:p>
                      <a:r>
                        <a:rPr lang="it-IT" dirty="0">
                          <a:solidFill>
                            <a:srgbClr val="C00000"/>
                          </a:solidFill>
                        </a:rPr>
                        <a:t>Data d’idoneità e scadenza</a:t>
                      </a:r>
                    </a:p>
                    <a:p>
                      <a:r>
                        <a:rPr lang="it-IT" dirty="0">
                          <a:solidFill>
                            <a:srgbClr val="C00000"/>
                          </a:solidFill>
                        </a:rPr>
                        <a:t>Sul libretto personale elettronico</a:t>
                      </a:r>
                    </a:p>
                    <a:p>
                      <a:endParaRPr lang="it-IT"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Dovrà essere inserito nel data base della FPI dal SETTORE SANITARIO FPI con tutte le prescrizioni. L’atleta o il procuratore, ASD/SSD dovrà inviare il certificato d’idoneità e la lettera del medico certificatore al settore sanitario PRO.</a:t>
                      </a:r>
                    </a:p>
                    <a:p>
                      <a:r>
                        <a:rPr lang="it-IT" dirty="0"/>
                        <a:t> </a:t>
                      </a:r>
                    </a:p>
                  </a:txBody>
                  <a:tcPr/>
                </a:tc>
                <a:extLst>
                  <a:ext uri="{0D108BD9-81ED-4DB2-BD59-A6C34878D82A}">
                    <a16:rowId xmlns:a16="http://schemas.microsoft.com/office/drawing/2014/main" val="1051263021"/>
                  </a:ext>
                </a:extLst>
              </a:tr>
            </a:tbl>
          </a:graphicData>
        </a:graphic>
      </p:graphicFrame>
    </p:spTree>
    <p:extLst>
      <p:ext uri="{BB962C8B-B14F-4D97-AF65-F5344CB8AC3E}">
        <p14:creationId xmlns:p14="http://schemas.microsoft.com/office/powerpoint/2010/main" val="3031820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2023" y="82609"/>
            <a:ext cx="7886700" cy="1325563"/>
          </a:xfrm>
        </p:spPr>
        <p:txBody>
          <a:bodyPr>
            <a:normAutofit/>
          </a:bodyPr>
          <a:lstStyle/>
          <a:p>
            <a:pPr algn="ctr"/>
            <a:r>
              <a:rPr lang="it-IT" sz="2700" b="1" dirty="0"/>
              <a:t>Categoria  IBA E PRO</a:t>
            </a:r>
            <a:br>
              <a:rPr lang="it-IT" sz="4400" dirty="0"/>
            </a:br>
            <a:endParaRPr lang="it-IT" dirty="0"/>
          </a:p>
        </p:txBody>
      </p:sp>
      <p:graphicFrame>
        <p:nvGraphicFramePr>
          <p:cNvPr id="6" name="Tabella 7">
            <a:extLst>
              <a:ext uri="{FF2B5EF4-FFF2-40B4-BE49-F238E27FC236}">
                <a16:creationId xmlns:a16="http://schemas.microsoft.com/office/drawing/2014/main" id="{B20787E4-6EFE-028F-678C-68E2C94C069E}"/>
              </a:ext>
            </a:extLst>
          </p:cNvPr>
          <p:cNvGraphicFramePr>
            <a:graphicFrameLocks noGrp="1"/>
          </p:cNvGraphicFramePr>
          <p:nvPr>
            <p:ph idx="1"/>
            <p:extLst>
              <p:ext uri="{D42A27DB-BD31-4B8C-83A1-F6EECF244321}">
                <p14:modId xmlns:p14="http://schemas.microsoft.com/office/powerpoint/2010/main" val="2073997326"/>
              </p:ext>
            </p:extLst>
          </p:nvPr>
        </p:nvGraphicFramePr>
        <p:xfrm>
          <a:off x="-13254" y="690977"/>
          <a:ext cx="9157254" cy="5059480"/>
        </p:xfrm>
        <a:graphic>
          <a:graphicData uri="http://schemas.openxmlformats.org/drawingml/2006/table">
            <a:tbl>
              <a:tblPr firstRow="1" bandRow="1">
                <a:tableStyleId>{5C22544A-7EE6-4342-B048-85BDC9FD1C3A}</a:tableStyleId>
              </a:tblPr>
              <a:tblGrid>
                <a:gridCol w="877024">
                  <a:extLst>
                    <a:ext uri="{9D8B030D-6E8A-4147-A177-3AD203B41FA5}">
                      <a16:colId xmlns:a16="http://schemas.microsoft.com/office/drawing/2014/main" val="604068960"/>
                    </a:ext>
                  </a:extLst>
                </a:gridCol>
                <a:gridCol w="2586807">
                  <a:extLst>
                    <a:ext uri="{9D8B030D-6E8A-4147-A177-3AD203B41FA5}">
                      <a16:colId xmlns:a16="http://schemas.microsoft.com/office/drawing/2014/main" val="3762719674"/>
                    </a:ext>
                  </a:extLst>
                </a:gridCol>
                <a:gridCol w="5693423">
                  <a:extLst>
                    <a:ext uri="{9D8B030D-6E8A-4147-A177-3AD203B41FA5}">
                      <a16:colId xmlns:a16="http://schemas.microsoft.com/office/drawing/2014/main" val="896310312"/>
                    </a:ext>
                  </a:extLst>
                </a:gridCol>
              </a:tblGrid>
              <a:tr h="0">
                <a:tc>
                  <a:txBody>
                    <a:bodyPr/>
                    <a:lstStyle/>
                    <a:p>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TUTELA</a:t>
                      </a:r>
                      <a:r>
                        <a:rPr lang="it-IT" baseline="0" dirty="0"/>
                        <a:t> SANITARIA</a:t>
                      </a:r>
                      <a:endParaRPr lang="it-IT" dirty="0"/>
                    </a:p>
                  </a:txBody>
                  <a:tcPr/>
                </a:tc>
                <a:tc>
                  <a:txBody>
                    <a:bodyPr/>
                    <a:lstStyle/>
                    <a:p>
                      <a:pPr algn="ctr"/>
                      <a:r>
                        <a:rPr lang="it-IT" dirty="0"/>
                        <a:t>Esami per idoneità e adempimenti: </a:t>
                      </a:r>
                    </a:p>
                    <a:p>
                      <a:pPr algn="ctr"/>
                      <a:endParaRPr lang="it-IT" dirty="0"/>
                    </a:p>
                  </a:txBody>
                  <a:tcPr/>
                </a:tc>
                <a:extLst>
                  <a:ext uri="{0D108BD9-81ED-4DB2-BD59-A6C34878D82A}">
                    <a16:rowId xmlns:a16="http://schemas.microsoft.com/office/drawing/2014/main" val="2119152640"/>
                  </a:ext>
                </a:extLst>
              </a:tr>
              <a:tr h="1656826">
                <a:tc>
                  <a:txBody>
                    <a:bodyPr/>
                    <a:lstStyle/>
                    <a:p>
                      <a:r>
                        <a:rPr lang="it-IT" sz="1400" b="1" dirty="0"/>
                        <a:t>PRO</a:t>
                      </a:r>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it-IT" sz="1400" dirty="0">
                          <a:solidFill>
                            <a:srgbClr val="C00000"/>
                          </a:solidFill>
                        </a:rPr>
                        <a:t>Visita </a:t>
                      </a:r>
                      <a:r>
                        <a:rPr lang="it-IT" sz="1400" dirty="0" err="1">
                          <a:solidFill>
                            <a:srgbClr val="C00000"/>
                          </a:solidFill>
                        </a:rPr>
                        <a:t>pre</a:t>
                      </a:r>
                      <a:r>
                        <a:rPr lang="it-IT" sz="1400" dirty="0">
                          <a:solidFill>
                            <a:srgbClr val="C00000"/>
                          </a:solidFill>
                        </a:rPr>
                        <a:t>-gara almeno 2 ore prima dell’inizio della riunione ore  ed al massimo entro 36 ore, che precedono l’incontro in riunioni ordinarie, 8 ore prima e mai oltre le 48 ore per i Titoli Italiani </a:t>
                      </a:r>
                    </a:p>
                    <a:p>
                      <a:endParaRPr lang="it-IT" sz="140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t>Visita medica </a:t>
                      </a:r>
                      <a:r>
                        <a:rPr lang="it-IT" sz="1400" dirty="0" err="1"/>
                        <a:t>pre</a:t>
                      </a:r>
                      <a:r>
                        <a:rPr lang="it-IT" sz="1400" dirty="0"/>
                        <a:t>-gara a cura di Medico Specialista in Medicina dello Sport o a cura del Medico iscritto all’albo dei medici bordo ring</a:t>
                      </a:r>
                    </a:p>
                  </a:txBody>
                  <a:tcPr/>
                </a:tc>
                <a:extLst>
                  <a:ext uri="{0D108BD9-81ED-4DB2-BD59-A6C34878D82A}">
                    <a16:rowId xmlns:a16="http://schemas.microsoft.com/office/drawing/2014/main" val="2517137225"/>
                  </a:ext>
                </a:extLst>
              </a:tr>
              <a:tr h="1656826">
                <a:tc>
                  <a:txBody>
                    <a:bodyPr/>
                    <a:lstStyle/>
                    <a:p>
                      <a:r>
                        <a:rPr lang="it-IT" sz="1400" b="1" dirty="0"/>
                        <a:t>IBA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rgbClr val="C00000"/>
                          </a:solidFill>
                        </a:rPr>
                        <a:t>Intervallo tra 2 incontri consecutivi</a:t>
                      </a:r>
                    </a:p>
                    <a:p>
                      <a:endParaRPr lang="it-IT" sz="1400" dirty="0">
                        <a:solidFill>
                          <a:srgbClr val="C00000"/>
                        </a:solidFill>
                      </a:endParaRPr>
                    </a:p>
                  </a:txBody>
                  <a:tcPr/>
                </a:tc>
                <a:tc>
                  <a:txBody>
                    <a:bodyPr/>
                    <a:lstStyle/>
                    <a:p>
                      <a:r>
                        <a:rPr lang="it-IT" sz="1400" dirty="0"/>
                        <a:t>4 giorni liberi sulla distanza delle 3 riprese, 10 giorni liberi sulla distanza delle 4 riprese</a:t>
                      </a:r>
                    </a:p>
                    <a:p>
                      <a:r>
                        <a:rPr lang="it-IT" sz="1400" dirty="0"/>
                        <a:t>In caso di dual match, un giorno libero, ma dovranno seguire 8 giorni liberi prima del match successivo</a:t>
                      </a:r>
                    </a:p>
                    <a:p>
                      <a:r>
                        <a:rPr lang="it-IT" sz="1400" dirty="0"/>
                        <a:t>In caso di Tornei/Campionati, secondo quanto di volta in volta indicato di concerto tra CMF e Commissione Tecnica Nazionale.</a:t>
                      </a:r>
                    </a:p>
                    <a:p>
                      <a:r>
                        <a:rPr lang="it-IT" sz="1400" dirty="0"/>
                        <a:t>E’ consentito un solo combattimento nelle 24 ore.</a:t>
                      </a:r>
                    </a:p>
                  </a:txBody>
                  <a:tcPr/>
                </a:tc>
                <a:extLst>
                  <a:ext uri="{0D108BD9-81ED-4DB2-BD59-A6C34878D82A}">
                    <a16:rowId xmlns:a16="http://schemas.microsoft.com/office/drawing/2014/main" val="173004456"/>
                  </a:ext>
                </a:extLst>
              </a:tr>
              <a:tr h="609400">
                <a:tc>
                  <a:txBody>
                    <a:bodyPr/>
                    <a:lstStyle/>
                    <a:p>
                      <a:r>
                        <a:rPr lang="it-IT" sz="1400" b="1" dirty="0"/>
                        <a:t>PRO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rgbClr val="C00000"/>
                          </a:solidFill>
                        </a:rPr>
                        <a:t>Intervallo tra 2 incontri consecutivi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t>10 giorni liberi ad eccezione di eventuali indicazioni pervenute da specifici regolamenti internazionali</a:t>
                      </a:r>
                    </a:p>
                  </a:txBody>
                  <a:tcPr/>
                </a:tc>
                <a:extLst>
                  <a:ext uri="{0D108BD9-81ED-4DB2-BD59-A6C34878D82A}">
                    <a16:rowId xmlns:a16="http://schemas.microsoft.com/office/drawing/2014/main" val="3506755832"/>
                  </a:ext>
                </a:extLst>
              </a:tr>
            </a:tbl>
          </a:graphicData>
        </a:graphic>
      </p:graphicFrame>
    </p:spTree>
    <p:extLst>
      <p:ext uri="{BB962C8B-B14F-4D97-AF65-F5344CB8AC3E}">
        <p14:creationId xmlns:p14="http://schemas.microsoft.com/office/powerpoint/2010/main" val="700578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50" y="241635"/>
            <a:ext cx="7886700" cy="1325563"/>
          </a:xfrm>
        </p:spPr>
        <p:txBody>
          <a:bodyPr/>
          <a:lstStyle/>
          <a:p>
            <a:pPr algn="ctr"/>
            <a:r>
              <a:rPr lang="it-IT" sz="2400" b="1" dirty="0"/>
              <a:t>Categoria  IBA E PRO</a:t>
            </a:r>
          </a:p>
        </p:txBody>
      </p:sp>
      <p:graphicFrame>
        <p:nvGraphicFramePr>
          <p:cNvPr id="3" name="Tabella 4">
            <a:extLst>
              <a:ext uri="{FF2B5EF4-FFF2-40B4-BE49-F238E27FC236}">
                <a16:creationId xmlns:a16="http://schemas.microsoft.com/office/drawing/2014/main" id="{AEF45121-9892-1481-E0FB-74FFDB98B269}"/>
              </a:ext>
            </a:extLst>
          </p:cNvPr>
          <p:cNvGraphicFramePr>
            <a:graphicFrameLocks noGrp="1"/>
          </p:cNvGraphicFramePr>
          <p:nvPr>
            <p:ph idx="1"/>
            <p:extLst>
              <p:ext uri="{D42A27DB-BD31-4B8C-83A1-F6EECF244321}">
                <p14:modId xmlns:p14="http://schemas.microsoft.com/office/powerpoint/2010/main" val="2177311006"/>
              </p:ext>
            </p:extLst>
          </p:nvPr>
        </p:nvGraphicFramePr>
        <p:xfrm>
          <a:off x="0" y="974210"/>
          <a:ext cx="9144000" cy="5341059"/>
        </p:xfrm>
        <a:graphic>
          <a:graphicData uri="http://schemas.openxmlformats.org/drawingml/2006/table">
            <a:tbl>
              <a:tblPr firstRow="1" bandRow="1">
                <a:tableStyleId>{5C22544A-7EE6-4342-B048-85BDC9FD1C3A}</a:tableStyleId>
              </a:tblPr>
              <a:tblGrid>
                <a:gridCol w="642290">
                  <a:extLst>
                    <a:ext uri="{9D8B030D-6E8A-4147-A177-3AD203B41FA5}">
                      <a16:colId xmlns:a16="http://schemas.microsoft.com/office/drawing/2014/main" val="3637153490"/>
                    </a:ext>
                  </a:extLst>
                </a:gridCol>
                <a:gridCol w="2467717">
                  <a:extLst>
                    <a:ext uri="{9D8B030D-6E8A-4147-A177-3AD203B41FA5}">
                      <a16:colId xmlns:a16="http://schemas.microsoft.com/office/drawing/2014/main" val="358289563"/>
                    </a:ext>
                  </a:extLst>
                </a:gridCol>
                <a:gridCol w="6033993">
                  <a:extLst>
                    <a:ext uri="{9D8B030D-6E8A-4147-A177-3AD203B41FA5}">
                      <a16:colId xmlns:a16="http://schemas.microsoft.com/office/drawing/2014/main" val="2982055239"/>
                    </a:ext>
                  </a:extLst>
                </a:gridCol>
              </a:tblGrid>
              <a:tr h="609589">
                <a:tc>
                  <a:txBody>
                    <a:bodyPr/>
                    <a:lstStyle/>
                    <a:p>
                      <a:pPr algn="ct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TUTELA</a:t>
                      </a:r>
                      <a:r>
                        <a:rPr lang="it-IT" baseline="0" dirty="0"/>
                        <a:t> SANITARIA</a:t>
                      </a:r>
                      <a:endParaRPr lang="it-IT" dirty="0"/>
                    </a:p>
                    <a:p>
                      <a:pPr algn="ct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Esami per idoneità e adempimenti: </a:t>
                      </a:r>
                    </a:p>
                    <a:p>
                      <a:pPr algn="ctr"/>
                      <a:endParaRPr lang="it-IT" dirty="0"/>
                    </a:p>
                  </a:txBody>
                  <a:tcPr/>
                </a:tc>
                <a:extLst>
                  <a:ext uri="{0D108BD9-81ED-4DB2-BD59-A6C34878D82A}">
                    <a16:rowId xmlns:a16="http://schemas.microsoft.com/office/drawing/2014/main" val="2699400406"/>
                  </a:ext>
                </a:extLst>
              </a:tr>
              <a:tr h="696673">
                <a:tc>
                  <a:txBody>
                    <a:bodyPr/>
                    <a:lstStyle/>
                    <a:p>
                      <a:endParaRPr lang="it-IT"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rgbClr val="C00000"/>
                          </a:solidFill>
                        </a:rPr>
                        <a:t>Sconfitta per KO o</a:t>
                      </a:r>
                      <a:r>
                        <a:rPr lang="it-IT" sz="1400" baseline="0" dirty="0">
                          <a:solidFill>
                            <a:srgbClr val="C00000"/>
                          </a:solidFill>
                        </a:rPr>
                        <a:t> RSC/</a:t>
                      </a:r>
                      <a:r>
                        <a:rPr lang="it-IT" sz="1400" dirty="0">
                          <a:solidFill>
                            <a:srgbClr val="C00000"/>
                          </a:solidFill>
                        </a:rPr>
                        <a:t>KOT - ABBANDONO</a:t>
                      </a:r>
                    </a:p>
                    <a:p>
                      <a:endParaRPr lang="it-IT" sz="1400" dirty="0">
                        <a:solidFill>
                          <a:srgbClr val="C00000"/>
                        </a:solidFill>
                      </a:endParaRPr>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it-IT" sz="1400" dirty="0"/>
                        <a:t>Periodo di riposo minimo 30 giorni + 15 giorni di allenamento</a:t>
                      </a:r>
                    </a:p>
                    <a:p>
                      <a:pPr marL="0" marR="0" lvl="0" indent="0" algn="l" defTabSz="1007943" rtl="0" eaLnBrk="1" fontAlgn="auto" latinLnBrk="0" hangingPunct="1">
                        <a:lnSpc>
                          <a:spcPct val="100000"/>
                        </a:lnSpc>
                        <a:spcBef>
                          <a:spcPts val="0"/>
                        </a:spcBef>
                        <a:spcAft>
                          <a:spcPts val="0"/>
                        </a:spcAft>
                        <a:buClrTx/>
                        <a:buSzTx/>
                        <a:buFontTx/>
                        <a:buNone/>
                        <a:tabLst/>
                        <a:defRPr/>
                      </a:pPr>
                      <a:r>
                        <a:rPr lang="it-IT" sz="1400" dirty="0"/>
                        <a:t>EVENTUALI ULTERIORI ACCERTAMENTI QUALORA IL MEDICO DELLA RIUNIONE LO RITENGA OPPORTUNO.</a:t>
                      </a:r>
                    </a:p>
                  </a:txBody>
                  <a:tcPr/>
                </a:tc>
                <a:extLst>
                  <a:ext uri="{0D108BD9-81ED-4DB2-BD59-A6C34878D82A}">
                    <a16:rowId xmlns:a16="http://schemas.microsoft.com/office/drawing/2014/main" val="3651995992"/>
                  </a:ext>
                </a:extLst>
              </a:tr>
              <a:tr h="496483">
                <a:tc>
                  <a:txBody>
                    <a:bodyPr/>
                    <a:lstStyle/>
                    <a:p>
                      <a:endParaRPr lang="it-IT" sz="1200"/>
                    </a:p>
                  </a:txBody>
                  <a:tcPr/>
                </a:tc>
                <a:tc>
                  <a:txBody>
                    <a:bodyPr/>
                    <a:lstStyle/>
                    <a:p>
                      <a:r>
                        <a:rPr lang="it-IT" sz="1400" dirty="0">
                          <a:solidFill>
                            <a:srgbClr val="C00000"/>
                          </a:solidFill>
                        </a:rPr>
                        <a:t>Sconfitte per RSC-I, S.C., KOT-C </a:t>
                      </a:r>
                    </a:p>
                  </a:txBody>
                  <a:tcPr/>
                </a:tc>
                <a:tc>
                  <a:txBody>
                    <a:bodyPr/>
                    <a:lstStyle/>
                    <a:p>
                      <a:r>
                        <a:rPr lang="it-IT" sz="1400" dirty="0"/>
                        <a:t>MINIMO 10 GIORNI DI RIPOSO.</a:t>
                      </a:r>
                    </a:p>
                  </a:txBody>
                  <a:tcPr/>
                </a:tc>
                <a:extLst>
                  <a:ext uri="{0D108BD9-81ED-4DB2-BD59-A6C34878D82A}">
                    <a16:rowId xmlns:a16="http://schemas.microsoft.com/office/drawing/2014/main" val="982661071"/>
                  </a:ext>
                </a:extLst>
              </a:tr>
              <a:tr h="899869">
                <a:tc>
                  <a:txBody>
                    <a:bodyPr/>
                    <a:lstStyle/>
                    <a:p>
                      <a:endParaRPr lang="it-IT"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rgbClr val="C00000"/>
                          </a:solidFill>
                        </a:rPr>
                        <a:t>Dopo 1 KO per colpi al capo</a:t>
                      </a:r>
                    </a:p>
                    <a:p>
                      <a:endParaRPr lang="it-IT" sz="140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t>Ospedalizzazione - presentare referto di P.S. in occasione della successiva visita di controllo per la reintegrazione. In caso di rifiuto, dovrà eseguire EEG e RM cerebrale.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t>I pugili PRO dovranno comunque sottoporsi ad RM cerebrale pur presentando referto P.S. (la RM cerebrale può comunque essere prescritta dal Medico di bordo ring qualora lo ritenga opportuno anche senza verdetto di KO per colpi al capo) </a:t>
                      </a:r>
                    </a:p>
                  </a:txBody>
                  <a:tcPr/>
                </a:tc>
                <a:extLst>
                  <a:ext uri="{0D108BD9-81ED-4DB2-BD59-A6C34878D82A}">
                    <a16:rowId xmlns:a16="http://schemas.microsoft.com/office/drawing/2014/main" val="4067420286"/>
                  </a:ext>
                </a:extLst>
              </a:tr>
              <a:tr h="709262">
                <a:tc>
                  <a:txBody>
                    <a:bodyPr/>
                    <a:lstStyle/>
                    <a:p>
                      <a:endParaRPr lang="it-IT" sz="1200" dirty="0"/>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it-IT" sz="1400" dirty="0">
                          <a:solidFill>
                            <a:srgbClr val="C00000"/>
                          </a:solidFill>
                        </a:rPr>
                        <a:t>Dopo 2 KO – RSC/KOT per colpi al capo nell’arco di 90 giorni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t>Periodo di riposo minimo di 3 mesi + 15 giorni di allenamento</a:t>
                      </a:r>
                    </a:p>
                    <a:p>
                      <a:endParaRPr lang="it-IT" sz="1400" dirty="0"/>
                    </a:p>
                  </a:txBody>
                  <a:tcPr/>
                </a:tc>
                <a:extLst>
                  <a:ext uri="{0D108BD9-81ED-4DB2-BD59-A6C34878D82A}">
                    <a16:rowId xmlns:a16="http://schemas.microsoft.com/office/drawing/2014/main" val="2299009072"/>
                  </a:ext>
                </a:extLst>
              </a:tr>
              <a:tr h="1134819">
                <a:tc>
                  <a:txBody>
                    <a:bodyPr/>
                    <a:lstStyle/>
                    <a:p>
                      <a:endParaRPr lang="it-IT"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0" dirty="0">
                          <a:solidFill>
                            <a:srgbClr val="C00000"/>
                          </a:solidFill>
                        </a:rPr>
                        <a:t>Dopo 3 KO – RSC/KOT per colpi al capo nell’arco di 12 mesi</a:t>
                      </a:r>
                    </a:p>
                  </a:txBody>
                  <a:tcPr/>
                </a:tc>
                <a:tc>
                  <a:txBody>
                    <a:bodyPr/>
                    <a:lstStyle/>
                    <a:p>
                      <a:r>
                        <a:rPr lang="it-IT" sz="1400" b="0" dirty="0">
                          <a:solidFill>
                            <a:schemeClr val="bg1"/>
                          </a:solidFill>
                        </a:rPr>
                        <a:t>Periodo di riposo minimo di un anno + 15 giorni di allenamento </a:t>
                      </a:r>
                    </a:p>
                    <a:p>
                      <a:r>
                        <a:rPr lang="it-IT" sz="1400" b="0" dirty="0">
                          <a:solidFill>
                            <a:schemeClr val="bg1"/>
                          </a:solidFill>
                        </a:rPr>
                        <a:t>Devono essere effettuate sempre le visite di controllo per la reintegrazione e l’esito deve essere trasmesso alla CMF</a:t>
                      </a:r>
                    </a:p>
                    <a:p>
                      <a:endParaRPr lang="it-IT" sz="1400" dirty="0">
                        <a:solidFill>
                          <a:schemeClr val="bg1"/>
                        </a:solidFill>
                      </a:endParaRPr>
                    </a:p>
                  </a:txBody>
                  <a:tcPr/>
                </a:tc>
                <a:extLst>
                  <a:ext uri="{0D108BD9-81ED-4DB2-BD59-A6C34878D82A}">
                    <a16:rowId xmlns:a16="http://schemas.microsoft.com/office/drawing/2014/main" val="3068321401"/>
                  </a:ext>
                </a:extLst>
              </a:tr>
            </a:tbl>
          </a:graphicData>
        </a:graphic>
      </p:graphicFrame>
    </p:spTree>
    <p:extLst>
      <p:ext uri="{BB962C8B-B14F-4D97-AF65-F5344CB8AC3E}">
        <p14:creationId xmlns:p14="http://schemas.microsoft.com/office/powerpoint/2010/main" val="271636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543457" y="258674"/>
            <a:ext cx="7886700" cy="1325563"/>
          </a:xfrm>
        </p:spPr>
        <p:txBody>
          <a:bodyPr/>
          <a:lstStyle/>
          <a:p>
            <a:pPr algn="ctr"/>
            <a:r>
              <a:rPr lang="it-IT" sz="2400" b="1" dirty="0"/>
              <a:t>PUGILATO PRO</a:t>
            </a:r>
            <a:br>
              <a:rPr lang="it-IT" sz="4400" dirty="0"/>
            </a:br>
            <a:endParaRPr lang="it-IT" dirty="0"/>
          </a:p>
        </p:txBody>
      </p:sp>
      <p:graphicFrame>
        <p:nvGraphicFramePr>
          <p:cNvPr id="2" name="Tabella 2">
            <a:extLst>
              <a:ext uri="{FF2B5EF4-FFF2-40B4-BE49-F238E27FC236}">
                <a16:creationId xmlns:a16="http://schemas.microsoft.com/office/drawing/2014/main" id="{457F2C0E-8EFA-8501-B105-337B16060C70}"/>
              </a:ext>
            </a:extLst>
          </p:cNvPr>
          <p:cNvGraphicFramePr>
            <a:graphicFrameLocks noGrp="1"/>
          </p:cNvGraphicFramePr>
          <p:nvPr>
            <p:ph idx="1"/>
            <p:extLst>
              <p:ext uri="{D42A27DB-BD31-4B8C-83A1-F6EECF244321}">
                <p14:modId xmlns:p14="http://schemas.microsoft.com/office/powerpoint/2010/main" val="2483172451"/>
              </p:ext>
            </p:extLst>
          </p:nvPr>
        </p:nvGraphicFramePr>
        <p:xfrm>
          <a:off x="0" y="985366"/>
          <a:ext cx="9082216" cy="4599888"/>
        </p:xfrm>
        <a:graphic>
          <a:graphicData uri="http://schemas.openxmlformats.org/drawingml/2006/table">
            <a:tbl>
              <a:tblPr firstRow="1" bandRow="1">
                <a:tableStyleId>{5C22544A-7EE6-4342-B048-85BDC9FD1C3A}</a:tableStyleId>
              </a:tblPr>
              <a:tblGrid>
                <a:gridCol w="2492674">
                  <a:extLst>
                    <a:ext uri="{9D8B030D-6E8A-4147-A177-3AD203B41FA5}">
                      <a16:colId xmlns:a16="http://schemas.microsoft.com/office/drawing/2014/main" val="2191376918"/>
                    </a:ext>
                  </a:extLst>
                </a:gridCol>
                <a:gridCol w="6589542">
                  <a:extLst>
                    <a:ext uri="{9D8B030D-6E8A-4147-A177-3AD203B41FA5}">
                      <a16:colId xmlns:a16="http://schemas.microsoft.com/office/drawing/2014/main" val="143699315"/>
                    </a:ext>
                  </a:extLst>
                </a:gridCol>
              </a:tblGrid>
              <a:tr h="731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TUTELA  SANITARIA</a:t>
                      </a:r>
                    </a:p>
                    <a:p>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Esami per idoneità e adempimenti: </a:t>
                      </a:r>
                    </a:p>
                    <a:p>
                      <a:pPr algn="ctr"/>
                      <a:endParaRPr lang="it-IT" dirty="0"/>
                    </a:p>
                  </a:txBody>
                  <a:tcPr/>
                </a:tc>
                <a:extLst>
                  <a:ext uri="{0D108BD9-81ED-4DB2-BD59-A6C34878D82A}">
                    <a16:rowId xmlns:a16="http://schemas.microsoft.com/office/drawing/2014/main" val="3017512194"/>
                  </a:ext>
                </a:extLst>
              </a:tr>
              <a:tr h="3868088">
                <a:tc>
                  <a:txBody>
                    <a:bodyPr/>
                    <a:lstStyle/>
                    <a:p>
                      <a:r>
                        <a:rPr lang="it-IT" dirty="0">
                          <a:solidFill>
                            <a:srgbClr val="C00000"/>
                          </a:solidFill>
                        </a:rPr>
                        <a:t>Tesserato</a:t>
                      </a:r>
                      <a:r>
                        <a:rPr lang="it-IT" baseline="0" dirty="0">
                          <a:solidFill>
                            <a:srgbClr val="C00000"/>
                          </a:solidFill>
                        </a:rPr>
                        <a:t> con</a:t>
                      </a:r>
                    </a:p>
                    <a:p>
                      <a:r>
                        <a:rPr lang="it-IT" baseline="0" dirty="0">
                          <a:solidFill>
                            <a:srgbClr val="C00000"/>
                          </a:solidFill>
                        </a:rPr>
                        <a:t>Federazione</a:t>
                      </a:r>
                    </a:p>
                    <a:p>
                      <a:r>
                        <a:rPr lang="it-IT" baseline="0" dirty="0">
                          <a:solidFill>
                            <a:srgbClr val="C00000"/>
                          </a:solidFill>
                        </a:rPr>
                        <a:t>Straniera</a:t>
                      </a:r>
                    </a:p>
                    <a:p>
                      <a:endParaRPr lang="it-IT"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solidFill>
                            <a:srgbClr val="C00000"/>
                          </a:solidFill>
                        </a:rPr>
                        <a:t>Per combattere in Italia</a:t>
                      </a:r>
                      <a:endParaRPr lang="it-IT" dirty="0">
                        <a:solidFill>
                          <a:srgbClr val="C00000"/>
                        </a:solidFill>
                      </a:endParaRPr>
                    </a:p>
                    <a:p>
                      <a:endParaRPr lang="it-IT" dirty="0"/>
                    </a:p>
                    <a:p>
                      <a:endParaRPr lang="it-IT" dirty="0"/>
                    </a:p>
                    <a:p>
                      <a:endParaRPr lang="it-IT" dirty="0"/>
                    </a:p>
                  </a:txBody>
                  <a:tcPr/>
                </a:tc>
                <a:tc>
                  <a:txBody>
                    <a:bodyPr/>
                    <a:lstStyle/>
                    <a:p>
                      <a:r>
                        <a:rPr lang="it-IT" dirty="0">
                          <a:solidFill>
                            <a:schemeClr val="bg1"/>
                          </a:solidFill>
                        </a:rPr>
                        <a:t>a)Deve inviare nulla osta con indicati gli esami effettuati e relativo esito (NEGATIVO) e date di effettuazione delle visite (a cura della Federazione di appartenenza)</a:t>
                      </a:r>
                    </a:p>
                    <a:p>
                      <a:endParaRPr lang="it-IT" dirty="0">
                        <a:solidFill>
                          <a:schemeClr val="bg1"/>
                        </a:solidFill>
                      </a:endParaRPr>
                    </a:p>
                    <a:p>
                      <a:r>
                        <a:rPr lang="it-IT" dirty="0">
                          <a:solidFill>
                            <a:schemeClr val="bg1"/>
                          </a:solidFill>
                        </a:rPr>
                        <a:t>b)Se ha subìto sconfitta prima del limite negli ultimi 12 mesi, deve aver eseguito R.M. cerebrale e visita dopo tale sconfitta</a:t>
                      </a:r>
                    </a:p>
                    <a:p>
                      <a:endParaRPr lang="it-IT" dirty="0">
                        <a:solidFill>
                          <a:schemeClr val="bg1"/>
                        </a:solidFill>
                      </a:endParaRPr>
                    </a:p>
                    <a:p>
                      <a:r>
                        <a:rPr lang="it-IT" dirty="0">
                          <a:solidFill>
                            <a:schemeClr val="bg1"/>
                          </a:solidFill>
                        </a:rPr>
                        <a:t>c) Se Over 40 deve aver eseguito almeno un’</a:t>
                      </a:r>
                      <a:r>
                        <a:rPr lang="it-IT" dirty="0" err="1">
                          <a:solidFill>
                            <a:schemeClr val="bg1"/>
                          </a:solidFill>
                        </a:rPr>
                        <a:t>angio</a:t>
                      </a:r>
                      <a:r>
                        <a:rPr lang="it-IT" dirty="0">
                          <a:solidFill>
                            <a:schemeClr val="bg1"/>
                          </a:solidFill>
                        </a:rPr>
                        <a:t> RM cerebrale (con esito negativo)</a:t>
                      </a:r>
                    </a:p>
                    <a:p>
                      <a:endParaRPr lang="it-IT" dirty="0">
                        <a:solidFill>
                          <a:schemeClr val="bg1"/>
                        </a:solidFill>
                      </a:endParaRPr>
                    </a:p>
                    <a:p>
                      <a:r>
                        <a:rPr lang="it-IT" dirty="0">
                          <a:solidFill>
                            <a:schemeClr val="bg1"/>
                          </a:solidFill>
                        </a:rPr>
                        <a:t>d)deve essere sottoposto a visita medica </a:t>
                      </a:r>
                      <a:r>
                        <a:rPr lang="it-IT" dirty="0" err="1">
                          <a:solidFill>
                            <a:schemeClr val="bg1"/>
                          </a:solidFill>
                        </a:rPr>
                        <a:t>pre</a:t>
                      </a:r>
                      <a:r>
                        <a:rPr lang="it-IT" dirty="0">
                          <a:solidFill>
                            <a:schemeClr val="bg1"/>
                          </a:solidFill>
                        </a:rPr>
                        <a:t>-gara</a:t>
                      </a:r>
                    </a:p>
                    <a:p>
                      <a:endParaRPr lang="it-IT" dirty="0"/>
                    </a:p>
                  </a:txBody>
                  <a:tcPr/>
                </a:tc>
                <a:extLst>
                  <a:ext uri="{0D108BD9-81ED-4DB2-BD59-A6C34878D82A}">
                    <a16:rowId xmlns:a16="http://schemas.microsoft.com/office/drawing/2014/main" val="2048662278"/>
                  </a:ext>
                </a:extLst>
              </a:tr>
            </a:tbl>
          </a:graphicData>
        </a:graphic>
      </p:graphicFrame>
    </p:spTree>
    <p:extLst>
      <p:ext uri="{BB962C8B-B14F-4D97-AF65-F5344CB8AC3E}">
        <p14:creationId xmlns:p14="http://schemas.microsoft.com/office/powerpoint/2010/main" val="2610173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827700" y="452718"/>
            <a:ext cx="6712390" cy="772400"/>
          </a:xfrm>
        </p:spPr>
        <p:txBody>
          <a:bodyPr/>
          <a:lstStyle/>
          <a:p>
            <a:pPr algn="ctr"/>
            <a:r>
              <a:rPr lang="it-IT" sz="3200" b="1" dirty="0"/>
              <a:t>MODULISTICA SANITARIA</a:t>
            </a:r>
          </a:p>
        </p:txBody>
      </p:sp>
      <p:sp>
        <p:nvSpPr>
          <p:cNvPr id="9" name="Segnaposto contenuto 8"/>
          <p:cNvSpPr>
            <a:spLocks noGrp="1"/>
          </p:cNvSpPr>
          <p:nvPr>
            <p:ph idx="1"/>
          </p:nvPr>
        </p:nvSpPr>
        <p:spPr/>
        <p:txBody>
          <a:bodyPr/>
          <a:lstStyle/>
          <a:p>
            <a:pPr marL="0" indent="0" algn="just">
              <a:buNone/>
            </a:pPr>
            <a:r>
              <a:rPr lang="it-IT" sz="1600" dirty="0"/>
              <a:t>Fanno parte della modulistica sanitaria:</a:t>
            </a:r>
          </a:p>
          <a:p>
            <a:pPr algn="just">
              <a:buFont typeface="Wingdings" panose="05000000000000000000" pitchFamily="2" charset="2"/>
              <a:buChar char="ü"/>
            </a:pPr>
            <a:r>
              <a:rPr lang="it-IT" sz="1600" dirty="0"/>
              <a:t>Libretto personale dell’atleta (in formato elettronico)</a:t>
            </a:r>
          </a:p>
          <a:p>
            <a:pPr algn="just">
              <a:buFont typeface="Wingdings" panose="05000000000000000000" pitchFamily="2" charset="2"/>
              <a:buChar char="ü"/>
            </a:pPr>
            <a:r>
              <a:rPr lang="it-IT" sz="1600" dirty="0"/>
              <a:t>Dichiarazione </a:t>
            </a:r>
            <a:r>
              <a:rPr lang="it-IT" sz="1600" dirty="0" err="1"/>
              <a:t>pre</a:t>
            </a:r>
            <a:r>
              <a:rPr lang="it-IT" sz="1600" dirty="0"/>
              <a:t>-gara (SAN-01, SAN-01 BIS, SAN-03, SAN-04 )</a:t>
            </a:r>
          </a:p>
          <a:p>
            <a:pPr algn="just">
              <a:buFont typeface="Wingdings" panose="05000000000000000000" pitchFamily="2" charset="2"/>
              <a:buChar char="ü"/>
            </a:pPr>
            <a:r>
              <a:rPr lang="it-IT" sz="1600" dirty="0"/>
              <a:t>Modulo di idoneità del paradenti in atleti portatori di ortodonzia fissa</a:t>
            </a:r>
          </a:p>
          <a:p>
            <a:pPr algn="just">
              <a:buFont typeface="Wingdings" panose="05000000000000000000" pitchFamily="2" charset="2"/>
              <a:buChar char="ü"/>
            </a:pPr>
            <a:r>
              <a:rPr lang="it-IT" sz="1600" dirty="0"/>
              <a:t>Attestazione Sanitaria per i Pugili Pro</a:t>
            </a:r>
          </a:p>
          <a:p>
            <a:pPr algn="just">
              <a:buFont typeface="Wingdings" panose="05000000000000000000" pitchFamily="2" charset="2"/>
              <a:buChar char="ü"/>
            </a:pPr>
            <a:r>
              <a:rPr lang="it-IT" sz="1600" dirty="0"/>
              <a:t>Referto di fermo medico</a:t>
            </a:r>
          </a:p>
          <a:p>
            <a:pPr algn="just">
              <a:buFont typeface="Wingdings" panose="05000000000000000000" pitchFamily="2" charset="2"/>
              <a:buChar char="ü"/>
            </a:pPr>
            <a:r>
              <a:rPr lang="it-IT" sz="1600" dirty="0"/>
              <a:t>Verbale di fermo medico per i Pugili Pro</a:t>
            </a:r>
          </a:p>
          <a:p>
            <a:pPr>
              <a:buFont typeface="Wingdings" panose="05000000000000000000" pitchFamily="2" charset="2"/>
              <a:buChar char="ü"/>
            </a:pPr>
            <a:endParaRPr lang="it-IT" dirty="0"/>
          </a:p>
          <a:p>
            <a:pPr>
              <a:buFont typeface="Wingdings" panose="05000000000000000000" pitchFamily="2" charset="2"/>
              <a:buChar char="ü"/>
            </a:pPr>
            <a:endParaRPr lang="it-IT" dirty="0"/>
          </a:p>
          <a:p>
            <a:pPr>
              <a:buFont typeface="Wingdings" panose="05000000000000000000" pitchFamily="2" charset="2"/>
              <a:buChar char="ü"/>
            </a:pPr>
            <a:endParaRPr lang="it-IT" dirty="0"/>
          </a:p>
          <a:p>
            <a:pPr>
              <a:buFont typeface="Wingdings" panose="05000000000000000000" pitchFamily="2" charset="2"/>
              <a:buChar char="ü"/>
            </a:pPr>
            <a:endParaRPr lang="it-IT" dirty="0"/>
          </a:p>
        </p:txBody>
      </p:sp>
    </p:spTree>
    <p:extLst>
      <p:ext uri="{BB962C8B-B14F-4D97-AF65-F5344CB8AC3E}">
        <p14:creationId xmlns:p14="http://schemas.microsoft.com/office/powerpoint/2010/main" val="3688065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7">
            <a:extLst>
              <a:ext uri="{FF2B5EF4-FFF2-40B4-BE49-F238E27FC236}">
                <a16:creationId xmlns:a16="http://schemas.microsoft.com/office/drawing/2014/main" id="{15D7273D-A33B-4187-9747-6D204336B807}"/>
              </a:ext>
            </a:extLst>
          </p:cNvPr>
          <p:cNvSpPr>
            <a:spLocks noGrp="1"/>
          </p:cNvSpPr>
          <p:nvPr>
            <p:ph type="title"/>
          </p:nvPr>
        </p:nvSpPr>
        <p:spPr>
          <a:xfrm>
            <a:off x="827700" y="452439"/>
            <a:ext cx="6712925" cy="630638"/>
          </a:xfrm>
        </p:spPr>
        <p:txBody>
          <a:bodyPr/>
          <a:lstStyle/>
          <a:p>
            <a:pPr algn="ctr"/>
            <a:r>
              <a:rPr lang="it-IT" sz="3200" b="1" dirty="0"/>
              <a:t>LIBRETTO PERSONALE DELL’ATLETA</a:t>
            </a:r>
          </a:p>
        </p:txBody>
      </p:sp>
      <p:sp>
        <p:nvSpPr>
          <p:cNvPr id="3" name="Segnaposto contenuto 2">
            <a:extLst>
              <a:ext uri="{FF2B5EF4-FFF2-40B4-BE49-F238E27FC236}">
                <a16:creationId xmlns:a16="http://schemas.microsoft.com/office/drawing/2014/main" id="{5F097F70-51BE-41F8-97BF-F7FFC4A10A21}"/>
              </a:ext>
            </a:extLst>
          </p:cNvPr>
          <p:cNvSpPr>
            <a:spLocks noGrp="1"/>
          </p:cNvSpPr>
          <p:nvPr>
            <p:ph idx="1"/>
          </p:nvPr>
        </p:nvSpPr>
        <p:spPr/>
        <p:txBody>
          <a:bodyPr>
            <a:normAutofit fontScale="77500" lnSpcReduction="20000"/>
          </a:bodyPr>
          <a:lstStyle/>
          <a:p>
            <a:pPr marL="0" indent="0" algn="just">
              <a:buNone/>
            </a:pPr>
            <a:r>
              <a:rPr lang="it-IT" sz="1400" dirty="0"/>
              <a:t>Il libretto personale dell’atleta che, fino a qualche anno fa era in formato cartaceo, è ora in formato elettronico e visualizzabile attraverso un QR code che ne consente l’accesso al Medico del Pugilato ed al Commissario di Riunione durante le operazioni di peso e visita medica </a:t>
            </a:r>
            <a:r>
              <a:rPr lang="it-IT" sz="1400" dirty="0" err="1"/>
              <a:t>pre</a:t>
            </a:r>
            <a:r>
              <a:rPr lang="it-IT" sz="1400" dirty="0"/>
              <a:t>-gara. L’app MY FPI è disponibile gratuitamente negli store Android ed IOS.</a:t>
            </a:r>
          </a:p>
          <a:p>
            <a:pPr marL="0" indent="0" algn="just">
              <a:buNone/>
            </a:pPr>
            <a:r>
              <a:rPr lang="it-IT" sz="1400" dirty="0"/>
              <a:t>All’interno sono contenute importanti informazioni:</a:t>
            </a:r>
          </a:p>
          <a:p>
            <a:pPr algn="just">
              <a:buFont typeface="Wingdings" panose="05000000000000000000" pitchFamily="2" charset="2"/>
              <a:buChar char="ü"/>
            </a:pPr>
            <a:r>
              <a:rPr lang="it-IT" sz="1400" dirty="0"/>
              <a:t>Dati anagrafici dell’atleta</a:t>
            </a:r>
          </a:p>
          <a:p>
            <a:pPr algn="just">
              <a:buFont typeface="Wingdings" panose="05000000000000000000" pitchFamily="2" charset="2"/>
              <a:buChar char="ü"/>
            </a:pPr>
            <a:r>
              <a:rPr lang="it-IT" sz="1400" dirty="0"/>
              <a:t>Categoria di appartenenza</a:t>
            </a:r>
          </a:p>
          <a:p>
            <a:pPr algn="just">
              <a:buFont typeface="Wingdings" panose="05000000000000000000" pitchFamily="2" charset="2"/>
              <a:buChar char="ü"/>
            </a:pPr>
            <a:r>
              <a:rPr lang="it-IT" sz="1400" dirty="0"/>
              <a:t>Data e scadenza del tesseramento</a:t>
            </a:r>
          </a:p>
          <a:p>
            <a:pPr algn="just">
              <a:buFont typeface="Wingdings" panose="05000000000000000000" pitchFamily="2" charset="2"/>
              <a:buChar char="ü"/>
            </a:pPr>
            <a:r>
              <a:rPr lang="it-IT" sz="1400" dirty="0"/>
              <a:t>Società di appartenenza</a:t>
            </a:r>
          </a:p>
          <a:p>
            <a:pPr algn="just">
              <a:buFont typeface="Wingdings" panose="05000000000000000000" pitchFamily="2" charset="2"/>
              <a:buChar char="ü"/>
            </a:pPr>
            <a:r>
              <a:rPr lang="it-IT" sz="1400" dirty="0"/>
              <a:t>Data di scadenza della certificazione agonistica (la durata della certificazione è di un anno solare salvo eccezioni, per cui un certificato emesso in data 03/05/2025 avrà scadenza 02/05/2026 ed </a:t>
            </a:r>
            <a:r>
              <a:rPr lang="it-IT" sz="1400" dirty="0" err="1"/>
              <a:t>é</a:t>
            </a:r>
            <a:r>
              <a:rPr lang="it-IT" sz="1400" dirty="0"/>
              <a:t> da considerarsi data ultima di validità della certificazione)</a:t>
            </a:r>
          </a:p>
          <a:p>
            <a:pPr algn="just">
              <a:buFont typeface="Wingdings" panose="05000000000000000000" pitchFamily="2" charset="2"/>
              <a:buChar char="ü"/>
            </a:pPr>
            <a:r>
              <a:rPr lang="it-IT" sz="1400" dirty="0"/>
              <a:t>Eventuali annotazioni e/o prescrizioni (disabile, sordomutismo </a:t>
            </a:r>
            <a:r>
              <a:rPr lang="it-IT" sz="1400" dirty="0" err="1"/>
              <a:t>prelinguale</a:t>
            </a:r>
            <a:r>
              <a:rPr lang="it-IT" sz="1400" dirty="0"/>
              <a:t>, ortodonzia fissa, obbligo di lenti a contatto)</a:t>
            </a:r>
          </a:p>
          <a:p>
            <a:pPr algn="just">
              <a:buFont typeface="Wingdings" panose="05000000000000000000" pitchFamily="2" charset="2"/>
              <a:buChar char="ü"/>
            </a:pPr>
            <a:r>
              <a:rPr lang="it-IT" sz="1400" dirty="0"/>
              <a:t>Eventuale fermo medico</a:t>
            </a:r>
          </a:p>
          <a:p>
            <a:pPr algn="just">
              <a:buFont typeface="Wingdings" panose="05000000000000000000" pitchFamily="2" charset="2"/>
              <a:buChar char="ü"/>
            </a:pPr>
            <a:r>
              <a:rPr lang="it-IT" sz="1400" dirty="0"/>
              <a:t>Eventuali sanzioni disciplinari</a:t>
            </a:r>
          </a:p>
          <a:p>
            <a:pPr algn="just">
              <a:buFont typeface="Wingdings" panose="05000000000000000000" pitchFamily="2" charset="2"/>
              <a:buChar char="ü"/>
            </a:pPr>
            <a:r>
              <a:rPr lang="it-IT" sz="1400" dirty="0"/>
              <a:t>Data e verdetto dell’ultimo incontro disputato</a:t>
            </a:r>
          </a:p>
          <a:p>
            <a:pPr algn="just">
              <a:buFont typeface="Wingdings" panose="05000000000000000000" pitchFamily="2" charset="2"/>
              <a:buChar char="ü"/>
            </a:pPr>
            <a:r>
              <a:rPr lang="it-IT" sz="1400" dirty="0"/>
              <a:t>Risultati e numero di match disputati</a:t>
            </a:r>
          </a:p>
          <a:p>
            <a:pPr marL="0" indent="0">
              <a:buNone/>
            </a:pPr>
            <a:endParaRPr lang="it-IT" sz="1400" dirty="0"/>
          </a:p>
          <a:p>
            <a:pPr>
              <a:buFont typeface="Wingdings" panose="05000000000000000000" pitchFamily="2" charset="2"/>
              <a:buChar char="ü"/>
            </a:pPr>
            <a:endParaRPr lang="it-IT" sz="1400" dirty="0"/>
          </a:p>
        </p:txBody>
      </p:sp>
    </p:spTree>
    <p:extLst>
      <p:ext uri="{BB962C8B-B14F-4D97-AF65-F5344CB8AC3E}">
        <p14:creationId xmlns:p14="http://schemas.microsoft.com/office/powerpoint/2010/main" val="1992034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9" name="Picture 18">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3" name="Rectangle 22">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5" name="Rectangle 24">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magine 7">
            <a:extLst>
              <a:ext uri="{FF2B5EF4-FFF2-40B4-BE49-F238E27FC236}">
                <a16:creationId xmlns:a16="http://schemas.microsoft.com/office/drawing/2014/main" id="{FA0C9C10-63A3-84BB-1F61-8AA558C4FD36}"/>
              </a:ext>
            </a:extLst>
          </p:cNvPr>
          <p:cNvPicPr>
            <a:picLocks noChangeAspect="1"/>
          </p:cNvPicPr>
          <p:nvPr/>
        </p:nvPicPr>
        <p:blipFill>
          <a:blip r:embed="rId7"/>
          <a:stretch>
            <a:fillRect/>
          </a:stretch>
        </p:blipFill>
        <p:spPr>
          <a:xfrm>
            <a:off x="2603779" y="643467"/>
            <a:ext cx="3936441" cy="5571066"/>
          </a:xfrm>
          <a:prstGeom prst="rect">
            <a:avLst/>
          </a:prstGeom>
        </p:spPr>
      </p:pic>
      <p:sp>
        <p:nvSpPr>
          <p:cNvPr id="27" name="Rectangle 26">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3232946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BCF337-2792-F06C-36F8-5F4B8250A857}"/>
              </a:ext>
            </a:extLst>
          </p:cNvPr>
          <p:cNvSpPr>
            <a:spLocks noGrp="1"/>
          </p:cNvSpPr>
          <p:nvPr>
            <p:ph type="title"/>
          </p:nvPr>
        </p:nvSpPr>
        <p:spPr>
          <a:xfrm>
            <a:off x="685800" y="1151296"/>
            <a:ext cx="7772400" cy="1324497"/>
          </a:xfrm>
        </p:spPr>
        <p:txBody>
          <a:bodyPr/>
          <a:lstStyle/>
          <a:p>
            <a:pPr algn="just"/>
            <a:r>
              <a:rPr lang="it-IT" sz="1200" dirty="0"/>
              <a:t>Per i pugili IBA, la data di idoneità sportiva con relativa scadenza ed eventuali annotazioni e/o prescrizioni, dovranno essere inserite nel data base della FPI  dal rappresentante legale della ASD/SSD. </a:t>
            </a:r>
            <a:br>
              <a:rPr lang="it-IT" sz="1200" dirty="0"/>
            </a:br>
            <a:r>
              <a:rPr lang="it-IT" sz="1200" dirty="0"/>
              <a:t>La certificazione originale in formato cartaceo verrà conservata dallo stesso per 5 anni.</a:t>
            </a:r>
            <a:br>
              <a:rPr lang="it-IT" sz="1200" dirty="0"/>
            </a:br>
            <a:br>
              <a:rPr lang="it-IT" sz="1200" dirty="0"/>
            </a:br>
            <a:r>
              <a:rPr lang="it-IT" sz="1200" dirty="0"/>
              <a:t>Per i pugili PRO, la data di idoneità sportiva con relativa scadenza ed eventuali annotazioni e/o prescrizioni, dovranno essere inserite nel data base della FPI  dal SETTORE SANITARIO FPI. L’atleta o il procuratore, ASD/SSD dovrà inviare il certificato d’idoneità e la lettera del medico certificatore al Settore Sanitario PRO.</a:t>
            </a:r>
            <a:br>
              <a:rPr lang="it-IT" sz="1200" dirty="0"/>
            </a:br>
            <a:endParaRPr lang="it-IT" sz="1200" dirty="0"/>
          </a:p>
        </p:txBody>
      </p:sp>
      <p:pic>
        <p:nvPicPr>
          <p:cNvPr id="6" name="Immagine 5">
            <a:extLst>
              <a:ext uri="{FF2B5EF4-FFF2-40B4-BE49-F238E27FC236}">
                <a16:creationId xmlns:a16="http://schemas.microsoft.com/office/drawing/2014/main" id="{26A88A56-1ABF-3C6A-351F-BDA60969879A}"/>
              </a:ext>
            </a:extLst>
          </p:cNvPr>
          <p:cNvPicPr>
            <a:picLocks noChangeAspect="1"/>
          </p:cNvPicPr>
          <p:nvPr/>
        </p:nvPicPr>
        <p:blipFill>
          <a:blip r:embed="rId2"/>
          <a:stretch>
            <a:fillRect/>
          </a:stretch>
        </p:blipFill>
        <p:spPr>
          <a:xfrm>
            <a:off x="685800" y="3014377"/>
            <a:ext cx="7772400" cy="2735662"/>
          </a:xfrm>
          <a:prstGeom prst="rect">
            <a:avLst/>
          </a:prstGeom>
        </p:spPr>
      </p:pic>
    </p:spTree>
    <p:extLst>
      <p:ext uri="{BB962C8B-B14F-4D97-AF65-F5344CB8AC3E}">
        <p14:creationId xmlns:p14="http://schemas.microsoft.com/office/powerpoint/2010/main" val="1857605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30C0C-E42D-9164-CFB0-36E6D86EAB33}"/>
              </a:ext>
            </a:extLst>
          </p:cNvPr>
          <p:cNvSpPr>
            <a:spLocks noGrp="1"/>
          </p:cNvSpPr>
          <p:nvPr>
            <p:ph type="title"/>
          </p:nvPr>
        </p:nvSpPr>
        <p:spPr>
          <a:xfrm>
            <a:off x="827699" y="609594"/>
            <a:ext cx="6913463" cy="717260"/>
          </a:xfrm>
        </p:spPr>
        <p:txBody>
          <a:bodyPr/>
          <a:lstStyle/>
          <a:p>
            <a:pPr algn="ctr"/>
            <a:r>
              <a:rPr lang="it-IT" sz="2400" dirty="0"/>
              <a:t>Moduli </a:t>
            </a:r>
            <a:r>
              <a:rPr lang="it-IT" sz="2400" dirty="0" err="1"/>
              <a:t>pre</a:t>
            </a:r>
            <a:r>
              <a:rPr lang="it-IT" sz="2400" dirty="0"/>
              <a:t>-gara</a:t>
            </a:r>
          </a:p>
        </p:txBody>
      </p:sp>
      <p:sp>
        <p:nvSpPr>
          <p:cNvPr id="3" name="Segnaposto contenuto 2">
            <a:extLst>
              <a:ext uri="{FF2B5EF4-FFF2-40B4-BE49-F238E27FC236}">
                <a16:creationId xmlns:a16="http://schemas.microsoft.com/office/drawing/2014/main" id="{DA2C55FF-8CD5-4D99-5B3E-A3974E00D4AF}"/>
              </a:ext>
            </a:extLst>
          </p:cNvPr>
          <p:cNvSpPr>
            <a:spLocks noGrp="1"/>
          </p:cNvSpPr>
          <p:nvPr>
            <p:ph idx="1"/>
          </p:nvPr>
        </p:nvSpPr>
        <p:spPr>
          <a:xfrm>
            <a:off x="828436" y="1335665"/>
            <a:ext cx="6912726" cy="1685831"/>
          </a:xfrm>
        </p:spPr>
        <p:txBody>
          <a:bodyPr>
            <a:noAutofit/>
          </a:bodyPr>
          <a:lstStyle/>
          <a:p>
            <a:pPr marL="0" indent="0" algn="just">
              <a:buNone/>
            </a:pPr>
            <a:r>
              <a:rPr lang="it-IT" sz="1200" dirty="0"/>
              <a:t>I moduli </a:t>
            </a:r>
            <a:r>
              <a:rPr lang="it-IT" sz="1200" dirty="0" err="1"/>
              <a:t>pre</a:t>
            </a:r>
            <a:r>
              <a:rPr lang="it-IT" sz="1200" dirty="0"/>
              <a:t>-gara dovranno essere obbligatoriamente presentati al Medico di bordo ring unitamente al libretto elettronico prima delle operazioni di peso e visita medica. Essi devono essere compilati nella loro interezza ed, ove necessario, integrati da altra documentazione (documento di identità del genitore o tutore legale per i minorenni e/o modulistica per portatori di ortodonzia fissa).</a:t>
            </a:r>
          </a:p>
          <a:p>
            <a:pPr marL="0" indent="0" algn="just">
              <a:buNone/>
            </a:pPr>
            <a:r>
              <a:rPr lang="it-IT" sz="1200" dirty="0"/>
              <a:t>Per gli atleti minorenni è opportuno ricordare che deve essere compilata e firmata l’appendice nel riquadro in basso dove il genitore o il tutore legale dello stesso delega il Tecnico accompagnatore “per eventuali adempimenti sanitari correlati…“</a:t>
            </a:r>
          </a:p>
        </p:txBody>
      </p:sp>
      <p:graphicFrame>
        <p:nvGraphicFramePr>
          <p:cNvPr id="5" name="Oggetto 4">
            <a:extLst>
              <a:ext uri="{FF2B5EF4-FFF2-40B4-BE49-F238E27FC236}">
                <a16:creationId xmlns:a16="http://schemas.microsoft.com/office/drawing/2014/main" id="{77A5364E-7648-F98F-FE05-DDC946905018}"/>
              </a:ext>
            </a:extLst>
          </p:cNvPr>
          <p:cNvGraphicFramePr>
            <a:graphicFrameLocks noChangeAspect="1"/>
          </p:cNvGraphicFramePr>
          <p:nvPr>
            <p:extLst>
              <p:ext uri="{D42A27DB-BD31-4B8C-83A1-F6EECF244321}">
                <p14:modId xmlns:p14="http://schemas.microsoft.com/office/powerpoint/2010/main" val="300241755"/>
              </p:ext>
            </p:extLst>
          </p:nvPr>
        </p:nvGraphicFramePr>
        <p:xfrm>
          <a:off x="827699" y="3030307"/>
          <a:ext cx="2663507" cy="3769310"/>
        </p:xfrm>
        <a:graphic>
          <a:graphicData uri="http://schemas.openxmlformats.org/presentationml/2006/ole">
            <mc:AlternateContent xmlns:mc="http://schemas.openxmlformats.org/markup-compatibility/2006">
              <mc:Choice xmlns:v="urn:schemas-microsoft-com:vml" Requires="v">
                <p:oleObj name="Acrobat Document" r:id="rId2" imgW="5667037" imgH="8019809" progId="Acrobat.Document.DC">
                  <p:embed/>
                </p:oleObj>
              </mc:Choice>
              <mc:Fallback>
                <p:oleObj name="Acrobat Document" r:id="rId2" imgW="5667037" imgH="8019809" progId="Acrobat.Document.DC">
                  <p:embed/>
                  <p:pic>
                    <p:nvPicPr>
                      <p:cNvPr id="5" name="Oggetto 4">
                        <a:extLst>
                          <a:ext uri="{FF2B5EF4-FFF2-40B4-BE49-F238E27FC236}">
                            <a16:creationId xmlns:a16="http://schemas.microsoft.com/office/drawing/2014/main" id="{77A5364E-7648-F98F-FE05-DDC946905018}"/>
                          </a:ext>
                        </a:extLst>
                      </p:cNvPr>
                      <p:cNvPicPr/>
                      <p:nvPr/>
                    </p:nvPicPr>
                    <p:blipFill>
                      <a:blip r:embed="rId3"/>
                      <a:stretch>
                        <a:fillRect/>
                      </a:stretch>
                    </p:blipFill>
                    <p:spPr>
                      <a:xfrm>
                        <a:off x="827699" y="3030307"/>
                        <a:ext cx="2663507" cy="3769310"/>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E33D7ED1-D411-E470-C3DB-74EFE5199C72}"/>
              </a:ext>
            </a:extLst>
          </p:cNvPr>
          <p:cNvGraphicFramePr>
            <a:graphicFrameLocks noChangeAspect="1"/>
          </p:cNvGraphicFramePr>
          <p:nvPr>
            <p:extLst>
              <p:ext uri="{D42A27DB-BD31-4B8C-83A1-F6EECF244321}">
                <p14:modId xmlns:p14="http://schemas.microsoft.com/office/powerpoint/2010/main" val="2591910285"/>
              </p:ext>
            </p:extLst>
          </p:nvPr>
        </p:nvGraphicFramePr>
        <p:xfrm>
          <a:off x="5077655" y="3021496"/>
          <a:ext cx="2663507" cy="3769310"/>
        </p:xfrm>
        <a:graphic>
          <a:graphicData uri="http://schemas.openxmlformats.org/presentationml/2006/ole">
            <mc:AlternateContent xmlns:mc="http://schemas.openxmlformats.org/markup-compatibility/2006">
              <mc:Choice xmlns:v="urn:schemas-microsoft-com:vml" Requires="v">
                <p:oleObj name="Acrobat Document" r:id="rId4" imgW="5667037" imgH="8019809" progId="Acrobat.Document.DC">
                  <p:embed/>
                </p:oleObj>
              </mc:Choice>
              <mc:Fallback>
                <p:oleObj name="Acrobat Document" r:id="rId4" imgW="5667037" imgH="8019809" progId="Acrobat.Document.DC">
                  <p:embed/>
                  <p:pic>
                    <p:nvPicPr>
                      <p:cNvPr id="6" name="Oggetto 5">
                        <a:extLst>
                          <a:ext uri="{FF2B5EF4-FFF2-40B4-BE49-F238E27FC236}">
                            <a16:creationId xmlns:a16="http://schemas.microsoft.com/office/drawing/2014/main" id="{E33D7ED1-D411-E470-C3DB-74EFE5199C72}"/>
                          </a:ext>
                        </a:extLst>
                      </p:cNvPr>
                      <p:cNvPicPr/>
                      <p:nvPr/>
                    </p:nvPicPr>
                    <p:blipFill>
                      <a:blip r:embed="rId5"/>
                      <a:stretch>
                        <a:fillRect/>
                      </a:stretch>
                    </p:blipFill>
                    <p:spPr>
                      <a:xfrm>
                        <a:off x="5077655" y="3021496"/>
                        <a:ext cx="2663507" cy="3769310"/>
                      </a:xfrm>
                      <a:prstGeom prst="rect">
                        <a:avLst/>
                      </a:prstGeom>
                    </p:spPr>
                  </p:pic>
                </p:oleObj>
              </mc:Fallback>
            </mc:AlternateContent>
          </a:graphicData>
        </a:graphic>
      </p:graphicFrame>
    </p:spTree>
    <p:extLst>
      <p:ext uri="{BB962C8B-B14F-4D97-AF65-F5344CB8AC3E}">
        <p14:creationId xmlns:p14="http://schemas.microsoft.com/office/powerpoint/2010/main" val="2741670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947139" y="1110600"/>
            <a:ext cx="6794024" cy="1325563"/>
          </a:xfrm>
        </p:spPr>
        <p:txBody>
          <a:bodyPr/>
          <a:lstStyle/>
          <a:p>
            <a:pPr algn="just"/>
            <a:r>
              <a:rPr lang="it-IT" sz="1400" dirty="0"/>
              <a:t>I pugili di sesso femminile dovranno presentare il Modulo SAN-03 (SAN-04 in lingua Inglese per le atlete tesserate all’estero) correttamente compilato ed accompagnato da un test di gravidanza effettuato in un laboratorio analisi autorizzato su campione urinario o ematico non anteriore ai 14 giorni precedenti l’incontro e che attesti il non stato di gravidanza (Art. 14)</a:t>
            </a:r>
          </a:p>
        </p:txBody>
      </p:sp>
      <p:graphicFrame>
        <p:nvGraphicFramePr>
          <p:cNvPr id="2" name="Segnaposto contenuto 1">
            <a:extLst>
              <a:ext uri="{FF2B5EF4-FFF2-40B4-BE49-F238E27FC236}">
                <a16:creationId xmlns:a16="http://schemas.microsoft.com/office/drawing/2014/main" id="{541489E8-9386-DCA4-8E0B-276096A36AF3}"/>
              </a:ext>
            </a:extLst>
          </p:cNvPr>
          <p:cNvGraphicFramePr>
            <a:graphicFrameLocks noGrp="1" noChangeAspect="1"/>
          </p:cNvGraphicFramePr>
          <p:nvPr>
            <p:ph idx="1"/>
            <p:extLst>
              <p:ext uri="{D42A27DB-BD31-4B8C-83A1-F6EECF244321}">
                <p14:modId xmlns:p14="http://schemas.microsoft.com/office/powerpoint/2010/main" val="466577381"/>
              </p:ext>
            </p:extLst>
          </p:nvPr>
        </p:nvGraphicFramePr>
        <p:xfrm>
          <a:off x="947738" y="2771775"/>
          <a:ext cx="2833687" cy="4006850"/>
        </p:xfrm>
        <a:graphic>
          <a:graphicData uri="http://schemas.openxmlformats.org/presentationml/2006/ole">
            <mc:AlternateContent xmlns:mc="http://schemas.openxmlformats.org/markup-compatibility/2006">
              <mc:Choice xmlns:v="urn:schemas-microsoft-com:vml" Requires="v">
                <p:oleObj name="Acrobat Document" r:id="rId2" imgW="5667037" imgH="8019809" progId="Acrobat.Document.DC">
                  <p:embed/>
                </p:oleObj>
              </mc:Choice>
              <mc:Fallback>
                <p:oleObj name="Acrobat Document" r:id="rId2" imgW="5667037" imgH="8019809" progId="Acrobat.Document.DC">
                  <p:embed/>
                  <p:pic>
                    <p:nvPicPr>
                      <p:cNvPr id="2" name="Segnaposto contenuto 1">
                        <a:extLst>
                          <a:ext uri="{FF2B5EF4-FFF2-40B4-BE49-F238E27FC236}">
                            <a16:creationId xmlns:a16="http://schemas.microsoft.com/office/drawing/2014/main" id="{541489E8-9386-DCA4-8E0B-276096A36AF3}"/>
                          </a:ext>
                        </a:extLst>
                      </p:cNvPr>
                      <p:cNvPicPr/>
                      <p:nvPr/>
                    </p:nvPicPr>
                    <p:blipFill>
                      <a:blip r:embed="rId3"/>
                      <a:stretch>
                        <a:fillRect/>
                      </a:stretch>
                    </p:blipFill>
                    <p:spPr>
                      <a:xfrm>
                        <a:off x="947738" y="2771775"/>
                        <a:ext cx="2833687" cy="4006850"/>
                      </a:xfrm>
                      <a:prstGeom prst="rect">
                        <a:avLst/>
                      </a:prstGeom>
                    </p:spPr>
                  </p:pic>
                </p:oleObj>
              </mc:Fallback>
            </mc:AlternateContent>
          </a:graphicData>
        </a:graphic>
      </p:graphicFrame>
      <p:graphicFrame>
        <p:nvGraphicFramePr>
          <p:cNvPr id="3" name="Oggetto 2">
            <a:extLst>
              <a:ext uri="{FF2B5EF4-FFF2-40B4-BE49-F238E27FC236}">
                <a16:creationId xmlns:a16="http://schemas.microsoft.com/office/drawing/2014/main" id="{E0C73D45-97E9-960B-6CDD-A2FDC6393B21}"/>
              </a:ext>
            </a:extLst>
          </p:cNvPr>
          <p:cNvGraphicFramePr>
            <a:graphicFrameLocks noChangeAspect="1"/>
          </p:cNvGraphicFramePr>
          <p:nvPr>
            <p:extLst>
              <p:ext uri="{D42A27DB-BD31-4B8C-83A1-F6EECF244321}">
                <p14:modId xmlns:p14="http://schemas.microsoft.com/office/powerpoint/2010/main" val="3505417267"/>
              </p:ext>
            </p:extLst>
          </p:nvPr>
        </p:nvGraphicFramePr>
        <p:xfrm>
          <a:off x="4907644" y="2770362"/>
          <a:ext cx="2833519" cy="4009905"/>
        </p:xfrm>
        <a:graphic>
          <a:graphicData uri="http://schemas.openxmlformats.org/presentationml/2006/ole">
            <mc:AlternateContent xmlns:mc="http://schemas.openxmlformats.org/markup-compatibility/2006">
              <mc:Choice xmlns:v="urn:schemas-microsoft-com:vml" Requires="v">
                <p:oleObj name="Acrobat Document" r:id="rId4" imgW="5667037" imgH="8019809" progId="Acrobat.Document.DC">
                  <p:embed/>
                </p:oleObj>
              </mc:Choice>
              <mc:Fallback>
                <p:oleObj name="Acrobat Document" r:id="rId4" imgW="5667037" imgH="8019809" progId="Acrobat.Document.DC">
                  <p:embed/>
                  <p:pic>
                    <p:nvPicPr>
                      <p:cNvPr id="3" name="Oggetto 2">
                        <a:extLst>
                          <a:ext uri="{FF2B5EF4-FFF2-40B4-BE49-F238E27FC236}">
                            <a16:creationId xmlns:a16="http://schemas.microsoft.com/office/drawing/2014/main" id="{E0C73D45-97E9-960B-6CDD-A2FDC6393B21}"/>
                          </a:ext>
                        </a:extLst>
                      </p:cNvPr>
                      <p:cNvPicPr/>
                      <p:nvPr/>
                    </p:nvPicPr>
                    <p:blipFill>
                      <a:blip r:embed="rId5"/>
                      <a:stretch>
                        <a:fillRect/>
                      </a:stretch>
                    </p:blipFill>
                    <p:spPr>
                      <a:xfrm>
                        <a:off x="4907644" y="2770362"/>
                        <a:ext cx="2833519" cy="4009905"/>
                      </a:xfrm>
                      <a:prstGeom prst="rect">
                        <a:avLst/>
                      </a:prstGeom>
                    </p:spPr>
                  </p:pic>
                </p:oleObj>
              </mc:Fallback>
            </mc:AlternateContent>
          </a:graphicData>
        </a:graphic>
      </p:graphicFrame>
    </p:spTree>
    <p:extLst>
      <p:ext uri="{BB962C8B-B14F-4D97-AF65-F5344CB8AC3E}">
        <p14:creationId xmlns:p14="http://schemas.microsoft.com/office/powerpoint/2010/main" val="147247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D5A7-1C3F-D508-4551-1891D287300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4B32820-6696-A8B1-FC78-E7D464270EA0}"/>
              </a:ext>
            </a:extLst>
          </p:cNvPr>
          <p:cNvSpPr>
            <a:spLocks noGrp="1"/>
          </p:cNvSpPr>
          <p:nvPr>
            <p:ph type="title"/>
          </p:nvPr>
        </p:nvSpPr>
        <p:spPr>
          <a:xfrm>
            <a:off x="954156" y="452718"/>
            <a:ext cx="6795340" cy="450324"/>
          </a:xfrm>
        </p:spPr>
        <p:txBody>
          <a:bodyPr/>
          <a:lstStyle/>
          <a:p>
            <a:pPr algn="ctr"/>
            <a:r>
              <a:rPr lang="it-IT" sz="2400" b="1" dirty="0"/>
              <a:t>IL REGOLAMENTO SANITARIO</a:t>
            </a:r>
          </a:p>
        </p:txBody>
      </p:sp>
      <p:sp>
        <p:nvSpPr>
          <p:cNvPr id="3" name="Segnaposto contenuto 2">
            <a:extLst>
              <a:ext uri="{FF2B5EF4-FFF2-40B4-BE49-F238E27FC236}">
                <a16:creationId xmlns:a16="http://schemas.microsoft.com/office/drawing/2014/main" id="{471BB917-F17D-FC7D-0E61-1FC5BFAF000C}"/>
              </a:ext>
            </a:extLst>
          </p:cNvPr>
          <p:cNvSpPr>
            <a:spLocks noGrp="1"/>
          </p:cNvSpPr>
          <p:nvPr>
            <p:ph idx="1"/>
          </p:nvPr>
        </p:nvSpPr>
        <p:spPr>
          <a:xfrm>
            <a:off x="1037842" y="1291871"/>
            <a:ext cx="6711654" cy="3018871"/>
          </a:xfrm>
        </p:spPr>
        <p:txBody>
          <a:bodyPr>
            <a:normAutofit/>
          </a:bodyPr>
          <a:lstStyle/>
          <a:p>
            <a:pPr marL="0" indent="0" algn="just">
              <a:buNone/>
            </a:pPr>
            <a:r>
              <a:rPr lang="it-IT" sz="1500" dirty="0"/>
              <a:t>Strutturato in 24 articoli che definiscono:</a:t>
            </a:r>
          </a:p>
          <a:p>
            <a:pPr algn="just"/>
            <a:r>
              <a:rPr lang="it-IT" sz="1500" dirty="0"/>
              <a:t>Organigramma  e funzioni delle Cariche dei componenti del Settore Sanitario Nazionale</a:t>
            </a:r>
          </a:p>
          <a:p>
            <a:pPr algn="just"/>
            <a:r>
              <a:rPr lang="it-IT" sz="1500" dirty="0"/>
              <a:t>Regolamenti ed obblighi per tutti i tesserati alla FPI </a:t>
            </a:r>
          </a:p>
          <a:p>
            <a:pPr algn="just"/>
            <a:r>
              <a:rPr lang="it-IT" sz="1500" dirty="0"/>
              <a:t>Regolamenti ed obblighi per atleti tesserati in Federazioni Internazionali che intendono partecipare a competizioni nel territorio Italiano</a:t>
            </a:r>
            <a:endParaRPr lang="it-IT" sz="1400" dirty="0"/>
          </a:p>
        </p:txBody>
      </p:sp>
    </p:spTree>
    <p:extLst>
      <p:ext uri="{BB962C8B-B14F-4D97-AF65-F5344CB8AC3E}">
        <p14:creationId xmlns:p14="http://schemas.microsoft.com/office/powerpoint/2010/main" val="524217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3" name="Rectangle 22">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3D2C270-0A4A-40EB-F2B4-E0123535048D}"/>
              </a:ext>
            </a:extLst>
          </p:cNvPr>
          <p:cNvSpPr>
            <a:spLocks noGrp="1"/>
          </p:cNvSpPr>
          <p:nvPr>
            <p:ph type="title"/>
          </p:nvPr>
        </p:nvSpPr>
        <p:spPr>
          <a:xfrm>
            <a:off x="5539475" y="1325880"/>
            <a:ext cx="3118750" cy="3066507"/>
          </a:xfrm>
        </p:spPr>
        <p:txBody>
          <a:bodyPr vert="horz" lIns="91440" tIns="45720" rIns="91440" bIns="45720" rtlCol="0" anchor="b">
            <a:normAutofit/>
          </a:bodyPr>
          <a:lstStyle/>
          <a:p>
            <a:pPr defTabSz="457200">
              <a:lnSpc>
                <a:spcPct val="90000"/>
              </a:lnSpc>
            </a:pPr>
            <a:r>
              <a:rPr lang="en-US" sz="1500" b="0" i="0" kern="1200" dirty="0">
                <a:solidFill>
                  <a:srgbClr val="EBEBEB"/>
                </a:solidFill>
                <a:latin typeface="+mj-lt"/>
                <a:ea typeface="+mj-ea"/>
                <a:cs typeface="+mj-cs"/>
              </a:rPr>
              <a:t>I </a:t>
            </a:r>
            <a:r>
              <a:rPr lang="en-US" sz="1500" b="0" i="0" kern="1200" dirty="0" err="1">
                <a:solidFill>
                  <a:srgbClr val="EBEBEB"/>
                </a:solidFill>
                <a:latin typeface="+mj-lt"/>
                <a:ea typeface="+mj-ea"/>
                <a:cs typeface="+mj-cs"/>
              </a:rPr>
              <a:t>pugili</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portatori</a:t>
            </a:r>
            <a:r>
              <a:rPr lang="en-US" sz="1500" b="0" i="0" kern="1200" dirty="0">
                <a:solidFill>
                  <a:srgbClr val="EBEBEB"/>
                </a:solidFill>
                <a:latin typeface="+mj-lt"/>
                <a:ea typeface="+mj-ea"/>
                <a:cs typeface="+mj-cs"/>
              </a:rPr>
              <a:t> di </a:t>
            </a:r>
            <a:r>
              <a:rPr lang="en-US" sz="1500" b="0" i="0" kern="1200" dirty="0" err="1">
                <a:solidFill>
                  <a:srgbClr val="EBEBEB"/>
                </a:solidFill>
                <a:latin typeface="+mj-lt"/>
                <a:ea typeface="+mj-ea"/>
                <a:cs typeface="+mj-cs"/>
              </a:rPr>
              <a:t>ortodonzia</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fissa</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hanno</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l’obbligo</a:t>
            </a:r>
            <a:r>
              <a:rPr lang="en-US" sz="1500" b="0" i="0" kern="1200" dirty="0">
                <a:solidFill>
                  <a:srgbClr val="EBEBEB"/>
                </a:solidFill>
                <a:latin typeface="+mj-lt"/>
                <a:ea typeface="+mj-ea"/>
                <a:cs typeface="+mj-cs"/>
              </a:rPr>
              <a:t> di </a:t>
            </a:r>
            <a:r>
              <a:rPr lang="en-US" sz="1500" b="0" i="0" kern="1200" dirty="0" err="1">
                <a:solidFill>
                  <a:srgbClr val="EBEBEB"/>
                </a:solidFill>
                <a:latin typeface="+mj-lt"/>
                <a:ea typeface="+mj-ea"/>
                <a:cs typeface="+mj-cs"/>
              </a:rPr>
              <a:t>presentare</a:t>
            </a:r>
            <a:r>
              <a:rPr lang="en-US" sz="1500" b="0" i="0" kern="1200" dirty="0">
                <a:solidFill>
                  <a:srgbClr val="EBEBEB"/>
                </a:solidFill>
                <a:latin typeface="+mj-lt"/>
                <a:ea typeface="+mj-ea"/>
                <a:cs typeface="+mj-cs"/>
              </a:rPr>
              <a:t> al Medico di </a:t>
            </a:r>
            <a:r>
              <a:rPr lang="en-US" sz="1500" b="0" i="0" kern="1200" dirty="0" err="1">
                <a:solidFill>
                  <a:srgbClr val="EBEBEB"/>
                </a:solidFill>
                <a:latin typeface="+mj-lt"/>
                <a:ea typeface="+mj-ea"/>
                <a:cs typeface="+mj-cs"/>
              </a:rPr>
              <a:t>bordo</a:t>
            </a:r>
            <a:r>
              <a:rPr lang="en-US" sz="1500" b="0" i="0" kern="1200" dirty="0">
                <a:solidFill>
                  <a:srgbClr val="EBEBEB"/>
                </a:solidFill>
                <a:latin typeface="+mj-lt"/>
                <a:ea typeface="+mj-ea"/>
                <a:cs typeface="+mj-cs"/>
              </a:rPr>
              <a:t> ring, </a:t>
            </a:r>
            <a:r>
              <a:rPr lang="en-US" sz="1500" b="0" i="0" kern="1200" dirty="0" err="1">
                <a:solidFill>
                  <a:srgbClr val="EBEBEB"/>
                </a:solidFill>
                <a:latin typeface="+mj-lt"/>
                <a:ea typeface="+mj-ea"/>
                <a:cs typeface="+mj-cs"/>
              </a:rPr>
              <a:t>unitamente</a:t>
            </a:r>
            <a:r>
              <a:rPr lang="en-US" sz="1500" b="0" i="0" kern="1200" dirty="0">
                <a:solidFill>
                  <a:srgbClr val="EBEBEB"/>
                </a:solidFill>
                <a:latin typeface="+mj-lt"/>
                <a:ea typeface="+mj-ea"/>
                <a:cs typeface="+mj-cs"/>
              </a:rPr>
              <a:t> ai moduli </a:t>
            </a:r>
            <a:r>
              <a:rPr lang="en-US" sz="1500" b="0" i="0" kern="1200" dirty="0" err="1">
                <a:solidFill>
                  <a:srgbClr val="EBEBEB"/>
                </a:solidFill>
                <a:latin typeface="+mj-lt"/>
                <a:ea typeface="+mj-ea"/>
                <a:cs typeface="+mj-cs"/>
              </a:rPr>
              <a:t>descritti</a:t>
            </a:r>
            <a:r>
              <a:rPr lang="en-US" sz="1500" b="0" i="0" kern="1200" dirty="0">
                <a:solidFill>
                  <a:srgbClr val="EBEBEB"/>
                </a:solidFill>
                <a:latin typeface="+mj-lt"/>
                <a:ea typeface="+mj-ea"/>
                <a:cs typeface="+mj-cs"/>
              </a:rPr>
              <a:t> in </a:t>
            </a:r>
            <a:r>
              <a:rPr lang="en-US" sz="1500" b="0" i="0" kern="1200" dirty="0" err="1">
                <a:solidFill>
                  <a:srgbClr val="EBEBEB"/>
                </a:solidFill>
                <a:latin typeface="+mj-lt"/>
                <a:ea typeface="+mj-ea"/>
                <a:cs typeface="+mj-cs"/>
              </a:rPr>
              <a:t>precedenza</a:t>
            </a:r>
            <a:r>
              <a:rPr lang="en-US" sz="1500" b="0" i="0" kern="1200" dirty="0">
                <a:solidFill>
                  <a:srgbClr val="EBEBEB"/>
                </a:solidFill>
                <a:latin typeface="+mj-lt"/>
                <a:ea typeface="+mj-ea"/>
                <a:cs typeface="+mj-cs"/>
              </a:rPr>
              <a:t>, </a:t>
            </a:r>
            <a:r>
              <a:rPr lang="en-US" sz="1500" dirty="0">
                <a:solidFill>
                  <a:srgbClr val="EBEBEB"/>
                </a:solidFill>
              </a:rPr>
              <a:t>il </a:t>
            </a:r>
            <a:r>
              <a:rPr lang="en-US" sz="1500" b="0" i="0" kern="1200" dirty="0" err="1">
                <a:solidFill>
                  <a:srgbClr val="EBEBEB"/>
                </a:solidFill>
                <a:latin typeface="+mj-lt"/>
                <a:ea typeface="+mj-ea"/>
                <a:cs typeface="+mj-cs"/>
              </a:rPr>
              <a:t>presente</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documento</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debitamente</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compilato</a:t>
            </a:r>
            <a:r>
              <a:rPr lang="en-US" sz="1500" b="0" i="0" kern="1200" dirty="0">
                <a:solidFill>
                  <a:srgbClr val="EBEBEB"/>
                </a:solidFill>
                <a:latin typeface="+mj-lt"/>
                <a:ea typeface="+mj-ea"/>
                <a:cs typeface="+mj-cs"/>
              </a:rPr>
              <a:t> dal proprio </a:t>
            </a:r>
            <a:r>
              <a:rPr lang="en-US" sz="1500" b="0" i="0" kern="1200" dirty="0" err="1">
                <a:solidFill>
                  <a:srgbClr val="EBEBEB"/>
                </a:solidFill>
                <a:latin typeface="+mj-lt"/>
                <a:ea typeface="+mj-ea"/>
                <a:cs typeface="+mj-cs"/>
              </a:rPr>
              <a:t>ortodontista</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che</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attesti</a:t>
            </a:r>
            <a:r>
              <a:rPr lang="en-US" sz="1500" b="0" i="0" kern="1200" dirty="0">
                <a:solidFill>
                  <a:srgbClr val="EBEBEB"/>
                </a:solidFill>
                <a:latin typeface="+mj-lt"/>
                <a:ea typeface="+mj-ea"/>
                <a:cs typeface="+mj-cs"/>
              </a:rPr>
              <a:t> il </a:t>
            </a:r>
            <a:r>
              <a:rPr lang="en-US" sz="1500" b="0" i="0" kern="1200" dirty="0" err="1">
                <a:solidFill>
                  <a:srgbClr val="EBEBEB"/>
                </a:solidFill>
                <a:latin typeface="+mj-lt"/>
                <a:ea typeface="+mj-ea"/>
                <a:cs typeface="+mj-cs"/>
              </a:rPr>
              <a:t>confezionamento</a:t>
            </a:r>
            <a:r>
              <a:rPr lang="en-US" sz="1500" b="0" i="0" kern="1200" dirty="0">
                <a:solidFill>
                  <a:srgbClr val="EBEBEB"/>
                </a:solidFill>
                <a:latin typeface="+mj-lt"/>
                <a:ea typeface="+mj-ea"/>
                <a:cs typeface="+mj-cs"/>
              </a:rPr>
              <a:t> di un </a:t>
            </a:r>
            <a:r>
              <a:rPr lang="en-US" sz="1500" b="0" i="0" kern="1200" dirty="0" err="1">
                <a:solidFill>
                  <a:srgbClr val="EBEBEB"/>
                </a:solidFill>
                <a:latin typeface="+mj-lt"/>
                <a:ea typeface="+mj-ea"/>
                <a:cs typeface="+mj-cs"/>
              </a:rPr>
              <a:t>paradenti</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idoneo</a:t>
            </a:r>
            <a:r>
              <a:rPr lang="en-US" sz="1500" b="0" i="0" kern="1200" dirty="0">
                <a:solidFill>
                  <a:srgbClr val="EBEBEB"/>
                </a:solidFill>
                <a:latin typeface="+mj-lt"/>
                <a:ea typeface="+mj-ea"/>
                <a:cs typeface="+mj-cs"/>
              </a:rPr>
              <a:t> per </a:t>
            </a:r>
            <a:r>
              <a:rPr lang="en-US" sz="1500" b="0" i="0" kern="1200" dirty="0" err="1">
                <a:solidFill>
                  <a:srgbClr val="EBEBEB"/>
                </a:solidFill>
                <a:latin typeface="+mj-lt"/>
                <a:ea typeface="+mj-ea"/>
                <a:cs typeface="+mj-cs"/>
              </a:rPr>
              <a:t>svolgere</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l’attività</a:t>
            </a:r>
            <a:r>
              <a:rPr lang="en-US" sz="1500" b="0" i="0" kern="1200" dirty="0">
                <a:solidFill>
                  <a:srgbClr val="EBEBEB"/>
                </a:solidFill>
                <a:latin typeface="+mj-lt"/>
                <a:ea typeface="+mj-ea"/>
                <a:cs typeface="+mj-cs"/>
              </a:rPr>
              <a:t> </a:t>
            </a:r>
            <a:r>
              <a:rPr lang="en-US" sz="1500" b="0" i="0" kern="1200" dirty="0" err="1">
                <a:solidFill>
                  <a:srgbClr val="EBEBEB"/>
                </a:solidFill>
                <a:latin typeface="+mj-lt"/>
                <a:ea typeface="+mj-ea"/>
                <a:cs typeface="+mj-cs"/>
              </a:rPr>
              <a:t>agonistica</a:t>
            </a:r>
            <a:r>
              <a:rPr lang="en-US" sz="1500" b="0" i="0" kern="1200" dirty="0">
                <a:solidFill>
                  <a:srgbClr val="EBEBEB"/>
                </a:solidFill>
                <a:latin typeface="+mj-lt"/>
                <a:ea typeface="+mj-ea"/>
                <a:cs typeface="+mj-cs"/>
              </a:rPr>
              <a:t> del </a:t>
            </a:r>
            <a:r>
              <a:rPr lang="en-US" sz="1500" b="0" i="0" kern="1200" dirty="0" err="1">
                <a:solidFill>
                  <a:srgbClr val="EBEBEB"/>
                </a:solidFill>
                <a:latin typeface="+mj-lt"/>
                <a:ea typeface="+mj-ea"/>
                <a:cs typeface="+mj-cs"/>
              </a:rPr>
              <a:t>pugilato</a:t>
            </a:r>
            <a:endParaRPr lang="en-US" sz="1500" b="0" i="0" kern="1200" dirty="0">
              <a:solidFill>
                <a:srgbClr val="EBEBEB"/>
              </a:solidFill>
              <a:latin typeface="+mj-lt"/>
              <a:ea typeface="+mj-ea"/>
              <a:cs typeface="+mj-cs"/>
            </a:endParaRPr>
          </a:p>
        </p:txBody>
      </p:sp>
      <p:sp>
        <p:nvSpPr>
          <p:cNvPr id="25"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7234"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D8B22DE2-C518-4F77-BE90-E1B6B1909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805530" y="805530"/>
            <a:ext cx="6858001" cy="5246939"/>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txBody>
          <a:bodyPr/>
          <a:lstStyle/>
          <a:p>
            <a:endParaRPr lang="it-IT"/>
          </a:p>
        </p:txBody>
      </p:sp>
      <p:sp>
        <p:nvSpPr>
          <p:cNvPr id="29" name="Rectangle 28">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6" name="Immagine 5">
            <a:extLst>
              <a:ext uri="{FF2B5EF4-FFF2-40B4-BE49-F238E27FC236}">
                <a16:creationId xmlns:a16="http://schemas.microsoft.com/office/drawing/2014/main" id="{AC165A21-2AE3-AF8B-A6BE-51956CBB1AEC}"/>
              </a:ext>
            </a:extLst>
          </p:cNvPr>
          <p:cNvPicPr>
            <a:picLocks noChangeAspect="1"/>
          </p:cNvPicPr>
          <p:nvPr/>
        </p:nvPicPr>
        <p:blipFill>
          <a:blip r:embed="rId6"/>
          <a:stretch>
            <a:fillRect/>
          </a:stretch>
        </p:blipFill>
        <p:spPr>
          <a:xfrm>
            <a:off x="559403" y="647698"/>
            <a:ext cx="3934892" cy="5562139"/>
          </a:xfrm>
          <a:prstGeom prst="rect">
            <a:avLst/>
          </a:prstGeom>
          <a:effectLst/>
        </p:spPr>
      </p:pic>
    </p:spTree>
    <p:extLst>
      <p:ext uri="{BB962C8B-B14F-4D97-AF65-F5344CB8AC3E}">
        <p14:creationId xmlns:p14="http://schemas.microsoft.com/office/powerpoint/2010/main" val="2489843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05111-6889-CBEF-37E5-B6991052F9B2}"/>
              </a:ext>
            </a:extLst>
          </p:cNvPr>
          <p:cNvSpPr>
            <a:spLocks noGrp="1"/>
          </p:cNvSpPr>
          <p:nvPr>
            <p:ph type="title"/>
          </p:nvPr>
        </p:nvSpPr>
        <p:spPr>
          <a:xfrm>
            <a:off x="1680773" y="451797"/>
            <a:ext cx="5782453" cy="575272"/>
          </a:xfrm>
        </p:spPr>
        <p:txBody>
          <a:bodyPr/>
          <a:lstStyle/>
          <a:p>
            <a:pPr algn="ctr"/>
            <a:r>
              <a:rPr lang="it-IT" sz="2400" dirty="0"/>
              <a:t>Attestazione Sanitaria Pugili PRO </a:t>
            </a:r>
          </a:p>
        </p:txBody>
      </p:sp>
      <p:sp>
        <p:nvSpPr>
          <p:cNvPr id="3" name="Segnaposto contenuto 2">
            <a:extLst>
              <a:ext uri="{FF2B5EF4-FFF2-40B4-BE49-F238E27FC236}">
                <a16:creationId xmlns:a16="http://schemas.microsoft.com/office/drawing/2014/main" id="{1CC70B4F-4FBA-DF9E-6EA1-C0C4BA9FFE89}"/>
              </a:ext>
            </a:extLst>
          </p:cNvPr>
          <p:cNvSpPr>
            <a:spLocks noGrp="1"/>
          </p:cNvSpPr>
          <p:nvPr>
            <p:ph idx="1"/>
          </p:nvPr>
        </p:nvSpPr>
        <p:spPr>
          <a:xfrm>
            <a:off x="1058436" y="1263474"/>
            <a:ext cx="6711654" cy="1048083"/>
          </a:xfrm>
        </p:spPr>
        <p:txBody>
          <a:bodyPr>
            <a:normAutofit lnSpcReduction="10000"/>
          </a:bodyPr>
          <a:lstStyle/>
          <a:p>
            <a:pPr marL="0" indent="0" algn="just">
              <a:buNone/>
            </a:pPr>
            <a:r>
              <a:rPr lang="it-IT" sz="1600" dirty="0"/>
              <a:t>Per i PRO che devono disputare un Titolo in Italia EBU/EU è obbligatorio inviare alla FPI la sottostante certificazione, redatta dal proprio Medico Specialista in Medicina dello Sport, entro 5 giorni dall’incontro</a:t>
            </a:r>
          </a:p>
        </p:txBody>
      </p:sp>
      <p:graphicFrame>
        <p:nvGraphicFramePr>
          <p:cNvPr id="5" name="Segnaposto contenuto 1">
            <a:extLst>
              <a:ext uri="{FF2B5EF4-FFF2-40B4-BE49-F238E27FC236}">
                <a16:creationId xmlns:a16="http://schemas.microsoft.com/office/drawing/2014/main" id="{0BA22089-7AC7-BE6C-E7CB-8E581AAC0E0D}"/>
              </a:ext>
            </a:extLst>
          </p:cNvPr>
          <p:cNvGraphicFramePr>
            <a:graphicFrameLocks noChangeAspect="1"/>
          </p:cNvGraphicFramePr>
          <p:nvPr>
            <p:extLst>
              <p:ext uri="{D42A27DB-BD31-4B8C-83A1-F6EECF244321}">
                <p14:modId xmlns:p14="http://schemas.microsoft.com/office/powerpoint/2010/main" val="52885039"/>
              </p:ext>
            </p:extLst>
          </p:nvPr>
        </p:nvGraphicFramePr>
        <p:xfrm>
          <a:off x="2990086" y="2311557"/>
          <a:ext cx="3163828" cy="4478288"/>
        </p:xfrm>
        <a:graphic>
          <a:graphicData uri="http://schemas.openxmlformats.org/presentationml/2006/ole">
            <mc:AlternateContent xmlns:mc="http://schemas.openxmlformats.org/markup-compatibility/2006">
              <mc:Choice xmlns:v="urn:schemas-microsoft-com:vml" Requires="v">
                <p:oleObj name="Acrobat Document" r:id="rId2" imgW="4533840" imgH="6415920" progId="Acrobat.Document.DC">
                  <p:embed/>
                </p:oleObj>
              </mc:Choice>
              <mc:Fallback>
                <p:oleObj name="Acrobat Document" r:id="rId2" imgW="4533840" imgH="6415920" progId="Acrobat.Document.DC">
                  <p:embed/>
                  <p:pic>
                    <p:nvPicPr>
                      <p:cNvPr id="5" name="Segnaposto contenuto 1">
                        <a:extLst>
                          <a:ext uri="{FF2B5EF4-FFF2-40B4-BE49-F238E27FC236}">
                            <a16:creationId xmlns:a16="http://schemas.microsoft.com/office/drawing/2014/main" id="{0BA22089-7AC7-BE6C-E7CB-8E581AAC0E0D}"/>
                          </a:ext>
                        </a:extLst>
                      </p:cNvPr>
                      <p:cNvPicPr/>
                      <p:nvPr/>
                    </p:nvPicPr>
                    <p:blipFill>
                      <a:blip r:embed="rId3"/>
                      <a:stretch>
                        <a:fillRect/>
                      </a:stretch>
                    </p:blipFill>
                    <p:spPr>
                      <a:xfrm>
                        <a:off x="2990086" y="2311557"/>
                        <a:ext cx="3163828" cy="4478288"/>
                      </a:xfrm>
                      <a:prstGeom prst="rect">
                        <a:avLst/>
                      </a:prstGeom>
                    </p:spPr>
                  </p:pic>
                </p:oleObj>
              </mc:Fallback>
            </mc:AlternateContent>
          </a:graphicData>
        </a:graphic>
      </p:graphicFrame>
    </p:spTree>
    <p:extLst>
      <p:ext uri="{BB962C8B-B14F-4D97-AF65-F5344CB8AC3E}">
        <p14:creationId xmlns:p14="http://schemas.microsoft.com/office/powerpoint/2010/main" val="33278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BB80BB1E-5952-7517-B916-FBF3FA15586A}"/>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10049FB-9EB9-40A5-B47A-F88DBA104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it-IT"/>
          </a:p>
        </p:txBody>
      </p:sp>
      <p:sp>
        <p:nvSpPr>
          <p:cNvPr id="48" name="Freeform 7">
            <a:extLst>
              <a:ext uri="{FF2B5EF4-FFF2-40B4-BE49-F238E27FC236}">
                <a16:creationId xmlns:a16="http://schemas.microsoft.com/office/drawing/2014/main" id="{9053E132-12E5-44D2-AA0E-9353E65AC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30" name="Titolo 29">
            <a:extLst>
              <a:ext uri="{FF2B5EF4-FFF2-40B4-BE49-F238E27FC236}">
                <a16:creationId xmlns:a16="http://schemas.microsoft.com/office/drawing/2014/main" id="{F48DEAB1-3097-025B-68DE-BBD560ACD4CC}"/>
              </a:ext>
            </a:extLst>
          </p:cNvPr>
          <p:cNvSpPr>
            <a:spLocks noGrp="1"/>
          </p:cNvSpPr>
          <p:nvPr>
            <p:ph type="title"/>
          </p:nvPr>
        </p:nvSpPr>
        <p:spPr>
          <a:xfrm>
            <a:off x="484583" y="452718"/>
            <a:ext cx="7053542" cy="1180711"/>
          </a:xfrm>
        </p:spPr>
        <p:txBody>
          <a:bodyPr>
            <a:normAutofit/>
          </a:bodyPr>
          <a:lstStyle/>
          <a:p>
            <a:pPr>
              <a:lnSpc>
                <a:spcPct val="90000"/>
              </a:lnSpc>
            </a:pPr>
            <a:r>
              <a:rPr lang="it-IT" sz="2600" b="1" dirty="0"/>
              <a:t>Nulla Osta tecnico e sanitario per pugili di Pugilato Olimpico tesserati all’estero (Art.12)</a:t>
            </a:r>
          </a:p>
        </p:txBody>
      </p:sp>
      <p:sp>
        <p:nvSpPr>
          <p:cNvPr id="5" name="Segnaposto contenuto 4">
            <a:extLst>
              <a:ext uri="{FF2B5EF4-FFF2-40B4-BE49-F238E27FC236}">
                <a16:creationId xmlns:a16="http://schemas.microsoft.com/office/drawing/2014/main" id="{AFBA37F8-3A0C-88BD-4047-368F80C14BCB}"/>
              </a:ext>
            </a:extLst>
          </p:cNvPr>
          <p:cNvSpPr>
            <a:spLocks noGrp="1"/>
          </p:cNvSpPr>
          <p:nvPr>
            <p:ph idx="1"/>
          </p:nvPr>
        </p:nvSpPr>
        <p:spPr>
          <a:xfrm>
            <a:off x="482891" y="2548281"/>
            <a:ext cx="3702533" cy="3654389"/>
          </a:xfrm>
        </p:spPr>
        <p:txBody>
          <a:bodyPr>
            <a:normAutofit lnSpcReduction="10000"/>
          </a:bodyPr>
          <a:lstStyle/>
          <a:p>
            <a:pPr marL="0" indent="0">
              <a:lnSpc>
                <a:spcPct val="90000"/>
              </a:lnSpc>
              <a:buNone/>
            </a:pPr>
            <a:r>
              <a:rPr lang="it-IT" sz="1400" dirty="0">
                <a:solidFill>
                  <a:schemeClr val="bg1"/>
                </a:solidFill>
              </a:rPr>
              <a:t>L’idoneità al combattimento per i pugili di Pugilato Olimpico tesserati presso Federazioni straniere è regolata dalle norme tecnico-sanitarie della federazione internazionale di riferimento. Le Associazioni che intendono organizzare incontri con pugili di Pugilato Olimpico tesserati presso Federazioni straniere, dovranno farsi inviare, il nulla osta tecnico e sanitario (redatto in italiano, inglese, francese o spagnolo) della Federazione di provenienza degli ospiti, in cui sarà indicato il record dei singoli pugili e l’idoneità fisica degli stessi. Tale documentazione dovrà essere inviata p.c., dalla Federazione di appartenenza dei pugili, anche alla FPI, almeno 3 giorni prima della competizione.  </a:t>
            </a:r>
          </a:p>
        </p:txBody>
      </p:sp>
      <p:pic>
        <p:nvPicPr>
          <p:cNvPr id="4" name="Immagine 3">
            <a:extLst>
              <a:ext uri="{FF2B5EF4-FFF2-40B4-BE49-F238E27FC236}">
                <a16:creationId xmlns:a16="http://schemas.microsoft.com/office/drawing/2014/main" id="{8FE2E8EC-755A-7906-F9E6-3DDD3EBFA7EA}"/>
              </a:ext>
            </a:extLst>
          </p:cNvPr>
          <p:cNvPicPr>
            <a:picLocks noChangeAspect="1"/>
          </p:cNvPicPr>
          <p:nvPr/>
        </p:nvPicPr>
        <p:blipFill>
          <a:blip r:embed="rId3"/>
          <a:stretch>
            <a:fillRect/>
          </a:stretch>
        </p:blipFill>
        <p:spPr>
          <a:xfrm>
            <a:off x="4304371" y="2546532"/>
            <a:ext cx="2117169" cy="3428613"/>
          </a:xfrm>
          <a:prstGeom prst="rect">
            <a:avLst/>
          </a:prstGeom>
          <a:effectLst/>
        </p:spPr>
      </p:pic>
      <p:pic>
        <p:nvPicPr>
          <p:cNvPr id="7" name="Immagine 6" descr="Immagine che contiene testo, lettera, carta, documento&#10;&#10;Il contenuto generato dall'IA potrebbe non essere corretto.">
            <a:extLst>
              <a:ext uri="{FF2B5EF4-FFF2-40B4-BE49-F238E27FC236}">
                <a16:creationId xmlns:a16="http://schemas.microsoft.com/office/drawing/2014/main" id="{BE83A450-721C-2B2F-2ED4-A0BB448DC68F}"/>
              </a:ext>
            </a:extLst>
          </p:cNvPr>
          <p:cNvPicPr>
            <a:picLocks noChangeAspect="1"/>
          </p:cNvPicPr>
          <p:nvPr/>
        </p:nvPicPr>
        <p:blipFill>
          <a:blip r:embed="rId4"/>
          <a:stretch>
            <a:fillRect/>
          </a:stretch>
        </p:blipFill>
        <p:spPr>
          <a:xfrm>
            <a:off x="6686774" y="2546532"/>
            <a:ext cx="2391457" cy="3428613"/>
          </a:xfrm>
          <a:prstGeom prst="rect">
            <a:avLst/>
          </a:prstGeom>
          <a:effectLst/>
        </p:spPr>
      </p:pic>
    </p:spTree>
    <p:extLst>
      <p:ext uri="{BB962C8B-B14F-4D97-AF65-F5344CB8AC3E}">
        <p14:creationId xmlns:p14="http://schemas.microsoft.com/office/powerpoint/2010/main" val="376137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484583" y="1447799"/>
            <a:ext cx="2328806" cy="1444750"/>
          </a:xfrm>
        </p:spPr>
        <p:txBody>
          <a:bodyPr anchor="b">
            <a:normAutofit/>
          </a:bodyPr>
          <a:lstStyle/>
          <a:p>
            <a:pPr algn="ctr">
              <a:lnSpc>
                <a:spcPct val="90000"/>
              </a:lnSpc>
            </a:pPr>
            <a:r>
              <a:rPr lang="it-IT" sz="1800" dirty="0"/>
              <a:t>Nulla Osta tecnico e sanitario per pugili PRO tesserati all’estero (Art.12)</a:t>
            </a:r>
          </a:p>
        </p:txBody>
      </p:sp>
      <p:sp>
        <p:nvSpPr>
          <p:cNvPr id="41" name="Freeform: Shape 34">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703491" y="417491"/>
            <a:ext cx="6858001" cy="6023018"/>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it-IT"/>
          </a:p>
        </p:txBody>
      </p:sp>
      <p:sp>
        <p:nvSpPr>
          <p:cNvPr id="42"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43" name="Rectangle 38">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5" name="Segnaposto contenuto 4">
            <a:extLst>
              <a:ext uri="{FF2B5EF4-FFF2-40B4-BE49-F238E27FC236}">
                <a16:creationId xmlns:a16="http://schemas.microsoft.com/office/drawing/2014/main" id="{C93D1F21-8200-C0BA-34A5-0A1B8C084629}"/>
              </a:ext>
            </a:extLst>
          </p:cNvPr>
          <p:cNvSpPr>
            <a:spLocks noGrp="1"/>
          </p:cNvSpPr>
          <p:nvPr>
            <p:ph idx="1"/>
          </p:nvPr>
        </p:nvSpPr>
        <p:spPr>
          <a:xfrm>
            <a:off x="484583" y="3088493"/>
            <a:ext cx="2328563" cy="2931307"/>
          </a:xfrm>
        </p:spPr>
        <p:txBody>
          <a:bodyPr>
            <a:normAutofit fontScale="85000" lnSpcReduction="10000"/>
          </a:bodyPr>
          <a:lstStyle/>
          <a:p>
            <a:pPr marL="0" indent="0">
              <a:buNone/>
            </a:pPr>
            <a:r>
              <a:rPr lang="it-IT" sz="1300" dirty="0"/>
              <a:t>Tutti i pugili Pro tesserti all’estero impegnati in incontri da disputare in Italia devono obbligatoriamente inviare alla FPI (Settore PRO e CMF) la seguente documentazione</a:t>
            </a:r>
            <a:r>
              <a:rPr lang="it-IT" sz="1200" dirty="0"/>
              <a:t> (redatta in lingua italiano, inglese, francese o spagnolo)</a:t>
            </a:r>
            <a:r>
              <a:rPr lang="it-IT" sz="1300" dirty="0"/>
              <a:t>, conforme alle norme di legge italiane e al presente regolamento, sottoscritta dal Presidente o dal Segretario Generale della Federazione di appartenenza. I pugili PRO tesserati presso una Federazione straniera devono osservare le stesse regole sanitarie dei pugili italiani.</a:t>
            </a:r>
          </a:p>
        </p:txBody>
      </p:sp>
      <p:pic>
        <p:nvPicPr>
          <p:cNvPr id="10" name="Immagine 9">
            <a:extLst>
              <a:ext uri="{FF2B5EF4-FFF2-40B4-BE49-F238E27FC236}">
                <a16:creationId xmlns:a16="http://schemas.microsoft.com/office/drawing/2014/main" id="{2329A98C-8611-BB8F-DC3D-CD2FA8756AEB}"/>
              </a:ext>
            </a:extLst>
          </p:cNvPr>
          <p:cNvPicPr>
            <a:picLocks noChangeAspect="1"/>
          </p:cNvPicPr>
          <p:nvPr/>
        </p:nvPicPr>
        <p:blipFill>
          <a:blip r:embed="rId3"/>
          <a:stretch>
            <a:fillRect/>
          </a:stretch>
        </p:blipFill>
        <p:spPr>
          <a:xfrm>
            <a:off x="3786339" y="2063081"/>
            <a:ext cx="2361016" cy="3341437"/>
          </a:xfrm>
          <a:prstGeom prst="rect">
            <a:avLst/>
          </a:prstGeom>
          <a:effectLst/>
        </p:spPr>
      </p:pic>
      <p:pic>
        <p:nvPicPr>
          <p:cNvPr id="8" name="Immagine 7" descr="Immagine che contiene testo, schermata, numero, Carattere&#10;&#10;Il contenuto generato dall'IA potrebbe non essere corretto.">
            <a:extLst>
              <a:ext uri="{FF2B5EF4-FFF2-40B4-BE49-F238E27FC236}">
                <a16:creationId xmlns:a16="http://schemas.microsoft.com/office/drawing/2014/main" id="{5C4F973D-17A4-295A-98C7-59051F3542EC}"/>
              </a:ext>
            </a:extLst>
          </p:cNvPr>
          <p:cNvPicPr>
            <a:picLocks noChangeAspect="1"/>
          </p:cNvPicPr>
          <p:nvPr/>
        </p:nvPicPr>
        <p:blipFill>
          <a:blip r:embed="rId4"/>
          <a:stretch>
            <a:fillRect/>
          </a:stretch>
        </p:blipFill>
        <p:spPr>
          <a:xfrm>
            <a:off x="6277336" y="2063081"/>
            <a:ext cx="2379248" cy="3316025"/>
          </a:xfrm>
          <a:prstGeom prst="rect">
            <a:avLst/>
          </a:prstGeom>
          <a:effectLst/>
        </p:spPr>
      </p:pic>
    </p:spTree>
    <p:extLst>
      <p:ext uri="{BB962C8B-B14F-4D97-AF65-F5344CB8AC3E}">
        <p14:creationId xmlns:p14="http://schemas.microsoft.com/office/powerpoint/2010/main" val="150296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3" name="Rectangle 22">
            <a:extLst>
              <a:ext uri="{FF2B5EF4-FFF2-40B4-BE49-F238E27FC236}">
                <a16:creationId xmlns:a16="http://schemas.microsoft.com/office/drawing/2014/main" id="{C72330AA-E11E-458E-8798-12C7F7738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5" name="Freeform 7">
            <a:extLst>
              <a:ext uri="{FF2B5EF4-FFF2-40B4-BE49-F238E27FC236}">
                <a16:creationId xmlns:a16="http://schemas.microsoft.com/office/drawing/2014/main" id="{A6BDC1B0-0C91-4230-BFEB-9C8ED19B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836"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chemeClr val="bg1">
                  <a:alpha val="20000"/>
                </a:schemeClr>
              </a:solidFill>
            </a:endParaRPr>
          </a:p>
        </p:txBody>
      </p:sp>
      <p:sp useBgFill="1">
        <p:nvSpPr>
          <p:cNvPr id="27" name="Freeform: Shape 26">
            <a:extLst>
              <a:ext uri="{FF2B5EF4-FFF2-40B4-BE49-F238E27FC236}">
                <a16:creationId xmlns:a16="http://schemas.microsoft.com/office/drawing/2014/main" id="{68E0A26E-4EA8-4E6C-97A2-7B6C1C13F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503868" y="1217868"/>
            <a:ext cx="6858001" cy="4422264"/>
          </a:xfrm>
          <a:custGeom>
            <a:avLst/>
            <a:gdLst>
              <a:gd name="connsiteX0" fmla="*/ 6858001 w 6858001"/>
              <a:gd name="connsiteY0" fmla="*/ 1177 h 5896352"/>
              <a:gd name="connsiteX1" fmla="*/ 6858001 w 6858001"/>
              <a:gd name="connsiteY1" fmla="*/ 1344715 h 5896352"/>
              <a:gd name="connsiteX2" fmla="*/ 6858000 w 6858001"/>
              <a:gd name="connsiteY2" fmla="*/ 1344715 h 5896352"/>
              <a:gd name="connsiteX3" fmla="*/ 6858000 w 6858001"/>
              <a:gd name="connsiteY3" fmla="*/ 5896352 h 5896352"/>
              <a:gd name="connsiteX4" fmla="*/ 0 w 6858001"/>
              <a:gd name="connsiteY4" fmla="*/ 5896351 h 5896352"/>
              <a:gd name="connsiteX5" fmla="*/ 0 w 6858001"/>
              <a:gd name="connsiteY5" fmla="*/ 904459 h 5896352"/>
              <a:gd name="connsiteX6" fmla="*/ 1 w 6858001"/>
              <a:gd name="connsiteY6" fmla="*/ 904459 h 5896352"/>
              <a:gd name="connsiteX7" fmla="*/ 1 w 6858001"/>
              <a:gd name="connsiteY7" fmla="*/ 0 h 5896352"/>
              <a:gd name="connsiteX8" fmla="*/ 40463 w 6858001"/>
              <a:gd name="connsiteY8" fmla="*/ 5883 h 5896352"/>
              <a:gd name="connsiteX9" fmla="*/ 159107 w 6858001"/>
              <a:gd name="connsiteY9" fmla="*/ 23196 h 5896352"/>
              <a:gd name="connsiteX10" fmla="*/ 245518 w 6858001"/>
              <a:gd name="connsiteY10" fmla="*/ 35299 h 5896352"/>
              <a:gd name="connsiteX11" fmla="*/ 348388 w 6858001"/>
              <a:gd name="connsiteY11" fmla="*/ 48073 h 5896352"/>
              <a:gd name="connsiteX12" fmla="*/ 470460 w 6858001"/>
              <a:gd name="connsiteY12" fmla="*/ 63369 h 5896352"/>
              <a:gd name="connsiteX13" fmla="*/ 605563 w 6858001"/>
              <a:gd name="connsiteY13" fmla="*/ 79506 h 5896352"/>
              <a:gd name="connsiteX14" fmla="*/ 757810 w 6858001"/>
              <a:gd name="connsiteY14" fmla="*/ 96483 h 5896352"/>
              <a:gd name="connsiteX15" fmla="*/ 923774 w 6858001"/>
              <a:gd name="connsiteY15" fmla="*/ 114469 h 5896352"/>
              <a:gd name="connsiteX16" fmla="*/ 1104139 w 6858001"/>
              <a:gd name="connsiteY16" fmla="*/ 132454 h 5896352"/>
              <a:gd name="connsiteX17" fmla="*/ 1296163 w 6858001"/>
              <a:gd name="connsiteY17" fmla="*/ 150776 h 5896352"/>
              <a:gd name="connsiteX18" fmla="*/ 1503275 w 6858001"/>
              <a:gd name="connsiteY18" fmla="*/ 167753 h 5896352"/>
              <a:gd name="connsiteX19" fmla="*/ 1719988 w 6858001"/>
              <a:gd name="connsiteY19" fmla="*/ 184058 h 5896352"/>
              <a:gd name="connsiteX20" fmla="*/ 1949045 w 6858001"/>
              <a:gd name="connsiteY20" fmla="*/ 198849 h 5896352"/>
              <a:gd name="connsiteX21" fmla="*/ 2187703 w 6858001"/>
              <a:gd name="connsiteY21" fmla="*/ 212969 h 5896352"/>
              <a:gd name="connsiteX22" fmla="*/ 2436649 w 6858001"/>
              <a:gd name="connsiteY22" fmla="*/ 226248 h 5896352"/>
              <a:gd name="connsiteX23" fmla="*/ 2564208 w 6858001"/>
              <a:gd name="connsiteY23" fmla="*/ 230955 h 5896352"/>
              <a:gd name="connsiteX24" fmla="*/ 2694509 w 6858001"/>
              <a:gd name="connsiteY24" fmla="*/ 236165 h 5896352"/>
              <a:gd name="connsiteX25" fmla="*/ 2826868 w 6858001"/>
              <a:gd name="connsiteY25" fmla="*/ 241040 h 5896352"/>
              <a:gd name="connsiteX26" fmla="*/ 2959914 w 6858001"/>
              <a:gd name="connsiteY26" fmla="*/ 244234 h 5896352"/>
              <a:gd name="connsiteX27" fmla="*/ 3095702 w 6858001"/>
              <a:gd name="connsiteY27" fmla="*/ 247091 h 5896352"/>
              <a:gd name="connsiteX28" fmla="*/ 3232862 w 6858001"/>
              <a:gd name="connsiteY28" fmla="*/ 250117 h 5896352"/>
              <a:gd name="connsiteX29" fmla="*/ 3372765 w 6858001"/>
              <a:gd name="connsiteY29" fmla="*/ 252134 h 5896352"/>
              <a:gd name="connsiteX30" fmla="*/ 3514040 w 6858001"/>
              <a:gd name="connsiteY30" fmla="*/ 252134 h 5896352"/>
              <a:gd name="connsiteX31" fmla="*/ 3656686 w 6858001"/>
              <a:gd name="connsiteY31" fmla="*/ 253142 h 5896352"/>
              <a:gd name="connsiteX32" fmla="*/ 3800704 w 6858001"/>
              <a:gd name="connsiteY32" fmla="*/ 252134 h 5896352"/>
              <a:gd name="connsiteX33" fmla="*/ 3946780 w 6858001"/>
              <a:gd name="connsiteY33" fmla="*/ 250117 h 5896352"/>
              <a:gd name="connsiteX34" fmla="*/ 4092855 w 6858001"/>
              <a:gd name="connsiteY34" fmla="*/ 248268 h 5896352"/>
              <a:gd name="connsiteX35" fmla="*/ 4240988 w 6858001"/>
              <a:gd name="connsiteY35" fmla="*/ 244234 h 5896352"/>
              <a:gd name="connsiteX36" fmla="*/ 4390492 w 6858001"/>
              <a:gd name="connsiteY36" fmla="*/ 240032 h 5896352"/>
              <a:gd name="connsiteX37" fmla="*/ 4539997 w 6858001"/>
              <a:gd name="connsiteY37" fmla="*/ 235157 h 5896352"/>
              <a:gd name="connsiteX38" fmla="*/ 4690873 w 6858001"/>
              <a:gd name="connsiteY38" fmla="*/ 228266 h 5896352"/>
              <a:gd name="connsiteX39" fmla="*/ 4843120 w 6858001"/>
              <a:gd name="connsiteY39" fmla="*/ 220029 h 5896352"/>
              <a:gd name="connsiteX40" fmla="*/ 4996054 w 6858001"/>
              <a:gd name="connsiteY40" fmla="*/ 212129 h 5896352"/>
              <a:gd name="connsiteX41" fmla="*/ 5148987 w 6858001"/>
              <a:gd name="connsiteY41" fmla="*/ 202044 h 5896352"/>
              <a:gd name="connsiteX42" fmla="*/ 5303978 w 6858001"/>
              <a:gd name="connsiteY42" fmla="*/ 189941 h 5896352"/>
              <a:gd name="connsiteX43" fmla="*/ 5456911 w 6858001"/>
              <a:gd name="connsiteY43" fmla="*/ 177839 h 5896352"/>
              <a:gd name="connsiteX44" fmla="*/ 5612588 w 6858001"/>
              <a:gd name="connsiteY44" fmla="*/ 163887 h 5896352"/>
              <a:gd name="connsiteX45" fmla="*/ 5768950 w 6858001"/>
              <a:gd name="connsiteY45" fmla="*/ 148591 h 5896352"/>
              <a:gd name="connsiteX46" fmla="*/ 5923255 w 6858001"/>
              <a:gd name="connsiteY46" fmla="*/ 132455 h 5896352"/>
              <a:gd name="connsiteX47" fmla="*/ 6079618 w 6858001"/>
              <a:gd name="connsiteY47" fmla="*/ 113629 h 5896352"/>
              <a:gd name="connsiteX48" fmla="*/ 6235294 w 6858001"/>
              <a:gd name="connsiteY48" fmla="*/ 93458 h 5896352"/>
              <a:gd name="connsiteX49" fmla="*/ 6391657 w 6858001"/>
              <a:gd name="connsiteY49" fmla="*/ 73455 h 5896352"/>
              <a:gd name="connsiteX50" fmla="*/ 6547333 w 6858001"/>
              <a:gd name="connsiteY50" fmla="*/ 50091 h 5896352"/>
              <a:gd name="connsiteX51" fmla="*/ 6702324 w 6858001"/>
              <a:gd name="connsiteY51" fmla="*/ 26222 h 58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896352">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it-IT"/>
          </a:p>
        </p:txBody>
      </p:sp>
      <p:sp>
        <p:nvSpPr>
          <p:cNvPr id="29" name="Rectangle 28">
            <a:extLst>
              <a:ext uri="{FF2B5EF4-FFF2-40B4-BE49-F238E27FC236}">
                <a16:creationId xmlns:a16="http://schemas.microsoft.com/office/drawing/2014/main" id="{C1841CC0-B7A9-4828-B82F-9C6B433B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31" name="Group 30">
            <a:extLst>
              <a:ext uri="{FF2B5EF4-FFF2-40B4-BE49-F238E27FC236}">
                <a16:creationId xmlns:a16="http://schemas.microsoft.com/office/drawing/2014/main" id="{08E05919-D800-40FD-A3BD-4B9CC4078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571309" cy="6858000"/>
            <a:chOff x="0" y="0"/>
            <a:chExt cx="11428412" cy="6858000"/>
          </a:xfrm>
        </p:grpSpPr>
        <p:pic>
          <p:nvPicPr>
            <p:cNvPr id="32" name="Picture 31">
              <a:extLst>
                <a:ext uri="{FF2B5EF4-FFF2-40B4-BE49-F238E27FC236}">
                  <a16:creationId xmlns:a16="http://schemas.microsoft.com/office/drawing/2014/main" id="{DE70C79C-8688-4786-8FCD-43A4B5D5B7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3" name="Picture 32">
              <a:extLst>
                <a:ext uri="{FF2B5EF4-FFF2-40B4-BE49-F238E27FC236}">
                  <a16:creationId xmlns:a16="http://schemas.microsoft.com/office/drawing/2014/main" id="{9A6338A0-2BDA-4E79-A762-AAD8608C0C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33">
              <a:extLst>
                <a:ext uri="{FF2B5EF4-FFF2-40B4-BE49-F238E27FC236}">
                  <a16:creationId xmlns:a16="http://schemas.microsoft.com/office/drawing/2014/main" id="{B685624D-3645-4129-9FF6-0C59DBF23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tx2">
                    <a:alpha val="7000"/>
                    <a:lumMod val="60000"/>
                    <a:lumOff val="40000"/>
                  </a:schemeClr>
                </a:gs>
                <a:gs pos="69000">
                  <a:schemeClr val="tx2">
                    <a:alpha val="0"/>
                    <a:lumMod val="60000"/>
                    <a:lumOff val="40000"/>
                  </a:schemeClr>
                </a:gs>
                <a:gs pos="36000">
                  <a:schemeClr val="tx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35" name="Picture 34">
              <a:extLst>
                <a:ext uri="{FF2B5EF4-FFF2-40B4-BE49-F238E27FC236}">
                  <a16:creationId xmlns:a16="http://schemas.microsoft.com/office/drawing/2014/main" id="{03F24C1B-E4C1-43E7-84B3-DD476F3836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35">
              <a:extLst>
                <a:ext uri="{FF2B5EF4-FFF2-40B4-BE49-F238E27FC236}">
                  <a16:creationId xmlns:a16="http://schemas.microsoft.com/office/drawing/2014/main" id="{8725CE5D-088A-4522-9817-4B485D6E7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grpSp>
      <p:sp>
        <p:nvSpPr>
          <p:cNvPr id="2" name="Titolo 1">
            <a:extLst>
              <a:ext uri="{FF2B5EF4-FFF2-40B4-BE49-F238E27FC236}">
                <a16:creationId xmlns:a16="http://schemas.microsoft.com/office/drawing/2014/main" id="{155835A9-A2D7-D173-92A8-092D106DA5BC}"/>
              </a:ext>
            </a:extLst>
          </p:cNvPr>
          <p:cNvSpPr>
            <a:spLocks noGrp="1"/>
          </p:cNvSpPr>
          <p:nvPr>
            <p:ph type="title"/>
          </p:nvPr>
        </p:nvSpPr>
        <p:spPr>
          <a:xfrm>
            <a:off x="517704" y="3435262"/>
            <a:ext cx="3564299" cy="3329581"/>
          </a:xfrm>
        </p:spPr>
        <p:txBody>
          <a:bodyPr vert="horz" lIns="91440" tIns="45720" rIns="91440" bIns="45720" rtlCol="0" anchor="b">
            <a:normAutofit/>
          </a:bodyPr>
          <a:lstStyle/>
          <a:p>
            <a:pPr defTabSz="457200">
              <a:lnSpc>
                <a:spcPct val="90000"/>
              </a:lnSpc>
            </a:pPr>
            <a:r>
              <a:rPr lang="en-US" sz="1800" b="0" i="0" kern="1200" dirty="0">
                <a:solidFill>
                  <a:srgbClr val="EBEBEB"/>
                </a:solidFill>
                <a:latin typeface="+mj-lt"/>
                <a:ea typeface="+mj-ea"/>
                <a:cs typeface="+mj-cs"/>
              </a:rPr>
              <a:t>  </a:t>
            </a:r>
            <a:br>
              <a:rPr lang="en-US" sz="1800" b="0" i="0" kern="1200" dirty="0">
                <a:solidFill>
                  <a:srgbClr val="EBEBEB"/>
                </a:solidFill>
                <a:latin typeface="+mj-lt"/>
                <a:ea typeface="+mj-ea"/>
                <a:cs typeface="+mj-cs"/>
              </a:rPr>
            </a:br>
            <a:r>
              <a:rPr lang="en-US" sz="1800" b="0" i="0" kern="1200" dirty="0">
                <a:solidFill>
                  <a:srgbClr val="EBEBEB"/>
                </a:solidFill>
                <a:latin typeface="+mj-lt"/>
                <a:ea typeface="+mj-ea"/>
                <a:cs typeface="+mj-cs"/>
              </a:rPr>
              <a:t> </a:t>
            </a:r>
          </a:p>
        </p:txBody>
      </p:sp>
      <p:pic>
        <p:nvPicPr>
          <p:cNvPr id="6" name="Immagine 5">
            <a:extLst>
              <a:ext uri="{FF2B5EF4-FFF2-40B4-BE49-F238E27FC236}">
                <a16:creationId xmlns:a16="http://schemas.microsoft.com/office/drawing/2014/main" id="{C4BF1439-B59B-86C2-CEA4-137A0129BB9D}"/>
              </a:ext>
            </a:extLst>
          </p:cNvPr>
          <p:cNvPicPr>
            <a:picLocks noChangeAspect="1"/>
          </p:cNvPicPr>
          <p:nvPr/>
        </p:nvPicPr>
        <p:blipFill>
          <a:blip r:embed="rId6"/>
          <a:stretch>
            <a:fillRect/>
          </a:stretch>
        </p:blipFill>
        <p:spPr>
          <a:xfrm>
            <a:off x="5442334" y="1730968"/>
            <a:ext cx="2861162" cy="4044374"/>
          </a:xfrm>
          <a:prstGeom prst="rect">
            <a:avLst/>
          </a:prstGeom>
          <a:effectLst/>
        </p:spPr>
      </p:pic>
      <p:sp>
        <p:nvSpPr>
          <p:cNvPr id="8" name="CasellaDiTesto 7">
            <a:extLst>
              <a:ext uri="{FF2B5EF4-FFF2-40B4-BE49-F238E27FC236}">
                <a16:creationId xmlns:a16="http://schemas.microsoft.com/office/drawing/2014/main" id="{B5296F6E-F020-750D-1EF8-B1F29B97060C}"/>
              </a:ext>
            </a:extLst>
          </p:cNvPr>
          <p:cNvSpPr txBox="1"/>
          <p:nvPr/>
        </p:nvSpPr>
        <p:spPr>
          <a:xfrm>
            <a:off x="228508" y="1437579"/>
            <a:ext cx="4436348" cy="4154984"/>
          </a:xfrm>
          <a:prstGeom prst="rect">
            <a:avLst/>
          </a:prstGeom>
          <a:noFill/>
        </p:spPr>
        <p:txBody>
          <a:bodyPr wrap="square">
            <a:spAutoFit/>
          </a:bodyPr>
          <a:lstStyle/>
          <a:p>
            <a:r>
              <a:rPr lang="en-US" sz="1200" b="0" i="0" kern="1200" dirty="0">
                <a:solidFill>
                  <a:srgbClr val="EBEBEB"/>
                </a:solidFill>
                <a:latin typeface="+mj-lt"/>
                <a:ea typeface="+mj-ea"/>
                <a:cs typeface="+mj-cs"/>
              </a:rPr>
              <a:t>La </a:t>
            </a:r>
            <a:r>
              <a:rPr lang="en-US" sz="1200" b="0" i="0" kern="1200" dirty="0" err="1">
                <a:solidFill>
                  <a:srgbClr val="EBEBEB"/>
                </a:solidFill>
                <a:latin typeface="+mj-lt"/>
                <a:ea typeface="+mj-ea"/>
                <a:cs typeface="+mj-cs"/>
              </a:rPr>
              <a:t>documentazione</a:t>
            </a:r>
            <a:r>
              <a:rPr lang="en-US" sz="1200" b="0" i="0" kern="1200" dirty="0">
                <a:solidFill>
                  <a:srgbClr val="EBEBEB"/>
                </a:solidFill>
                <a:latin typeface="+mj-lt"/>
                <a:ea typeface="+mj-ea"/>
                <a:cs typeface="+mj-cs"/>
              </a:rPr>
              <a:t> </a:t>
            </a:r>
            <a:r>
              <a:rPr lang="en-US" sz="1200" dirty="0">
                <a:solidFill>
                  <a:srgbClr val="EBEBEB"/>
                </a:solidFill>
                <a:latin typeface="+mj-lt"/>
                <a:ea typeface="+mj-ea"/>
                <a:cs typeface="+mj-cs"/>
              </a:rPr>
              <a:t>sanitaria </a:t>
            </a:r>
            <a:r>
              <a:rPr lang="en-US" sz="1200" dirty="0" err="1">
                <a:solidFill>
                  <a:srgbClr val="EBEBEB"/>
                </a:solidFill>
                <a:latin typeface="+mj-lt"/>
                <a:ea typeface="+mj-ea"/>
                <a:cs typeface="+mj-cs"/>
              </a:rPr>
              <a:t>i</a:t>
            </a:r>
            <a:r>
              <a:rPr lang="en-US" sz="1200" b="0" i="0" kern="1200" dirty="0" err="1">
                <a:solidFill>
                  <a:srgbClr val="EBEBEB"/>
                </a:solidFill>
                <a:latin typeface="+mj-lt"/>
                <a:ea typeface="+mj-ea"/>
                <a:cs typeface="+mj-cs"/>
              </a:rPr>
              <a:t>nviata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alla</a:t>
            </a:r>
            <a:r>
              <a:rPr lang="en-US" sz="1200" b="0" i="0" kern="1200" dirty="0">
                <a:solidFill>
                  <a:srgbClr val="EBEBEB"/>
                </a:solidFill>
                <a:latin typeface="+mj-lt"/>
                <a:ea typeface="+mj-ea"/>
                <a:cs typeface="+mj-cs"/>
              </a:rPr>
              <a:t> FPI </a:t>
            </a:r>
            <a:r>
              <a:rPr lang="en-US" sz="1200" b="0" i="0" kern="1200" dirty="0" err="1">
                <a:solidFill>
                  <a:srgbClr val="EBEBEB"/>
                </a:solidFill>
                <a:latin typeface="+mj-lt"/>
                <a:ea typeface="+mj-ea"/>
                <a:cs typeface="+mj-cs"/>
              </a:rPr>
              <a:t>viene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visionata</a:t>
            </a:r>
            <a:r>
              <a:rPr lang="en-US" sz="1200" b="0" i="0" kern="1200" dirty="0">
                <a:solidFill>
                  <a:srgbClr val="EBEBEB"/>
                </a:solidFill>
                <a:latin typeface="+mj-lt"/>
                <a:ea typeface="+mj-ea"/>
                <a:cs typeface="+mj-cs"/>
              </a:rPr>
              <a:t> dal CMF </a:t>
            </a:r>
            <a:r>
              <a:rPr lang="en-US" sz="1200" b="0" i="0" kern="1200" dirty="0" err="1">
                <a:solidFill>
                  <a:srgbClr val="EBEBEB"/>
                </a:solidFill>
                <a:latin typeface="+mj-lt"/>
                <a:ea typeface="+mj-ea"/>
                <a:cs typeface="+mj-cs"/>
              </a:rPr>
              <a:t>che</a:t>
            </a:r>
            <a:r>
              <a:rPr lang="en-US" sz="1200" b="0" i="0" kern="1200" dirty="0">
                <a:solidFill>
                  <a:srgbClr val="EBEBEB"/>
                </a:solidFill>
                <a:latin typeface="+mj-lt"/>
                <a:ea typeface="+mj-ea"/>
                <a:cs typeface="+mj-cs"/>
              </a:rPr>
              <a:t> ne </a:t>
            </a:r>
            <a:r>
              <a:rPr lang="en-US" sz="1200" b="0" i="0" kern="1200" dirty="0" err="1">
                <a:solidFill>
                  <a:srgbClr val="EBEBEB"/>
                </a:solidFill>
                <a:latin typeface="+mj-lt"/>
                <a:ea typeface="+mj-ea"/>
                <a:cs typeface="+mj-cs"/>
              </a:rPr>
              <a:t>verifica</a:t>
            </a:r>
            <a:r>
              <a:rPr lang="en-US" sz="1200" b="0" i="0" kern="1200" dirty="0">
                <a:solidFill>
                  <a:srgbClr val="EBEBEB"/>
                </a:solidFill>
                <a:latin typeface="+mj-lt"/>
                <a:ea typeface="+mj-ea"/>
                <a:cs typeface="+mj-cs"/>
              </a:rPr>
              <a:t> la </a:t>
            </a:r>
            <a:r>
              <a:rPr lang="en-US" sz="1200" b="0" i="0" kern="1200" dirty="0" err="1">
                <a:solidFill>
                  <a:srgbClr val="EBEBEB"/>
                </a:solidFill>
                <a:latin typeface="+mj-lt"/>
                <a:ea typeface="+mj-ea"/>
                <a:cs typeface="+mj-cs"/>
              </a:rPr>
              <a:t>validità</a:t>
            </a:r>
            <a:r>
              <a:rPr lang="en-US" sz="1200" b="0" i="0" kern="1200" dirty="0">
                <a:solidFill>
                  <a:srgbClr val="EBEBEB"/>
                </a:solidFill>
                <a:latin typeface="+mj-lt"/>
                <a:ea typeface="+mj-ea"/>
                <a:cs typeface="+mj-cs"/>
              </a:rPr>
              <a:t> e </a:t>
            </a:r>
            <a:r>
              <a:rPr lang="en-US" sz="1200" b="0" i="0" kern="1200" dirty="0" err="1">
                <a:solidFill>
                  <a:srgbClr val="EBEBEB"/>
                </a:solidFill>
                <a:latin typeface="+mj-lt"/>
                <a:ea typeface="+mj-ea"/>
                <a:cs typeface="+mj-cs"/>
              </a:rPr>
              <a:t>veridicità</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della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stessa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autorizzando</a:t>
            </a:r>
            <a:r>
              <a:rPr lang="en-US" sz="1200" b="0" i="0" kern="1200" dirty="0">
                <a:solidFill>
                  <a:srgbClr val="EBEBEB"/>
                </a:solidFill>
                <a:latin typeface="+mj-lt"/>
                <a:ea typeface="+mj-ea"/>
                <a:cs typeface="+mj-cs"/>
              </a:rPr>
              <a:t> il match dal punto di vista </a:t>
            </a:r>
            <a:r>
              <a:rPr lang="en-US" sz="1200" b="0" i="0" kern="1200" dirty="0" err="1">
                <a:solidFill>
                  <a:srgbClr val="EBEBEB"/>
                </a:solidFill>
                <a:latin typeface="+mj-lt"/>
                <a:ea typeface="+mj-ea"/>
                <a:cs typeface="+mj-cs"/>
              </a:rPr>
              <a:t>sanitario</a:t>
            </a:r>
            <a:r>
              <a:rPr lang="en-US" sz="1200" b="0" i="0" kern="1200" dirty="0">
                <a:solidFill>
                  <a:srgbClr val="EBEBEB"/>
                </a:solidFill>
                <a:latin typeface="+mj-lt"/>
                <a:ea typeface="+mj-ea"/>
                <a:cs typeface="+mj-cs"/>
              </a:rPr>
              <a:t>. Il </a:t>
            </a:r>
            <a:r>
              <a:rPr lang="en-US" sz="1200" b="0" i="0" kern="1200" dirty="0" err="1">
                <a:solidFill>
                  <a:srgbClr val="EBEBEB"/>
                </a:solidFill>
                <a:latin typeface="+mj-lt"/>
                <a:ea typeface="+mj-ea"/>
                <a:cs typeface="+mj-cs"/>
              </a:rPr>
              <a:t>settore</a:t>
            </a:r>
            <a:r>
              <a:rPr lang="en-US" sz="1200" b="0" i="0" kern="1200" dirty="0">
                <a:solidFill>
                  <a:srgbClr val="EBEBEB"/>
                </a:solidFill>
                <a:latin typeface="+mj-lt"/>
                <a:ea typeface="+mj-ea"/>
                <a:cs typeface="+mj-cs"/>
              </a:rPr>
              <a:t> PRO </a:t>
            </a:r>
            <a:r>
              <a:rPr lang="en-US" sz="1200" b="0" i="0" kern="1200" dirty="0" err="1">
                <a:solidFill>
                  <a:srgbClr val="EBEBEB"/>
                </a:solidFill>
                <a:latin typeface="+mj-lt"/>
                <a:ea typeface="+mj-ea"/>
                <a:cs typeface="+mj-cs"/>
              </a:rPr>
              <a:t>si</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occupa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altresì</a:t>
            </a:r>
            <a:r>
              <a:rPr lang="en-US" sz="1200" b="0" i="0" kern="1200" dirty="0">
                <a:solidFill>
                  <a:srgbClr val="EBEBEB"/>
                </a:solidFill>
                <a:latin typeface="+mj-lt"/>
                <a:ea typeface="+mj-ea"/>
                <a:cs typeface="+mj-cs"/>
              </a:rPr>
              <a:t> di </a:t>
            </a:r>
            <a:r>
              <a:rPr lang="en-US" sz="1200" b="0" i="0" kern="1200" dirty="0" err="1">
                <a:solidFill>
                  <a:srgbClr val="EBEBEB"/>
                </a:solidFill>
                <a:latin typeface="+mj-lt"/>
                <a:ea typeface="+mj-ea"/>
                <a:cs typeface="+mj-cs"/>
              </a:rPr>
              <a:t>verificare</a:t>
            </a:r>
            <a:r>
              <a:rPr lang="en-US" sz="1200" b="0" i="0" kern="1200" dirty="0">
                <a:solidFill>
                  <a:srgbClr val="EBEBEB"/>
                </a:solidFill>
                <a:latin typeface="+mj-lt"/>
                <a:ea typeface="+mj-ea"/>
                <a:cs typeface="+mj-cs"/>
              </a:rPr>
              <a:t> il </a:t>
            </a:r>
            <a:r>
              <a:rPr lang="en-US" sz="1200" b="0" i="0" kern="1200" dirty="0" err="1">
                <a:solidFill>
                  <a:srgbClr val="EBEBEB"/>
                </a:solidFill>
                <a:latin typeface="+mj-lt"/>
                <a:ea typeface="+mj-ea"/>
                <a:cs typeface="+mj-cs"/>
              </a:rPr>
              <a:t>nulla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osta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tecnico</a:t>
            </a:r>
            <a:r>
              <a:rPr lang="en-US" sz="1200" b="0" i="0" kern="1200" dirty="0">
                <a:solidFill>
                  <a:srgbClr val="EBEBEB"/>
                </a:solidFill>
                <a:latin typeface="+mj-lt"/>
                <a:ea typeface="+mj-ea"/>
                <a:cs typeface="+mj-cs"/>
              </a:rPr>
              <a:t> (dove </a:t>
            </a:r>
            <a:r>
              <a:rPr lang="en-US" sz="1200" b="0" i="0" kern="1200" dirty="0" err="1">
                <a:solidFill>
                  <a:srgbClr val="EBEBEB"/>
                </a:solidFill>
                <a:latin typeface="+mj-lt"/>
                <a:ea typeface="+mj-ea"/>
                <a:cs typeface="+mj-cs"/>
              </a:rPr>
              <a:t>viene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autorrizato</a:t>
            </a:r>
            <a:r>
              <a:rPr lang="en-US" sz="1200" b="0" i="0" kern="1200" dirty="0">
                <a:solidFill>
                  <a:srgbClr val="EBEBEB"/>
                </a:solidFill>
                <a:latin typeface="+mj-lt"/>
                <a:ea typeface="+mj-ea"/>
                <a:cs typeface="+mj-cs"/>
              </a:rPr>
              <a:t> il match dal punto di vista </a:t>
            </a:r>
            <a:r>
              <a:rPr lang="en-US" sz="1200" b="0" i="0" kern="1200" dirty="0" err="1">
                <a:solidFill>
                  <a:srgbClr val="EBEBEB"/>
                </a:solidFill>
                <a:latin typeface="+mj-lt"/>
                <a:ea typeface="+mj-ea"/>
                <a:cs typeface="+mj-cs"/>
              </a:rPr>
              <a:t>tecnico</a:t>
            </a:r>
            <a:r>
              <a:rPr lang="en-US" sz="1200" b="0" i="0" kern="1200" dirty="0">
                <a:solidFill>
                  <a:srgbClr val="EBEBEB"/>
                </a:solidFill>
                <a:latin typeface="+mj-lt"/>
                <a:ea typeface="+mj-ea"/>
                <a:cs typeface="+mj-cs"/>
              </a:rPr>
              <a:t> ed il </a:t>
            </a:r>
            <a:r>
              <a:rPr lang="en-US" sz="1200" b="0" i="0" kern="1200" dirty="0" err="1">
                <a:solidFill>
                  <a:srgbClr val="EBEBEB"/>
                </a:solidFill>
                <a:latin typeface="+mj-lt"/>
                <a:ea typeface="+mj-ea"/>
                <a:cs typeface="+mj-cs"/>
              </a:rPr>
              <a:t>numero</a:t>
            </a:r>
            <a:r>
              <a:rPr lang="en-US" sz="1200" b="0" i="0" kern="1200" dirty="0">
                <a:solidFill>
                  <a:srgbClr val="EBEBEB"/>
                </a:solidFill>
                <a:latin typeface="+mj-lt"/>
                <a:ea typeface="+mj-ea"/>
                <a:cs typeface="+mj-cs"/>
              </a:rPr>
              <a:t> di round </a:t>
            </a:r>
            <a:r>
              <a:rPr lang="en-US" sz="1200" b="0" i="0" kern="1200" dirty="0" err="1">
                <a:solidFill>
                  <a:srgbClr val="EBEBEB"/>
                </a:solidFill>
                <a:latin typeface="+mj-lt"/>
                <a:ea typeface="+mj-ea"/>
                <a:cs typeface="+mj-cs"/>
              </a:rPr>
              <a:t>previsti</a:t>
            </a:r>
            <a:r>
              <a:rPr lang="en-US" sz="1200" b="0" i="0" kern="1200" dirty="0">
                <a:solidFill>
                  <a:srgbClr val="EBEBEB"/>
                </a:solidFill>
                <a:latin typeface="+mj-lt"/>
                <a:ea typeface="+mj-ea"/>
                <a:cs typeface="+mj-cs"/>
              </a:rPr>
              <a:t>). </a:t>
            </a:r>
          </a:p>
          <a:p>
            <a:r>
              <a:rPr lang="en-US" sz="1200" b="0" i="0" kern="1200" dirty="0">
                <a:solidFill>
                  <a:srgbClr val="EBEBEB"/>
                </a:solidFill>
                <a:latin typeface="+mj-lt"/>
                <a:ea typeface="+mj-ea"/>
                <a:cs typeface="+mj-cs"/>
              </a:rPr>
              <a:t>Tale </a:t>
            </a:r>
            <a:r>
              <a:rPr lang="en-US" sz="1200" b="0" i="0" kern="1200" dirty="0" err="1">
                <a:solidFill>
                  <a:srgbClr val="EBEBEB"/>
                </a:solidFill>
                <a:latin typeface="+mj-lt"/>
                <a:ea typeface="+mj-ea"/>
                <a:cs typeface="+mj-cs"/>
              </a:rPr>
              <a:t>procedura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si</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concretizza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nella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stesura</a:t>
            </a:r>
            <a:r>
              <a:rPr lang="en-US" sz="1200" b="0" i="0" kern="1200" dirty="0">
                <a:solidFill>
                  <a:srgbClr val="EBEBEB"/>
                </a:solidFill>
                <a:latin typeface="+mj-lt"/>
                <a:ea typeface="+mj-ea"/>
                <a:cs typeface="+mj-cs"/>
              </a:rPr>
              <a:t> di </a:t>
            </a:r>
            <a:r>
              <a:rPr lang="en-US" sz="1200" b="0" i="0" kern="1200" dirty="0" err="1">
                <a:solidFill>
                  <a:srgbClr val="EBEBEB"/>
                </a:solidFill>
                <a:latin typeface="+mj-lt"/>
                <a:ea typeface="+mj-ea"/>
                <a:cs typeface="+mj-cs"/>
              </a:rPr>
              <a:t>un’autorizzazione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inviata</a:t>
            </a:r>
            <a:r>
              <a:rPr lang="en-US" sz="1200" b="0" i="0" kern="1200" dirty="0">
                <a:solidFill>
                  <a:srgbClr val="EBEBEB"/>
                </a:solidFill>
                <a:latin typeface="+mj-lt"/>
                <a:ea typeface="+mj-ea"/>
                <a:cs typeface="+mj-cs"/>
              </a:rPr>
              <a:t> dal </a:t>
            </a:r>
            <a:r>
              <a:rPr lang="en-US" sz="1200" b="0" i="0" kern="1200" dirty="0" err="1">
                <a:solidFill>
                  <a:srgbClr val="EBEBEB"/>
                </a:solidFill>
                <a:latin typeface="+mj-lt"/>
                <a:ea typeface="+mj-ea"/>
                <a:cs typeface="+mj-cs"/>
              </a:rPr>
              <a:t>Segretario</a:t>
            </a:r>
            <a:r>
              <a:rPr lang="en-US" sz="1200" b="0" i="0" kern="1200" dirty="0">
                <a:solidFill>
                  <a:srgbClr val="EBEBEB"/>
                </a:solidFill>
                <a:latin typeface="+mj-lt"/>
                <a:ea typeface="+mj-ea"/>
                <a:cs typeface="+mj-cs"/>
              </a:rPr>
              <a:t> Generale </a:t>
            </a:r>
            <a:r>
              <a:rPr lang="en-US" sz="1200" b="0" i="0" kern="1200" dirty="0" err="1">
                <a:solidFill>
                  <a:srgbClr val="EBEBEB"/>
                </a:solidFill>
                <a:latin typeface="+mj-lt"/>
                <a:ea typeface="+mj-ea"/>
                <a:cs typeface="+mj-cs"/>
              </a:rPr>
              <a:t>alla</a:t>
            </a:r>
            <a:r>
              <a:rPr lang="en-US" sz="1200" b="0" i="0" kern="1200" dirty="0">
                <a:solidFill>
                  <a:srgbClr val="EBEBEB"/>
                </a:solidFill>
                <a:latin typeface="+mj-lt"/>
                <a:ea typeface="+mj-ea"/>
                <a:cs typeface="+mj-cs"/>
              </a:rPr>
              <a:t> ASD/SSD </a:t>
            </a:r>
            <a:r>
              <a:rPr lang="en-US" sz="1200" b="0" i="0" kern="1200" dirty="0" err="1">
                <a:solidFill>
                  <a:srgbClr val="EBEBEB"/>
                </a:solidFill>
                <a:latin typeface="+mj-lt"/>
                <a:ea typeface="+mj-ea"/>
                <a:cs typeface="+mj-cs"/>
              </a:rPr>
              <a:t>organizzarrice</a:t>
            </a:r>
            <a:r>
              <a:rPr lang="en-US" sz="1200" b="0" i="0" kern="1200" dirty="0">
                <a:solidFill>
                  <a:srgbClr val="EBEBEB"/>
                </a:solidFill>
                <a:latin typeface="+mj-lt"/>
                <a:ea typeface="+mj-ea"/>
                <a:cs typeface="+mj-cs"/>
              </a:rPr>
              <a:t> e p.c. al </a:t>
            </a:r>
            <a:r>
              <a:rPr lang="en-US" sz="1200" b="0" i="0" kern="1200" dirty="0" err="1">
                <a:solidFill>
                  <a:srgbClr val="EBEBEB"/>
                </a:solidFill>
                <a:latin typeface="+mj-lt"/>
                <a:ea typeface="+mj-ea"/>
                <a:cs typeface="+mj-cs"/>
              </a:rPr>
              <a:t>Comitato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Regionale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della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regione</a:t>
            </a:r>
            <a:r>
              <a:rPr lang="en-US" sz="1200" b="0" i="0" kern="1200" dirty="0">
                <a:solidFill>
                  <a:srgbClr val="EBEBEB"/>
                </a:solidFill>
                <a:latin typeface="+mj-lt"/>
                <a:ea typeface="+mj-ea"/>
                <a:cs typeface="+mj-cs"/>
              </a:rPr>
              <a:t> </a:t>
            </a:r>
            <a:r>
              <a:rPr lang="en-US" sz="1200" dirty="0">
                <a:solidFill>
                  <a:srgbClr val="EBEBEB"/>
                </a:solidFill>
                <a:latin typeface="+mj-lt"/>
                <a:ea typeface="+mj-ea"/>
                <a:cs typeface="+mj-cs"/>
              </a:rPr>
              <a:t>in cui </a:t>
            </a:r>
            <a:r>
              <a:rPr lang="en-US" sz="1200" dirty="0" err="1">
                <a:solidFill>
                  <a:srgbClr val="EBEBEB"/>
                </a:solidFill>
                <a:latin typeface="+mj-lt"/>
                <a:ea typeface="+mj-ea"/>
                <a:cs typeface="+mj-cs"/>
              </a:rPr>
              <a:t>si</a:t>
            </a:r>
            <a:r>
              <a:rPr lang="en-US" sz="1200" dirty="0">
                <a:solidFill>
                  <a:srgbClr val="EBEBEB"/>
                </a:solidFill>
                <a:latin typeface="+mj-lt"/>
                <a:ea typeface="+mj-ea"/>
                <a:cs typeface="+mj-cs"/>
              </a:rPr>
              <a:t> </a:t>
            </a:r>
            <a:r>
              <a:rPr lang="en-US" sz="1200" dirty="0" err="1">
                <a:solidFill>
                  <a:srgbClr val="EBEBEB"/>
                </a:solidFill>
                <a:latin typeface="+mj-lt"/>
                <a:ea typeface="+mj-ea"/>
                <a:cs typeface="+mj-cs"/>
              </a:rPr>
              <a:t>svolge</a:t>
            </a:r>
            <a:r>
              <a:rPr lang="en-US" sz="1200" dirty="0">
                <a:solidFill>
                  <a:srgbClr val="EBEBEB"/>
                </a:solidFill>
                <a:latin typeface="+mj-lt"/>
                <a:ea typeface="+mj-ea"/>
                <a:cs typeface="+mj-cs"/>
              </a:rPr>
              <a:t> il match. </a:t>
            </a:r>
          </a:p>
          <a:p>
            <a:r>
              <a:rPr lang="en-US" sz="1200" b="0" i="0" kern="1200" dirty="0">
                <a:solidFill>
                  <a:srgbClr val="EBEBEB"/>
                </a:solidFill>
                <a:latin typeface="+mj-lt"/>
                <a:ea typeface="+mj-ea"/>
                <a:cs typeface="+mj-cs"/>
              </a:rPr>
              <a:t>Tale </a:t>
            </a:r>
            <a:r>
              <a:rPr lang="en-US" sz="1200" b="0" i="0" kern="1200" dirty="0" err="1">
                <a:solidFill>
                  <a:srgbClr val="EBEBEB"/>
                </a:solidFill>
                <a:latin typeface="+mj-lt"/>
                <a:ea typeface="+mj-ea"/>
                <a:cs typeface="+mj-cs"/>
              </a:rPr>
              <a:t>autorizzazione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viene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affidata</a:t>
            </a:r>
            <a:r>
              <a:rPr lang="en-US" sz="1200" b="0" i="0" kern="1200" dirty="0">
                <a:solidFill>
                  <a:srgbClr val="EBEBEB"/>
                </a:solidFill>
                <a:latin typeface="+mj-lt"/>
                <a:ea typeface="+mj-ea"/>
                <a:cs typeface="+mj-cs"/>
              </a:rPr>
              <a:t> al </a:t>
            </a:r>
            <a:r>
              <a:rPr lang="en-US" sz="1200" b="0" i="0" kern="1200" dirty="0" err="1">
                <a:solidFill>
                  <a:srgbClr val="EBEBEB"/>
                </a:solidFill>
                <a:latin typeface="+mj-lt"/>
                <a:ea typeface="+mj-ea"/>
                <a:cs typeface="+mj-cs"/>
              </a:rPr>
              <a:t>Co</a:t>
            </a:r>
            <a:r>
              <a:rPr lang="en-US" sz="1200" dirty="0" err="1">
                <a:solidFill>
                  <a:srgbClr val="EBEBEB"/>
                </a:solidFill>
                <a:latin typeface="+mj-lt"/>
                <a:ea typeface="+mj-ea"/>
                <a:cs typeface="+mj-cs"/>
              </a:rPr>
              <a:t>mmissario</a:t>
            </a:r>
            <a:r>
              <a:rPr lang="en-US" sz="1200" dirty="0">
                <a:solidFill>
                  <a:srgbClr val="EBEBEB"/>
                </a:solidFill>
                <a:latin typeface="+mj-lt"/>
                <a:ea typeface="+mj-ea"/>
                <a:cs typeface="+mj-cs"/>
              </a:rPr>
              <a:t> di</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Riunione</a:t>
            </a:r>
            <a:r>
              <a:rPr lang="en-US" sz="1200" b="0" i="0" kern="1200" dirty="0">
                <a:solidFill>
                  <a:srgbClr val="EBEBEB"/>
                </a:solidFill>
                <a:latin typeface="+mj-lt"/>
                <a:ea typeface="+mj-ea"/>
                <a:cs typeface="+mj-cs"/>
              </a:rPr>
              <a:t> il quale, prima </a:t>
            </a:r>
            <a:r>
              <a:rPr lang="en-US" sz="1200" b="0" i="0" kern="1200" dirty="0" err="1">
                <a:solidFill>
                  <a:srgbClr val="EBEBEB"/>
                </a:solidFill>
                <a:latin typeface="+mj-lt"/>
                <a:ea typeface="+mj-ea"/>
                <a:cs typeface="+mj-cs"/>
              </a:rPr>
              <a:t>dello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svolgimento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delle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operazioni</a:t>
            </a:r>
            <a:r>
              <a:rPr lang="en-US" sz="1200" b="0" i="0" kern="1200" dirty="0">
                <a:solidFill>
                  <a:srgbClr val="EBEBEB"/>
                </a:solidFill>
                <a:latin typeface="+mj-lt"/>
                <a:ea typeface="+mj-ea"/>
                <a:cs typeface="+mj-cs"/>
              </a:rPr>
              <a:t> di peso e </a:t>
            </a:r>
            <a:r>
              <a:rPr lang="en-US" sz="1200" b="0" i="0" kern="1200" dirty="0" err="1">
                <a:solidFill>
                  <a:srgbClr val="EBEBEB"/>
                </a:solidFill>
                <a:latin typeface="+mj-lt"/>
                <a:ea typeface="+mj-ea"/>
                <a:cs typeface="+mj-cs"/>
              </a:rPr>
              <a:t>visita</a:t>
            </a:r>
            <a:r>
              <a:rPr lang="en-US" sz="1200" b="0" i="0" kern="1200" dirty="0">
                <a:solidFill>
                  <a:srgbClr val="EBEBEB"/>
                </a:solidFill>
                <a:latin typeface="+mj-lt"/>
                <a:ea typeface="+mj-ea"/>
                <a:cs typeface="+mj-cs"/>
              </a:rPr>
              <a:t> medica pre-</a:t>
            </a:r>
            <a:r>
              <a:rPr lang="en-US" sz="1200" b="0" i="0" kern="1200" dirty="0" err="1">
                <a:solidFill>
                  <a:srgbClr val="EBEBEB"/>
                </a:solidFill>
                <a:latin typeface="+mj-lt"/>
                <a:ea typeface="+mj-ea"/>
                <a:cs typeface="+mj-cs"/>
              </a:rPr>
              <a:t>gara</a:t>
            </a:r>
            <a:r>
              <a:rPr lang="en-US" sz="1200" b="0" i="0" kern="1200" dirty="0">
                <a:solidFill>
                  <a:srgbClr val="EBEBEB"/>
                </a:solidFill>
                <a:latin typeface="+mj-lt"/>
                <a:ea typeface="+mj-ea"/>
                <a:cs typeface="+mj-cs"/>
              </a:rPr>
              <a:t>,</a:t>
            </a:r>
            <a:r>
              <a:rPr lang="en-US" sz="1200" dirty="0">
                <a:solidFill>
                  <a:srgbClr val="EBEBEB"/>
                </a:solidFill>
                <a:latin typeface="+mj-lt"/>
                <a:ea typeface="+mj-ea"/>
                <a:cs typeface="+mj-cs"/>
              </a:rPr>
              <a:t> ne fa </a:t>
            </a:r>
            <a:r>
              <a:rPr lang="en-US" sz="1200" dirty="0" err="1">
                <a:solidFill>
                  <a:srgbClr val="EBEBEB"/>
                </a:solidFill>
                <a:latin typeface="+mj-lt"/>
                <a:ea typeface="+mj-ea"/>
                <a:cs typeface="+mj-cs"/>
              </a:rPr>
              <a:t>prendere</a:t>
            </a:r>
            <a:r>
              <a:rPr lang="en-US" sz="1200" dirty="0">
                <a:solidFill>
                  <a:srgbClr val="EBEBEB"/>
                </a:solidFill>
                <a:latin typeface="+mj-lt"/>
                <a:ea typeface="+mj-ea"/>
                <a:cs typeface="+mj-cs"/>
              </a:rPr>
              <a:t> </a:t>
            </a:r>
            <a:r>
              <a:rPr lang="en-US" sz="1200" dirty="0" err="1">
                <a:solidFill>
                  <a:srgbClr val="EBEBEB"/>
                </a:solidFill>
                <a:latin typeface="+mj-lt"/>
                <a:ea typeface="+mj-ea"/>
                <a:cs typeface="+mj-cs"/>
              </a:rPr>
              <a:t>visione</a:t>
            </a:r>
            <a:r>
              <a:rPr lang="en-US" sz="1200" dirty="0">
                <a:solidFill>
                  <a:srgbClr val="EBEBEB"/>
                </a:solidFill>
                <a:latin typeface="+mj-lt"/>
                <a:ea typeface="+mj-ea"/>
                <a:cs typeface="+mj-cs"/>
              </a:rPr>
              <a:t> </a:t>
            </a:r>
            <a:r>
              <a:rPr lang="en-US" sz="1200" b="0" i="0" kern="1200" dirty="0">
                <a:solidFill>
                  <a:srgbClr val="EBEBEB"/>
                </a:solidFill>
                <a:latin typeface="+mj-lt"/>
                <a:ea typeface="+mj-ea"/>
                <a:cs typeface="+mj-cs"/>
              </a:rPr>
              <a:t>al Medico del </a:t>
            </a:r>
            <a:r>
              <a:rPr lang="en-US" sz="1200" b="0" i="0" kern="1200" dirty="0" err="1">
                <a:solidFill>
                  <a:srgbClr val="EBEBEB"/>
                </a:solidFill>
                <a:latin typeface="+mj-lt"/>
                <a:ea typeface="+mj-ea"/>
                <a:cs typeface="+mj-cs"/>
              </a:rPr>
              <a:t>Pugilato</a:t>
            </a:r>
            <a:r>
              <a:rPr lang="en-US" sz="1200" b="0" i="0" kern="1200" dirty="0">
                <a:solidFill>
                  <a:srgbClr val="EBEBEB"/>
                </a:solidFill>
                <a:latin typeface="+mj-lt"/>
                <a:ea typeface="+mj-ea"/>
                <a:cs typeface="+mj-cs"/>
              </a:rPr>
              <a:t>.</a:t>
            </a:r>
            <a:br>
              <a:rPr lang="en-US" sz="1200" b="0" i="0" kern="1200" dirty="0">
                <a:solidFill>
                  <a:srgbClr val="EBEBEB"/>
                </a:solidFill>
                <a:latin typeface="+mj-lt"/>
                <a:ea typeface="+mj-ea"/>
                <a:cs typeface="+mj-cs"/>
              </a:rPr>
            </a:br>
            <a:r>
              <a:rPr lang="en-US" sz="1200" b="0" i="0" kern="1200" dirty="0">
                <a:solidFill>
                  <a:srgbClr val="EBEBEB"/>
                </a:solidFill>
                <a:latin typeface="+mj-lt"/>
                <a:ea typeface="+mj-ea"/>
                <a:cs typeface="+mj-cs"/>
              </a:rPr>
              <a:t>A </a:t>
            </a:r>
            <a:r>
              <a:rPr lang="en-US" sz="1200" b="0" i="0" kern="1200" dirty="0" err="1">
                <a:solidFill>
                  <a:srgbClr val="EBEBEB"/>
                </a:solidFill>
                <a:latin typeface="+mj-lt"/>
                <a:ea typeface="+mj-ea"/>
                <a:cs typeface="+mj-cs"/>
              </a:rPr>
              <a:t>tal</a:t>
            </a:r>
            <a:r>
              <a:rPr lang="en-US" sz="1200" b="0" i="0" kern="1200" dirty="0">
                <a:solidFill>
                  <a:srgbClr val="EBEBEB"/>
                </a:solidFill>
                <a:latin typeface="+mj-lt"/>
                <a:ea typeface="+mj-ea"/>
                <a:cs typeface="+mj-cs"/>
              </a:rPr>
              <a:t> fine </a:t>
            </a:r>
            <a:r>
              <a:rPr lang="en-US" sz="1200" b="0" i="0" kern="1200" dirty="0" err="1">
                <a:solidFill>
                  <a:srgbClr val="EBEBEB"/>
                </a:solidFill>
                <a:latin typeface="+mj-lt"/>
                <a:ea typeface="+mj-ea"/>
                <a:cs typeface="+mj-cs"/>
              </a:rPr>
              <a:t>è</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opportuno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precisare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che</a:t>
            </a:r>
            <a:r>
              <a:rPr lang="en-US" sz="1200" b="0" i="0" kern="1200" dirty="0">
                <a:solidFill>
                  <a:srgbClr val="EBEBEB"/>
                </a:solidFill>
                <a:latin typeface="+mj-lt"/>
                <a:ea typeface="+mj-ea"/>
                <a:cs typeface="+mj-cs"/>
              </a:rPr>
              <a:t> tale </a:t>
            </a:r>
            <a:r>
              <a:rPr lang="en-US" sz="1200" b="0" i="0" kern="1200" dirty="0" err="1">
                <a:solidFill>
                  <a:srgbClr val="EBEBEB"/>
                </a:solidFill>
                <a:latin typeface="+mj-lt"/>
                <a:ea typeface="+mj-ea"/>
                <a:cs typeface="+mj-cs"/>
              </a:rPr>
              <a:t>documentazione</a:t>
            </a:r>
            <a:r>
              <a:rPr lang="en-US" sz="1200" b="0" i="0" kern="1200" dirty="0">
                <a:solidFill>
                  <a:srgbClr val="EBEBEB"/>
                </a:solidFill>
                <a:latin typeface="+mj-lt"/>
                <a:ea typeface="+mj-ea"/>
                <a:cs typeface="+mj-cs"/>
              </a:rPr>
              <a:t> non </a:t>
            </a:r>
            <a:r>
              <a:rPr lang="en-US" sz="1200" b="0" i="0" kern="1200" dirty="0" err="1">
                <a:solidFill>
                  <a:srgbClr val="EBEBEB"/>
                </a:solidFill>
                <a:latin typeface="+mj-lt"/>
                <a:ea typeface="+mj-ea"/>
                <a:cs typeface="+mj-cs"/>
              </a:rPr>
              <a:t>è</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vincolante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all’autorizzazione</a:t>
            </a:r>
            <a:r>
              <a:rPr lang="en-US" sz="1200" b="0" i="0" kern="1200" dirty="0">
                <a:solidFill>
                  <a:srgbClr val="EBEBEB"/>
                </a:solidFill>
                <a:latin typeface="+mj-lt"/>
                <a:ea typeface="+mj-ea"/>
                <a:cs typeface="+mj-cs"/>
              </a:rPr>
              <a:t> del match da </a:t>
            </a:r>
            <a:r>
              <a:rPr lang="en-US" sz="1200" b="0" i="0" kern="1200" dirty="0" err="1">
                <a:solidFill>
                  <a:srgbClr val="EBEBEB"/>
                </a:solidFill>
                <a:latin typeface="+mj-lt"/>
                <a:ea typeface="+mj-ea"/>
                <a:cs typeface="+mj-cs"/>
              </a:rPr>
              <a:t>parte</a:t>
            </a:r>
            <a:r>
              <a:rPr lang="en-US" sz="1200" b="0" i="0" kern="1200" dirty="0">
                <a:solidFill>
                  <a:srgbClr val="EBEBEB"/>
                </a:solidFill>
                <a:latin typeface="+mj-lt"/>
                <a:ea typeface="+mj-ea"/>
                <a:cs typeface="+mj-cs"/>
              </a:rPr>
              <a:t> del Medico del </a:t>
            </a:r>
            <a:r>
              <a:rPr lang="en-US" sz="1200" b="0" i="0" kern="1200" dirty="0" err="1">
                <a:solidFill>
                  <a:srgbClr val="EBEBEB"/>
                </a:solidFill>
                <a:latin typeface="+mj-lt"/>
                <a:ea typeface="+mj-ea"/>
                <a:cs typeface="+mj-cs"/>
              </a:rPr>
              <a:t>Pugilato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che</a:t>
            </a:r>
            <a:r>
              <a:rPr lang="en-US" sz="1200" b="0" i="0" kern="1200" dirty="0">
                <a:solidFill>
                  <a:srgbClr val="EBEBEB"/>
                </a:solidFill>
                <a:latin typeface="+mj-lt"/>
                <a:ea typeface="+mj-ea"/>
                <a:cs typeface="+mj-cs"/>
              </a:rPr>
              <a:t>, in </a:t>
            </a:r>
            <a:r>
              <a:rPr lang="en-US" sz="1200" b="0" i="0" kern="1200" dirty="0" err="1">
                <a:solidFill>
                  <a:srgbClr val="EBEBEB"/>
                </a:solidFill>
                <a:latin typeface="+mj-lt"/>
                <a:ea typeface="+mj-ea"/>
                <a:cs typeface="+mj-cs"/>
              </a:rPr>
              <a:t>caso</a:t>
            </a:r>
            <a:r>
              <a:rPr lang="en-US" sz="1200" b="0" i="0" kern="1200" dirty="0">
                <a:solidFill>
                  <a:srgbClr val="EBEBEB"/>
                </a:solidFill>
                <a:latin typeface="+mj-lt"/>
                <a:ea typeface="+mj-ea"/>
                <a:cs typeface="+mj-cs"/>
              </a:rPr>
              <a:t> di </a:t>
            </a:r>
            <a:r>
              <a:rPr lang="en-US" sz="1200" b="0" i="0" kern="1200" dirty="0" err="1">
                <a:solidFill>
                  <a:srgbClr val="EBEBEB"/>
                </a:solidFill>
                <a:latin typeface="+mj-lt"/>
                <a:ea typeface="+mj-ea"/>
                <a:cs typeface="+mj-cs"/>
              </a:rPr>
              <a:t>anomalie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riscontrate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durante</a:t>
            </a:r>
            <a:r>
              <a:rPr lang="en-US" sz="1200" b="0" i="0" kern="1200" dirty="0">
                <a:solidFill>
                  <a:srgbClr val="EBEBEB"/>
                </a:solidFill>
                <a:latin typeface="+mj-lt"/>
                <a:ea typeface="+mj-ea"/>
                <a:cs typeface="+mj-cs"/>
              </a:rPr>
              <a:t> le </a:t>
            </a:r>
            <a:r>
              <a:rPr lang="en-US" sz="1200" b="0" i="0" kern="1200" dirty="0" err="1">
                <a:solidFill>
                  <a:srgbClr val="EBEBEB"/>
                </a:solidFill>
                <a:latin typeface="+mj-lt"/>
                <a:ea typeface="+mj-ea"/>
                <a:cs typeface="+mj-cs"/>
              </a:rPr>
              <a:t>visite</a:t>
            </a:r>
            <a:r>
              <a:rPr lang="en-US" sz="1200" b="0" i="0" kern="1200" dirty="0">
                <a:solidFill>
                  <a:srgbClr val="EBEBEB"/>
                </a:solidFill>
                <a:latin typeface="+mj-lt"/>
                <a:ea typeface="+mj-ea"/>
                <a:cs typeface="+mj-cs"/>
              </a:rPr>
              <a:t> pre-</a:t>
            </a:r>
            <a:r>
              <a:rPr lang="en-US" sz="1200" b="0" i="0" kern="1200" dirty="0" err="1">
                <a:solidFill>
                  <a:srgbClr val="EBEBEB"/>
                </a:solidFill>
                <a:latin typeface="+mj-lt"/>
                <a:ea typeface="+mj-ea"/>
                <a:cs typeface="+mj-cs"/>
              </a:rPr>
              <a:t>gara</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può</a:t>
            </a:r>
            <a:r>
              <a:rPr lang="en-US" sz="1200" b="0" i="0" kern="1200" dirty="0">
                <a:solidFill>
                  <a:srgbClr val="EBEBEB"/>
                </a:solidFill>
                <a:latin typeface="+mj-lt"/>
                <a:ea typeface="+mj-ea"/>
                <a:cs typeface="+mj-cs"/>
              </a:rPr>
              <a:t> non </a:t>
            </a:r>
            <a:r>
              <a:rPr lang="en-US" sz="1200" b="0" i="0" kern="1200" dirty="0" err="1">
                <a:solidFill>
                  <a:srgbClr val="EBEBEB"/>
                </a:solidFill>
                <a:latin typeface="+mj-lt"/>
                <a:ea typeface="+mj-ea"/>
                <a:cs typeface="+mj-cs"/>
              </a:rPr>
              <a:t>autorizzare</a:t>
            </a:r>
            <a:r>
              <a:rPr lang="en-US" sz="1200" b="0" i="0" kern="1200" dirty="0">
                <a:solidFill>
                  <a:srgbClr val="EBEBEB"/>
                </a:solidFill>
                <a:latin typeface="+mj-lt"/>
                <a:ea typeface="+mj-ea"/>
                <a:cs typeface="+mj-cs"/>
              </a:rPr>
              <a:t> lo </a:t>
            </a:r>
            <a:r>
              <a:rPr lang="en-US" sz="1200" b="0" i="0" kern="1200" dirty="0" err="1">
                <a:solidFill>
                  <a:srgbClr val="EBEBEB"/>
                </a:solidFill>
                <a:latin typeface="+mj-lt"/>
                <a:ea typeface="+mj-ea"/>
                <a:cs typeface="+mj-cs"/>
              </a:rPr>
              <a:t>svolgimento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dell’incontro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annotando</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sul</a:t>
            </a:r>
            <a:r>
              <a:rPr lang="en-US" sz="1200" b="0" i="0" kern="1200" dirty="0">
                <a:solidFill>
                  <a:srgbClr val="EBEBEB"/>
                </a:solidFill>
                <a:latin typeface="+mj-lt"/>
                <a:ea typeface="+mj-ea"/>
                <a:cs typeface="+mj-cs"/>
              </a:rPr>
              <a:t> verbale di </a:t>
            </a:r>
            <a:r>
              <a:rPr lang="en-US" sz="1200" b="0" i="0" kern="1200" dirty="0" err="1">
                <a:solidFill>
                  <a:srgbClr val="EBEBEB"/>
                </a:solidFill>
                <a:latin typeface="+mj-lt"/>
                <a:ea typeface="+mj-ea"/>
                <a:cs typeface="+mj-cs"/>
              </a:rPr>
              <a:t>gara</a:t>
            </a:r>
            <a:r>
              <a:rPr lang="en-US" sz="1200" b="0" i="0" kern="1200" dirty="0">
                <a:solidFill>
                  <a:srgbClr val="EBEBEB"/>
                </a:solidFill>
                <a:latin typeface="+mj-lt"/>
                <a:ea typeface="+mj-ea"/>
                <a:cs typeface="+mj-cs"/>
              </a:rPr>
              <a:t> le </a:t>
            </a:r>
            <a:r>
              <a:rPr lang="en-US" sz="1200" b="0" i="0" kern="1200" dirty="0" err="1">
                <a:solidFill>
                  <a:srgbClr val="EBEBEB"/>
                </a:solidFill>
                <a:latin typeface="+mj-lt"/>
                <a:ea typeface="+mj-ea"/>
                <a:cs typeface="+mj-cs"/>
              </a:rPr>
              <a:t>proprie</a:t>
            </a:r>
            <a:r>
              <a:rPr lang="en-US" sz="1200" b="0" i="0" kern="1200" dirty="0">
                <a:solidFill>
                  <a:srgbClr val="EBEBEB"/>
                </a:solidFill>
                <a:latin typeface="+mj-lt"/>
                <a:ea typeface="+mj-ea"/>
                <a:cs typeface="+mj-cs"/>
              </a:rPr>
              <a:t> </a:t>
            </a:r>
            <a:r>
              <a:rPr lang="en-US" sz="1200" b="0" i="0" kern="1200" dirty="0" err="1">
                <a:solidFill>
                  <a:srgbClr val="EBEBEB"/>
                </a:solidFill>
                <a:latin typeface="+mj-lt"/>
                <a:ea typeface="+mj-ea"/>
                <a:cs typeface="+mj-cs"/>
              </a:rPr>
              <a:t>motivazioni</a:t>
            </a:r>
            <a:r>
              <a:rPr lang="en-US" sz="1200" b="0" i="0" kern="1200" dirty="0">
                <a:solidFill>
                  <a:srgbClr val="EBEBEB"/>
                </a:solidFill>
                <a:latin typeface="+mj-lt"/>
                <a:ea typeface="+mj-ea"/>
                <a:cs typeface="+mj-cs"/>
              </a:rPr>
              <a:t>.</a:t>
            </a:r>
            <a:br>
              <a:rPr lang="en-US" sz="1200" b="0" i="0" kern="1200" dirty="0">
                <a:solidFill>
                  <a:srgbClr val="EBEBEB"/>
                </a:solidFill>
                <a:latin typeface="+mj-lt"/>
                <a:ea typeface="+mj-ea"/>
                <a:cs typeface="+mj-cs"/>
              </a:rPr>
            </a:br>
            <a:br>
              <a:rPr lang="en-US" sz="1200" b="0" i="0" kern="1200" dirty="0">
                <a:solidFill>
                  <a:srgbClr val="EBEBEB"/>
                </a:solidFill>
                <a:latin typeface="+mj-lt"/>
                <a:ea typeface="+mj-ea"/>
                <a:cs typeface="+mj-cs"/>
              </a:rPr>
            </a:br>
            <a:endParaRPr lang="it-IT" sz="1200" dirty="0"/>
          </a:p>
        </p:txBody>
      </p:sp>
    </p:spTree>
    <p:extLst>
      <p:ext uri="{BB962C8B-B14F-4D97-AF65-F5344CB8AC3E}">
        <p14:creationId xmlns:p14="http://schemas.microsoft.com/office/powerpoint/2010/main" val="735406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1391478" y="448681"/>
            <a:ext cx="6361044" cy="664502"/>
          </a:xfrm>
        </p:spPr>
        <p:txBody>
          <a:bodyPr/>
          <a:lstStyle/>
          <a:p>
            <a:pPr algn="ctr"/>
            <a:r>
              <a:rPr lang="it-IT" sz="2400" dirty="0"/>
              <a:t>Referto e Verbale di Fermo Medico</a:t>
            </a:r>
          </a:p>
        </p:txBody>
      </p:sp>
      <p:graphicFrame>
        <p:nvGraphicFramePr>
          <p:cNvPr id="2" name="Oggetto 1">
            <a:extLst>
              <a:ext uri="{FF2B5EF4-FFF2-40B4-BE49-F238E27FC236}">
                <a16:creationId xmlns:a16="http://schemas.microsoft.com/office/drawing/2014/main" id="{917F3E70-DCEC-F632-1708-EE68DCFAF7FC}"/>
              </a:ext>
            </a:extLst>
          </p:cNvPr>
          <p:cNvGraphicFramePr>
            <a:graphicFrameLocks noChangeAspect="1"/>
          </p:cNvGraphicFramePr>
          <p:nvPr>
            <p:extLst>
              <p:ext uri="{D42A27DB-BD31-4B8C-83A1-F6EECF244321}">
                <p14:modId xmlns:p14="http://schemas.microsoft.com/office/powerpoint/2010/main" val="1956449816"/>
              </p:ext>
            </p:extLst>
          </p:nvPr>
        </p:nvGraphicFramePr>
        <p:xfrm>
          <a:off x="1344455" y="2745807"/>
          <a:ext cx="2475268" cy="3444276"/>
        </p:xfrm>
        <a:graphic>
          <a:graphicData uri="http://schemas.openxmlformats.org/presentationml/2006/ole">
            <mc:AlternateContent xmlns:mc="http://schemas.openxmlformats.org/markup-compatibility/2006">
              <mc:Choice xmlns:v="urn:schemas-microsoft-com:vml" Requires="v">
                <p:oleObj name="Acrobat Document" r:id="rId2" imgW="4533723" imgH="6415677" progId="Acrobat.Document.DC">
                  <p:embed/>
                </p:oleObj>
              </mc:Choice>
              <mc:Fallback>
                <p:oleObj name="Acrobat Document" r:id="rId2" imgW="4533723" imgH="6415677" progId="Acrobat.Document.DC">
                  <p:embed/>
                  <p:pic>
                    <p:nvPicPr>
                      <p:cNvPr id="2" name="Oggetto 1">
                        <a:extLst>
                          <a:ext uri="{FF2B5EF4-FFF2-40B4-BE49-F238E27FC236}">
                            <a16:creationId xmlns:a16="http://schemas.microsoft.com/office/drawing/2014/main" id="{917F3E70-DCEC-F632-1708-EE68DCFAF7FC}"/>
                          </a:ext>
                        </a:extLst>
                      </p:cNvPr>
                      <p:cNvPicPr/>
                      <p:nvPr/>
                    </p:nvPicPr>
                    <p:blipFill>
                      <a:blip r:embed="rId3"/>
                      <a:stretch>
                        <a:fillRect/>
                      </a:stretch>
                    </p:blipFill>
                    <p:spPr>
                      <a:xfrm>
                        <a:off x="1344455" y="2745807"/>
                        <a:ext cx="2475268" cy="3444276"/>
                      </a:xfrm>
                      <a:prstGeom prst="rect">
                        <a:avLst/>
                      </a:prstGeom>
                    </p:spPr>
                  </p:pic>
                </p:oleObj>
              </mc:Fallback>
            </mc:AlternateContent>
          </a:graphicData>
        </a:graphic>
      </p:graphicFrame>
      <p:graphicFrame>
        <p:nvGraphicFramePr>
          <p:cNvPr id="3" name="Oggetto 2">
            <a:extLst>
              <a:ext uri="{FF2B5EF4-FFF2-40B4-BE49-F238E27FC236}">
                <a16:creationId xmlns:a16="http://schemas.microsoft.com/office/drawing/2014/main" id="{630591F0-D88F-3651-C3A1-A24595AEBBDC}"/>
              </a:ext>
            </a:extLst>
          </p:cNvPr>
          <p:cNvGraphicFramePr>
            <a:graphicFrameLocks noChangeAspect="1"/>
          </p:cNvGraphicFramePr>
          <p:nvPr>
            <p:extLst>
              <p:ext uri="{D42A27DB-BD31-4B8C-83A1-F6EECF244321}">
                <p14:modId xmlns:p14="http://schemas.microsoft.com/office/powerpoint/2010/main" val="162512929"/>
              </p:ext>
            </p:extLst>
          </p:nvPr>
        </p:nvGraphicFramePr>
        <p:xfrm>
          <a:off x="5213784" y="2745807"/>
          <a:ext cx="2498980" cy="3444276"/>
        </p:xfrm>
        <a:graphic>
          <a:graphicData uri="http://schemas.openxmlformats.org/presentationml/2006/ole">
            <mc:AlternateContent xmlns:mc="http://schemas.openxmlformats.org/markup-compatibility/2006">
              <mc:Choice xmlns:v="urn:schemas-microsoft-com:vml" Requires="v">
                <p:oleObj name="Acrobat Document" r:id="rId4" imgW="4533723" imgH="6415677" progId="Acrobat.Document.DC">
                  <p:embed/>
                </p:oleObj>
              </mc:Choice>
              <mc:Fallback>
                <p:oleObj name="Acrobat Document" r:id="rId4" imgW="4533723" imgH="6415677" progId="Acrobat.Document.DC">
                  <p:embed/>
                  <p:pic>
                    <p:nvPicPr>
                      <p:cNvPr id="3" name="Oggetto 2">
                        <a:extLst>
                          <a:ext uri="{FF2B5EF4-FFF2-40B4-BE49-F238E27FC236}">
                            <a16:creationId xmlns:a16="http://schemas.microsoft.com/office/drawing/2014/main" id="{630591F0-D88F-3651-C3A1-A24595AEBBDC}"/>
                          </a:ext>
                        </a:extLst>
                      </p:cNvPr>
                      <p:cNvPicPr/>
                      <p:nvPr/>
                    </p:nvPicPr>
                    <p:blipFill>
                      <a:blip r:embed="rId5"/>
                      <a:stretch>
                        <a:fillRect/>
                      </a:stretch>
                    </p:blipFill>
                    <p:spPr>
                      <a:xfrm>
                        <a:off x="5213784" y="2745807"/>
                        <a:ext cx="2498980" cy="3444276"/>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58B8EC2E-79F9-B0D8-D02C-A44355137AFB}"/>
              </a:ext>
            </a:extLst>
          </p:cNvPr>
          <p:cNvSpPr txBox="1"/>
          <p:nvPr/>
        </p:nvSpPr>
        <p:spPr>
          <a:xfrm>
            <a:off x="1344455" y="1113183"/>
            <a:ext cx="6408067" cy="1384995"/>
          </a:xfrm>
          <a:prstGeom prst="rect">
            <a:avLst/>
          </a:prstGeom>
          <a:noFill/>
        </p:spPr>
        <p:txBody>
          <a:bodyPr wrap="square" rtlCol="0">
            <a:spAutoFit/>
          </a:bodyPr>
          <a:lstStyle/>
          <a:p>
            <a:pPr algn="just"/>
            <a:r>
              <a:rPr lang="it-IT" sz="1200" dirty="0"/>
              <a:t>Il fermo medico è redatto dal Medico di bordo ring su appositi verbali nei quali viene indicato, a seconda dei casi precedentemente discussi, un periodo di riposo prima della ripresa dell’attività agonistica da parte di uno e/o entrambi i pugili coinvolti in un incontro. Altresì ratifica l’eventuale necessità di accertamenti previsti per la reintegrazione come indicato dalle normative vigenti (accertamenti obbligatori per verdetti di sconfitta prima del limite) o allorquando lo ritenga opportuno.</a:t>
            </a:r>
          </a:p>
        </p:txBody>
      </p:sp>
    </p:spTree>
    <p:extLst>
      <p:ext uri="{BB962C8B-B14F-4D97-AF65-F5344CB8AC3E}">
        <p14:creationId xmlns:p14="http://schemas.microsoft.com/office/powerpoint/2010/main" val="1411850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A1D175-0249-8945-CF0D-D003661ABB05}"/>
              </a:ext>
            </a:extLst>
          </p:cNvPr>
          <p:cNvSpPr>
            <a:spLocks noGrp="1"/>
          </p:cNvSpPr>
          <p:nvPr>
            <p:ph type="title"/>
          </p:nvPr>
        </p:nvSpPr>
        <p:spPr>
          <a:xfrm>
            <a:off x="484583" y="1447799"/>
            <a:ext cx="2328806" cy="1444750"/>
          </a:xfrm>
        </p:spPr>
        <p:txBody>
          <a:bodyPr anchor="b">
            <a:normAutofit/>
          </a:bodyPr>
          <a:lstStyle/>
          <a:p>
            <a:r>
              <a:rPr lang="it-IT" sz="2800" b="1"/>
              <a:t>VISITE DI REINTEGRO</a:t>
            </a:r>
          </a:p>
        </p:txBody>
      </p:sp>
      <p:sp>
        <p:nvSpPr>
          <p:cNvPr id="31" name="Freeform: Shape 30">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703491" y="417491"/>
            <a:ext cx="6858001" cy="6023018"/>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it-IT"/>
          </a:p>
        </p:txBody>
      </p:sp>
      <p:sp>
        <p:nvSpPr>
          <p:cNvPr id="33"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9" name="Rectangle 34">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B456739E-BA74-3085-50B3-D8CD8B3AE46A}"/>
              </a:ext>
            </a:extLst>
          </p:cNvPr>
          <p:cNvSpPr>
            <a:spLocks noGrp="1"/>
          </p:cNvSpPr>
          <p:nvPr>
            <p:ph idx="1"/>
          </p:nvPr>
        </p:nvSpPr>
        <p:spPr>
          <a:xfrm>
            <a:off x="484583" y="3088493"/>
            <a:ext cx="2328563" cy="2931307"/>
          </a:xfrm>
        </p:spPr>
        <p:txBody>
          <a:bodyPr>
            <a:normAutofit/>
          </a:bodyPr>
          <a:lstStyle/>
          <a:p>
            <a:pPr marL="0" indent="0">
              <a:buNone/>
            </a:pPr>
            <a:r>
              <a:rPr lang="it-IT" sz="1300"/>
              <a:t>Le visite di reintegro devono essere effettuate presso il Medico Specialista in Medicina dello Sport che aveva rilasciato l’idoneità precedente al fermo medico e che, in base alle indicazioni redatte sul verbale, certifica l’effettuazione degli accertamenti richiesti e di conseguenza la ripresa dell’attività agonistica.</a:t>
            </a:r>
          </a:p>
        </p:txBody>
      </p:sp>
      <p:pic>
        <p:nvPicPr>
          <p:cNvPr id="6" name="Immagine 5">
            <a:extLst>
              <a:ext uri="{FF2B5EF4-FFF2-40B4-BE49-F238E27FC236}">
                <a16:creationId xmlns:a16="http://schemas.microsoft.com/office/drawing/2014/main" id="{174A9844-31C6-8630-0C08-C34E3FA8D544}"/>
              </a:ext>
            </a:extLst>
          </p:cNvPr>
          <p:cNvPicPr>
            <a:picLocks noChangeAspect="1"/>
          </p:cNvPicPr>
          <p:nvPr/>
        </p:nvPicPr>
        <p:blipFill>
          <a:blip r:embed="rId3"/>
          <a:stretch>
            <a:fillRect/>
          </a:stretch>
        </p:blipFill>
        <p:spPr>
          <a:xfrm>
            <a:off x="3587555" y="1692856"/>
            <a:ext cx="2620141" cy="3793263"/>
          </a:xfrm>
          <a:prstGeom prst="rect">
            <a:avLst/>
          </a:prstGeom>
          <a:effectLst/>
        </p:spPr>
      </p:pic>
      <p:pic>
        <p:nvPicPr>
          <p:cNvPr id="8" name="Immagine 7">
            <a:extLst>
              <a:ext uri="{FF2B5EF4-FFF2-40B4-BE49-F238E27FC236}">
                <a16:creationId xmlns:a16="http://schemas.microsoft.com/office/drawing/2014/main" id="{D09BA206-E509-27AA-8EDE-B1565758C96E}"/>
              </a:ext>
            </a:extLst>
          </p:cNvPr>
          <p:cNvPicPr>
            <a:picLocks noChangeAspect="1"/>
          </p:cNvPicPr>
          <p:nvPr/>
        </p:nvPicPr>
        <p:blipFill>
          <a:blip r:embed="rId4"/>
          <a:stretch>
            <a:fillRect/>
          </a:stretch>
        </p:blipFill>
        <p:spPr>
          <a:xfrm>
            <a:off x="6032226" y="1692857"/>
            <a:ext cx="2624358" cy="3709642"/>
          </a:xfrm>
          <a:prstGeom prst="rect">
            <a:avLst/>
          </a:prstGeom>
          <a:effectLst/>
        </p:spPr>
      </p:pic>
    </p:spTree>
    <p:extLst>
      <p:ext uri="{BB962C8B-B14F-4D97-AF65-F5344CB8AC3E}">
        <p14:creationId xmlns:p14="http://schemas.microsoft.com/office/powerpoint/2010/main" val="1123194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505713" y="275553"/>
            <a:ext cx="7229770" cy="1325563"/>
          </a:xfrm>
        </p:spPr>
        <p:txBody>
          <a:bodyPr>
            <a:normAutofit fontScale="90000"/>
          </a:bodyPr>
          <a:lstStyle/>
          <a:p>
            <a:pPr algn="ctr"/>
            <a:r>
              <a:rPr lang="it-IT" sz="2700" b="1" dirty="0"/>
              <a:t>PUGILATO PRO</a:t>
            </a:r>
            <a:br>
              <a:rPr lang="it-IT" b="1" dirty="0"/>
            </a:br>
            <a:r>
              <a:rPr lang="it-IT" sz="1800" b="1" i="0" u="none" strike="noStrike" baseline="0" dirty="0"/>
              <a:t>CIRCOLARE N. 37 del 31 maggio 2023</a:t>
            </a:r>
            <a:br>
              <a:rPr lang="it-IT" b="1" dirty="0"/>
            </a:br>
            <a:endParaRPr lang="it-IT" b="1" dirty="0"/>
          </a:p>
        </p:txBody>
      </p:sp>
      <p:sp>
        <p:nvSpPr>
          <p:cNvPr id="4" name="Segnaposto contenuto 3">
            <a:extLst>
              <a:ext uri="{FF2B5EF4-FFF2-40B4-BE49-F238E27FC236}">
                <a16:creationId xmlns:a16="http://schemas.microsoft.com/office/drawing/2014/main" id="{7D3A1A6E-68F9-FD78-0850-3E41D4487136}"/>
              </a:ext>
            </a:extLst>
          </p:cNvPr>
          <p:cNvSpPr>
            <a:spLocks noGrp="1"/>
          </p:cNvSpPr>
          <p:nvPr>
            <p:ph idx="1"/>
          </p:nvPr>
        </p:nvSpPr>
        <p:spPr>
          <a:xfrm>
            <a:off x="505713" y="1115688"/>
            <a:ext cx="7229770" cy="4351338"/>
          </a:xfrm>
        </p:spPr>
        <p:txBody>
          <a:bodyPr>
            <a:noAutofit/>
          </a:bodyPr>
          <a:lstStyle/>
          <a:p>
            <a:pPr marL="0" indent="0" algn="l">
              <a:buNone/>
            </a:pPr>
            <a:endParaRPr lang="it-IT" sz="1400" b="1" i="0" u="none" strike="noStrike" baseline="0" dirty="0">
              <a:latin typeface="Calibri-Bold"/>
            </a:endParaRPr>
          </a:p>
          <a:p>
            <a:pPr marL="0" indent="0" algn="just">
              <a:buNone/>
            </a:pPr>
            <a:r>
              <a:rPr lang="it-IT" sz="1400" i="0" u="none" strike="noStrike" baseline="0" dirty="0"/>
              <a:t>Per il Tesseramento è necessario dal punto di vista sanitario:</a:t>
            </a:r>
          </a:p>
          <a:p>
            <a:pPr algn="just"/>
            <a:r>
              <a:rPr lang="it-IT" sz="1400" i="0" u="none" strike="noStrike" baseline="0" dirty="0"/>
              <a:t>In prossimità della scadenza del Certificato di Idoneità Agonistica o degli esami aggiuntivi (RM Encefalo e/o EEG, ecc.), il Pugile Pro è tenuto a rinnovarli tempestivamente per poter disporre di una continuità di regolarità sanitaria ed assicurativa e poter ottenere il rinnovo tesseramento</a:t>
            </a:r>
          </a:p>
          <a:p>
            <a:pPr algn="just"/>
            <a:r>
              <a:rPr lang="it-IT" sz="1400" i="0" u="none" strike="noStrike" baseline="0" dirty="0"/>
              <a:t>Laddove il Pugile Pro non rinnovi il tesseramento non potrà neanche allenarsi e praticare il Pugilato, tantomeno nelle società affiliate alla F.P.I. che sono tenute a verificare la regolarità della posizione sanitaria di ciascun Pugile Pro (Certificato di Idoneità Agonistica) e del tesseramento</a:t>
            </a:r>
          </a:p>
          <a:p>
            <a:pPr algn="just"/>
            <a:r>
              <a:rPr lang="it-IT" sz="1400" i="0" u="none" strike="noStrike" baseline="0" dirty="0"/>
              <a:t>Il Pugile Pro che abbia interrotto la continuità del tesseramento e della regolarità sanitaria ed assicurativa, una volta che abbia effettuato i dovuti accertamenti e ottenuto nuovamente il Certificato di idoneità Agonistica e la lettera al Medico Certificatore, dovrà attendere non meno di 30 giorni, termine minimo utile a prepararsi adeguatamente, per disputare un nuovo incontro di Pugilato.</a:t>
            </a:r>
          </a:p>
          <a:p>
            <a:pPr marL="0" indent="0" algn="l">
              <a:buNone/>
            </a:pPr>
            <a:endParaRPr lang="it-IT" sz="1400" dirty="0"/>
          </a:p>
        </p:txBody>
      </p:sp>
    </p:spTree>
    <p:extLst>
      <p:ext uri="{BB962C8B-B14F-4D97-AF65-F5344CB8AC3E}">
        <p14:creationId xmlns:p14="http://schemas.microsoft.com/office/powerpoint/2010/main" val="969459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EC410-42D3-663C-38EC-9947B87EE260}"/>
            </a:ext>
          </a:extLst>
        </p:cNvPr>
        <p:cNvGrpSpPr/>
        <p:nvPr/>
      </p:nvGrpSpPr>
      <p:grpSpPr>
        <a:xfrm>
          <a:off x="0" y="0"/>
          <a:ext cx="0" cy="0"/>
          <a:chOff x="0" y="0"/>
          <a:chExt cx="0" cy="0"/>
        </a:xfrm>
      </p:grpSpPr>
      <p:sp>
        <p:nvSpPr>
          <p:cNvPr id="30" name="Titolo 29">
            <a:extLst>
              <a:ext uri="{FF2B5EF4-FFF2-40B4-BE49-F238E27FC236}">
                <a16:creationId xmlns:a16="http://schemas.microsoft.com/office/drawing/2014/main" id="{4919E5D7-4002-6819-4EB7-2C1DA03F2001}"/>
              </a:ext>
            </a:extLst>
          </p:cNvPr>
          <p:cNvSpPr>
            <a:spLocks noGrp="1"/>
          </p:cNvSpPr>
          <p:nvPr>
            <p:ph type="title"/>
          </p:nvPr>
        </p:nvSpPr>
        <p:spPr>
          <a:xfrm>
            <a:off x="505713" y="275553"/>
            <a:ext cx="7229770" cy="1325563"/>
          </a:xfrm>
        </p:spPr>
        <p:txBody>
          <a:bodyPr>
            <a:normAutofit fontScale="90000"/>
          </a:bodyPr>
          <a:lstStyle/>
          <a:p>
            <a:pPr algn="ctr"/>
            <a:r>
              <a:rPr lang="it-IT" sz="2700" b="1" dirty="0"/>
              <a:t>SERVIZIO SANITARIO PER LE RIUNIONI DI PUGILATO</a:t>
            </a:r>
            <a:br>
              <a:rPr lang="it-IT" sz="2700" b="1" dirty="0"/>
            </a:br>
            <a:r>
              <a:rPr lang="it-IT" sz="1000" b="1" dirty="0"/>
              <a:t>ART.13</a:t>
            </a:r>
            <a:br>
              <a:rPr lang="it-IT" b="1" dirty="0"/>
            </a:br>
            <a:endParaRPr lang="it-IT" b="1" dirty="0"/>
          </a:p>
        </p:txBody>
      </p:sp>
      <p:sp>
        <p:nvSpPr>
          <p:cNvPr id="4" name="Segnaposto contenuto 3">
            <a:extLst>
              <a:ext uri="{FF2B5EF4-FFF2-40B4-BE49-F238E27FC236}">
                <a16:creationId xmlns:a16="http://schemas.microsoft.com/office/drawing/2014/main" id="{8120F881-EBC4-0EF2-BD20-B8C58D29151B}"/>
              </a:ext>
            </a:extLst>
          </p:cNvPr>
          <p:cNvSpPr>
            <a:spLocks noGrp="1"/>
          </p:cNvSpPr>
          <p:nvPr>
            <p:ph idx="1"/>
          </p:nvPr>
        </p:nvSpPr>
        <p:spPr>
          <a:xfrm>
            <a:off x="505713" y="1115687"/>
            <a:ext cx="7229770" cy="5199919"/>
          </a:xfrm>
        </p:spPr>
        <p:txBody>
          <a:bodyPr>
            <a:noAutofit/>
          </a:bodyPr>
          <a:lstStyle/>
          <a:p>
            <a:pPr marL="0" indent="0" algn="l">
              <a:buNone/>
            </a:pPr>
            <a:endParaRPr lang="it-IT" sz="1400" b="1" i="0" u="none" strike="noStrike" baseline="0" dirty="0">
              <a:latin typeface="Calibri-Bold"/>
            </a:endParaRPr>
          </a:p>
          <a:p>
            <a:pPr algn="just"/>
            <a:r>
              <a:rPr lang="it-IT" sz="1000" i="0" u="none" strike="noStrike" baseline="0" dirty="0"/>
              <a:t>Le riunioni di pugilato devono svolgersi in località dalle quali sia possibile raggiungere entro un’ora un centro di Neurochirurgia effettivamente operante, da individuare a cura degli organizzatori; ove ciò non sia possibile, potranno essere autorizzate purché l’organizzatore metta a disposizione oltre all’ambulanza di rito un presidio mobile di rianimazione con personale medico (rianimatore) e paramedico dedicato</a:t>
            </a:r>
          </a:p>
          <a:p>
            <a:pPr algn="just"/>
            <a:r>
              <a:rPr lang="it-IT" sz="1000" i="0" u="none" strike="noStrike" baseline="0" dirty="0"/>
              <a:t>A cura dell’organizzazione, ogni locale dove si svolge una riunione pugilistica deve essere fornito dell’attrezzatura di primo soccorso. Deve essere, inoltre, disponibile in loco un adeguato servizio di ambulanza per tutta la durata della manifestazione </a:t>
            </a:r>
          </a:p>
          <a:p>
            <a:pPr algn="just"/>
            <a:r>
              <a:rPr lang="it-IT" sz="1000" i="0" u="none" strike="noStrike" baseline="0" dirty="0"/>
              <a:t>Nelle riunioni di Pugilato Olimpico il medico designato provvede personalmente alla visita </a:t>
            </a:r>
            <a:r>
              <a:rPr lang="it-IT" sz="1000" i="0" u="none" strike="noStrike" baseline="0" dirty="0" err="1"/>
              <a:t>pre</a:t>
            </a:r>
            <a:r>
              <a:rPr lang="it-IT" sz="1000" i="0" u="none" strike="noStrike" baseline="0" dirty="0"/>
              <a:t>-gara da effettuare prima delle operazioni di peso secondo le modalità previste dalle normative vigenti. In caso di assenza di un pugile alle operazioni di visita medica e peso, per imprevisto contrattempo, la visita </a:t>
            </a:r>
            <a:r>
              <a:rPr lang="it-IT" sz="1000" i="0" u="none" strike="noStrike" baseline="0" dirty="0" err="1"/>
              <a:t>pre</a:t>
            </a:r>
            <a:r>
              <a:rPr lang="it-IT" sz="1000" i="0" u="none" strike="noStrike" baseline="0" dirty="0"/>
              <a:t>-gara può essere eccezionalmente effettuata prima dell’inizio della riunione, su autorizzazione del Commissario di Riunione</a:t>
            </a:r>
          </a:p>
          <a:p>
            <a:pPr algn="just"/>
            <a:r>
              <a:rPr lang="it-IT" sz="1000" dirty="0"/>
              <a:t>Nei tornei la cui durata è superiore ad un giorno, i pugili devono essere visitati tutti il primo e nei giorni successivi solo quelli che combattono e comunque sempre prima delle delle operazioni di peso</a:t>
            </a:r>
          </a:p>
          <a:p>
            <a:pPr algn="just"/>
            <a:r>
              <a:rPr lang="it-IT" sz="1000" i="0" u="none" strike="noStrike" baseline="0" dirty="0"/>
              <a:t>Per gli incontri PRO il medico designato dovrà accertarsi che i pugili sono stati visitati</a:t>
            </a:r>
            <a:r>
              <a:rPr lang="it-IT" sz="1000" dirty="0"/>
              <a:t> e giudicati idonei alla visita medica </a:t>
            </a:r>
            <a:r>
              <a:rPr lang="it-IT" sz="1000" dirty="0" err="1"/>
              <a:t>pre</a:t>
            </a:r>
            <a:r>
              <a:rPr lang="it-IT" sz="1000" dirty="0"/>
              <a:t>-gara</a:t>
            </a:r>
          </a:p>
          <a:p>
            <a:pPr algn="just"/>
            <a:r>
              <a:rPr lang="it-IT" sz="1000" i="0" u="none" strike="noStrike" baseline="0" dirty="0"/>
              <a:t>Il medico designato può essere chiamato dall’arbitro a giudicare una lesione e la capacità del pugile a continuare l’incontro</a:t>
            </a:r>
          </a:p>
          <a:p>
            <a:pPr algn="just"/>
            <a:r>
              <a:rPr lang="it-IT" sz="1000" dirty="0"/>
              <a:t>Il medico può richiedere all’arbitro di intervenire per valutare la possibilità di proseguire l’incontro</a:t>
            </a:r>
          </a:p>
          <a:p>
            <a:pPr algn="just"/>
            <a:r>
              <a:rPr lang="it-IT" sz="1000" i="0" u="none" strike="noStrike" baseline="0" dirty="0"/>
              <a:t>I medici designati presenti alla riunione sono tenuti a prestare la loro assistenza anche dopo la riunione</a:t>
            </a:r>
            <a:r>
              <a:rPr lang="it-IT" sz="1000" dirty="0"/>
              <a:t>; non sono responsabili dell’assistenza al pubblico per il quale l’organizzatore deve provvedere con apposita assistenza</a:t>
            </a:r>
            <a:endParaRPr lang="it-IT" sz="1000" i="0" u="none" strike="noStrike" baseline="0" dirty="0"/>
          </a:p>
          <a:p>
            <a:pPr marL="0" indent="0" algn="l">
              <a:buNone/>
            </a:pPr>
            <a:endParaRPr lang="it-IT" sz="1400" dirty="0"/>
          </a:p>
        </p:txBody>
      </p:sp>
    </p:spTree>
    <p:extLst>
      <p:ext uri="{BB962C8B-B14F-4D97-AF65-F5344CB8AC3E}">
        <p14:creationId xmlns:p14="http://schemas.microsoft.com/office/powerpoint/2010/main" val="563200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50" y="266942"/>
            <a:ext cx="7129672" cy="856622"/>
          </a:xfrm>
        </p:spPr>
        <p:txBody>
          <a:bodyPr>
            <a:normAutofit fontScale="90000"/>
          </a:bodyPr>
          <a:lstStyle/>
          <a:p>
            <a:pPr algn="ctr"/>
            <a:r>
              <a:rPr lang="it-IT" sz="2400" b="1" dirty="0"/>
              <a:t>AMATORI UOMINI E DONNE</a:t>
            </a:r>
            <a:br>
              <a:rPr lang="it-IT" sz="2400" b="1" dirty="0"/>
            </a:br>
            <a:r>
              <a:rPr lang="it-IT" sz="1000" b="1" dirty="0"/>
              <a:t>ART.15</a:t>
            </a:r>
            <a:br>
              <a:rPr lang="it-IT" sz="2400" b="1" dirty="0"/>
            </a:br>
            <a:br>
              <a:rPr lang="it-IT" sz="2400" b="1" dirty="0"/>
            </a:br>
            <a:endParaRPr lang="it-IT" sz="2400" b="1" dirty="0"/>
          </a:p>
        </p:txBody>
      </p:sp>
      <p:graphicFrame>
        <p:nvGraphicFramePr>
          <p:cNvPr id="2" name="Tabella 2">
            <a:extLst>
              <a:ext uri="{FF2B5EF4-FFF2-40B4-BE49-F238E27FC236}">
                <a16:creationId xmlns:a16="http://schemas.microsoft.com/office/drawing/2014/main" id="{3327F71D-E4BB-51A7-FC15-0589522BD2A1}"/>
              </a:ext>
            </a:extLst>
          </p:cNvPr>
          <p:cNvGraphicFramePr>
            <a:graphicFrameLocks noGrp="1"/>
          </p:cNvGraphicFramePr>
          <p:nvPr>
            <p:ph idx="1"/>
            <p:extLst>
              <p:ext uri="{D42A27DB-BD31-4B8C-83A1-F6EECF244321}">
                <p14:modId xmlns:p14="http://schemas.microsoft.com/office/powerpoint/2010/main" val="1149315944"/>
              </p:ext>
            </p:extLst>
          </p:nvPr>
        </p:nvGraphicFramePr>
        <p:xfrm>
          <a:off x="1007164" y="1123564"/>
          <a:ext cx="7129672" cy="4846320"/>
        </p:xfrm>
        <a:graphic>
          <a:graphicData uri="http://schemas.openxmlformats.org/drawingml/2006/table">
            <a:tbl>
              <a:tblPr firstRow="1" bandRow="1">
                <a:tableStyleId>{5C22544A-7EE6-4342-B048-85BDC9FD1C3A}</a:tableStyleId>
              </a:tblPr>
              <a:tblGrid>
                <a:gridCol w="3564836">
                  <a:extLst>
                    <a:ext uri="{9D8B030D-6E8A-4147-A177-3AD203B41FA5}">
                      <a16:colId xmlns:a16="http://schemas.microsoft.com/office/drawing/2014/main" val="931501905"/>
                    </a:ext>
                  </a:extLst>
                </a:gridCol>
                <a:gridCol w="3564836">
                  <a:extLst>
                    <a:ext uri="{9D8B030D-6E8A-4147-A177-3AD203B41FA5}">
                      <a16:colId xmlns:a16="http://schemas.microsoft.com/office/drawing/2014/main" val="1100890129"/>
                    </a:ext>
                  </a:extLst>
                </a:gridCol>
              </a:tblGrid>
              <a:tr h="816500">
                <a:tc>
                  <a:txBody>
                    <a:bodyPr/>
                    <a:lstStyle/>
                    <a:p>
                      <a:r>
                        <a:rPr lang="it-IT" dirty="0"/>
                        <a:t>TUTELA SANITARIA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Esami per idoneità e adempimenti: </a:t>
                      </a:r>
                    </a:p>
                    <a:p>
                      <a:endParaRPr lang="it-IT" dirty="0"/>
                    </a:p>
                  </a:txBody>
                  <a:tcPr/>
                </a:tc>
                <a:extLst>
                  <a:ext uri="{0D108BD9-81ED-4DB2-BD59-A6C34878D82A}">
                    <a16:rowId xmlns:a16="http://schemas.microsoft.com/office/drawing/2014/main" val="3348456501"/>
                  </a:ext>
                </a:extLst>
              </a:tr>
              <a:tr h="3522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Visite d’idoneità</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dal 13° al 65° anno di età</a:t>
                      </a:r>
                    </a:p>
                    <a:p>
                      <a:endParaRPr lang="it-IT" dirty="0"/>
                    </a:p>
                  </a:txBody>
                  <a:tcPr/>
                </a:tc>
                <a:tc>
                  <a:txBody>
                    <a:bodyPr/>
                    <a:lstStyle/>
                    <a:p>
                      <a:r>
                        <a:rPr lang="it-IT" sz="1800" b="1" u="sng" dirty="0"/>
                        <a:t>Competizioni NON UFFICIALI</a:t>
                      </a:r>
                    </a:p>
                    <a:p>
                      <a:endParaRPr lang="it-IT" sz="1800" b="1" u="sng" dirty="0"/>
                    </a:p>
                    <a:p>
                      <a:r>
                        <a:rPr lang="it-IT" sz="1800" dirty="0"/>
                        <a:t>certificato di idoneità sportiva non agonistica (D.M. 24/04/2013 e successive modificazioni)</a:t>
                      </a:r>
                    </a:p>
                    <a:p>
                      <a:endParaRPr lang="it-IT" sz="1800" dirty="0"/>
                    </a:p>
                    <a:p>
                      <a:r>
                        <a:rPr lang="it-IT" sz="1800" b="1" u="sng" dirty="0"/>
                        <a:t>Competizioni UFFICIALI</a:t>
                      </a:r>
                    </a:p>
                    <a:p>
                      <a:endParaRPr lang="it-IT" sz="1800" dirty="0"/>
                    </a:p>
                    <a:p>
                      <a:r>
                        <a:rPr lang="it-IT" sz="1800" dirty="0"/>
                        <a:t>Certificato di idoneità agonistica B1 (D.M. 18/02/82)</a:t>
                      </a:r>
                    </a:p>
                    <a:p>
                      <a:r>
                        <a:rPr lang="it-IT" sz="1800" dirty="0"/>
                        <a:t>N.B. per Over 35 test al cicloergometro massimale</a:t>
                      </a:r>
                    </a:p>
                    <a:p>
                      <a:endParaRPr lang="it-IT" dirty="0"/>
                    </a:p>
                  </a:txBody>
                  <a:tcPr/>
                </a:tc>
                <a:extLst>
                  <a:ext uri="{0D108BD9-81ED-4DB2-BD59-A6C34878D82A}">
                    <a16:rowId xmlns:a16="http://schemas.microsoft.com/office/drawing/2014/main" val="1050575960"/>
                  </a:ext>
                </a:extLst>
              </a:tr>
            </a:tbl>
          </a:graphicData>
        </a:graphic>
      </p:graphicFrame>
    </p:spTree>
    <p:extLst>
      <p:ext uri="{BB962C8B-B14F-4D97-AF65-F5344CB8AC3E}">
        <p14:creationId xmlns:p14="http://schemas.microsoft.com/office/powerpoint/2010/main" val="2138971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79158" y="51115"/>
            <a:ext cx="6588172" cy="692899"/>
          </a:xfrm>
        </p:spPr>
        <p:txBody>
          <a:bodyPr>
            <a:normAutofit/>
          </a:bodyPr>
          <a:lstStyle/>
          <a:p>
            <a:pPr marL="0" indent="0" algn="ctr"/>
            <a:r>
              <a:rPr lang="it-IT" sz="1200" b="1" dirty="0"/>
              <a:t>REGOLAMENTO SANITARIO</a:t>
            </a:r>
            <a:br>
              <a:rPr lang="it-IT" sz="1200" b="1" dirty="0"/>
            </a:br>
            <a:r>
              <a:rPr lang="it-IT" sz="1200" b="1" dirty="0"/>
              <a:t>(Delibera C.O.N.I. n°151 del 14.4.2025)</a:t>
            </a:r>
            <a:br>
              <a:rPr lang="it-IT" sz="1200" b="1" dirty="0"/>
            </a:br>
            <a:endParaRPr lang="it-IT" sz="1200" b="1" dirty="0"/>
          </a:p>
        </p:txBody>
      </p:sp>
      <p:sp>
        <p:nvSpPr>
          <p:cNvPr id="4" name="Segnaposto contenuto 3"/>
          <p:cNvSpPr>
            <a:spLocks noGrp="1"/>
          </p:cNvSpPr>
          <p:nvPr>
            <p:ph idx="1"/>
          </p:nvPr>
        </p:nvSpPr>
        <p:spPr>
          <a:xfrm>
            <a:off x="1079158" y="522514"/>
            <a:ext cx="6588172" cy="6205653"/>
          </a:xfrm>
        </p:spPr>
        <p:txBody>
          <a:bodyPr>
            <a:normAutofit/>
          </a:bodyPr>
          <a:lstStyle/>
          <a:p>
            <a:pPr marL="0" indent="0" algn="ctr">
              <a:buNone/>
            </a:pPr>
            <a:r>
              <a:rPr lang="it-IT" sz="800" b="1" dirty="0">
                <a:solidFill>
                  <a:schemeClr val="tx1"/>
                </a:solidFill>
              </a:rPr>
              <a:t>INDICE</a:t>
            </a:r>
          </a:p>
          <a:p>
            <a:r>
              <a:rPr lang="it-IT" sz="800" dirty="0">
                <a:solidFill>
                  <a:schemeClr val="tx1"/>
                </a:solidFill>
              </a:rPr>
              <a:t>Art. 1 	Struttura</a:t>
            </a:r>
          </a:p>
          <a:p>
            <a:r>
              <a:rPr lang="it-IT" sz="800" dirty="0">
                <a:solidFill>
                  <a:schemeClr val="tx1"/>
                </a:solidFill>
              </a:rPr>
              <a:t>Art. 2	Coordinatore</a:t>
            </a:r>
          </a:p>
          <a:p>
            <a:r>
              <a:rPr lang="it-IT" sz="800" dirty="0">
                <a:solidFill>
                  <a:schemeClr val="tx1"/>
                </a:solidFill>
              </a:rPr>
              <a:t>Art. 3	Commissione Medica Federale</a:t>
            </a:r>
          </a:p>
          <a:p>
            <a:r>
              <a:rPr lang="it-IT" sz="800" dirty="0">
                <a:solidFill>
                  <a:schemeClr val="tx1"/>
                </a:solidFill>
              </a:rPr>
              <a:t>Art. 4	Il Medico Federale e i Medici addetti alle squadre nazionali</a:t>
            </a:r>
          </a:p>
          <a:p>
            <a:r>
              <a:rPr lang="it-IT" sz="800" dirty="0">
                <a:solidFill>
                  <a:schemeClr val="tx1"/>
                </a:solidFill>
              </a:rPr>
              <a:t>Art. 5	Medici Fiduciari Regionali</a:t>
            </a:r>
          </a:p>
          <a:p>
            <a:r>
              <a:rPr lang="it-IT" sz="800" dirty="0">
                <a:solidFill>
                  <a:schemeClr val="tx1"/>
                </a:solidFill>
              </a:rPr>
              <a:t>Art. 6	Medici Sociali</a:t>
            </a:r>
          </a:p>
          <a:p>
            <a:r>
              <a:rPr lang="it-IT" sz="800" dirty="0">
                <a:solidFill>
                  <a:schemeClr val="tx1"/>
                </a:solidFill>
              </a:rPr>
              <a:t>Art. 7	Settore parasanitario</a:t>
            </a:r>
          </a:p>
          <a:p>
            <a:r>
              <a:rPr lang="it-IT" sz="800" dirty="0">
                <a:solidFill>
                  <a:schemeClr val="tx1"/>
                </a:solidFill>
              </a:rPr>
              <a:t>Art. 8	Obblighi e disposizioni</a:t>
            </a:r>
          </a:p>
          <a:p>
            <a:r>
              <a:rPr lang="it-IT" sz="800" dirty="0">
                <a:solidFill>
                  <a:schemeClr val="tx1"/>
                </a:solidFill>
              </a:rPr>
              <a:t>Art. 9	Adempimenti dei tesserati</a:t>
            </a:r>
          </a:p>
          <a:p>
            <a:r>
              <a:rPr lang="it-IT" sz="800" dirty="0">
                <a:solidFill>
                  <a:schemeClr val="tx1"/>
                </a:solidFill>
              </a:rPr>
              <a:t>Art. 10	Garanzie a tutela dell’integrità fisica degli atleti</a:t>
            </a:r>
          </a:p>
          <a:p>
            <a:r>
              <a:rPr lang="it-IT" sz="800" dirty="0">
                <a:solidFill>
                  <a:schemeClr val="tx1"/>
                </a:solidFill>
              </a:rPr>
              <a:t>Art. 11	Garanzie a tutela dell’integrità fisica dei tecnici sportivi e arbitri-giudici</a:t>
            </a:r>
          </a:p>
          <a:p>
            <a:r>
              <a:rPr lang="it-IT" sz="800" dirty="0">
                <a:solidFill>
                  <a:schemeClr val="tx1"/>
                </a:solidFill>
              </a:rPr>
              <a:t>Art. 12	Attività dei pugili tesserati presso Federazioni straniere</a:t>
            </a:r>
          </a:p>
          <a:p>
            <a:r>
              <a:rPr lang="it-IT" sz="800" dirty="0">
                <a:solidFill>
                  <a:schemeClr val="tx1"/>
                </a:solidFill>
              </a:rPr>
              <a:t>Art. 13	Servizio sanitario per le riunioni di pugilato</a:t>
            </a:r>
          </a:p>
          <a:p>
            <a:r>
              <a:rPr lang="it-IT" sz="800" dirty="0">
                <a:solidFill>
                  <a:schemeClr val="tx1"/>
                </a:solidFill>
              </a:rPr>
              <a:t>Art. 14	Pugilato femminile</a:t>
            </a:r>
          </a:p>
          <a:p>
            <a:r>
              <a:rPr lang="it-IT" sz="800" dirty="0">
                <a:solidFill>
                  <a:schemeClr val="tx1"/>
                </a:solidFill>
              </a:rPr>
              <a:t>Art. 15	Pugilato amatoriale e giovanile</a:t>
            </a:r>
          </a:p>
          <a:p>
            <a:r>
              <a:rPr lang="it-IT" sz="800" dirty="0">
                <a:solidFill>
                  <a:schemeClr val="tx1"/>
                </a:solidFill>
              </a:rPr>
              <a:t>Art. 16	Medico di Pugilato</a:t>
            </a:r>
          </a:p>
          <a:p>
            <a:r>
              <a:rPr lang="it-IT" sz="800" dirty="0"/>
              <a:t>Art.17 	Tesseramento del Medico del Pugilato</a:t>
            </a:r>
          </a:p>
          <a:p>
            <a:r>
              <a:rPr lang="it-IT" sz="800" dirty="0">
                <a:solidFill>
                  <a:schemeClr val="tx1"/>
                </a:solidFill>
              </a:rPr>
              <a:t>Art.18	Doveri del Medico del pugilato</a:t>
            </a:r>
          </a:p>
          <a:p>
            <a:r>
              <a:rPr lang="it-IT" sz="800" dirty="0"/>
              <a:t>Art. 19	Inizio di attività quale Medico del Pugilato</a:t>
            </a:r>
          </a:p>
          <a:p>
            <a:r>
              <a:rPr lang="it-IT" sz="800" dirty="0">
                <a:solidFill>
                  <a:schemeClr val="tx1"/>
                </a:solidFill>
              </a:rPr>
              <a:t>Art. 20	Designazione Medici del Pugilato</a:t>
            </a:r>
          </a:p>
          <a:p>
            <a:r>
              <a:rPr lang="it-IT" sz="800" dirty="0"/>
              <a:t>Art.21	Livelli dei Medici del Pugilato</a:t>
            </a:r>
          </a:p>
          <a:p>
            <a:r>
              <a:rPr lang="it-IT" sz="800" dirty="0">
                <a:solidFill>
                  <a:schemeClr val="tx1"/>
                </a:solidFill>
              </a:rPr>
              <a:t>Art.22	 Mantenimento della qualifica di Medico del Pugilato	</a:t>
            </a:r>
          </a:p>
          <a:p>
            <a:r>
              <a:rPr lang="it-IT" sz="800" dirty="0">
                <a:solidFill>
                  <a:schemeClr val="tx1"/>
                </a:solidFill>
              </a:rPr>
              <a:t>Art. </a:t>
            </a:r>
            <a:r>
              <a:rPr lang="it-IT" sz="800" dirty="0"/>
              <a:t>23</a:t>
            </a:r>
            <a:r>
              <a:rPr lang="it-IT" sz="800" dirty="0">
                <a:solidFill>
                  <a:schemeClr val="tx1"/>
                </a:solidFill>
              </a:rPr>
              <a:t>	Sezione Sudi e Ricerche</a:t>
            </a:r>
          </a:p>
          <a:p>
            <a:r>
              <a:rPr lang="it-IT" sz="800" dirty="0">
                <a:solidFill>
                  <a:schemeClr val="tx1"/>
                </a:solidFill>
              </a:rPr>
              <a:t>Art. </a:t>
            </a:r>
            <a:r>
              <a:rPr lang="it-IT" sz="800" dirty="0"/>
              <a:t>24</a:t>
            </a:r>
            <a:r>
              <a:rPr lang="it-IT" sz="800" dirty="0">
                <a:solidFill>
                  <a:schemeClr val="tx1"/>
                </a:solidFill>
              </a:rPr>
              <a:t>	Norma finale</a:t>
            </a:r>
          </a:p>
        </p:txBody>
      </p:sp>
    </p:spTree>
    <p:extLst>
      <p:ext uri="{BB962C8B-B14F-4D97-AF65-F5344CB8AC3E}">
        <p14:creationId xmlns:p14="http://schemas.microsoft.com/office/powerpoint/2010/main" val="2675476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844676" y="482758"/>
            <a:ext cx="6902165" cy="874299"/>
          </a:xfrm>
        </p:spPr>
        <p:txBody>
          <a:bodyPr>
            <a:normAutofit/>
          </a:bodyPr>
          <a:lstStyle/>
          <a:p>
            <a:pPr algn="ctr"/>
            <a:r>
              <a:rPr lang="it-IT" sz="2400" b="1" dirty="0"/>
              <a:t>TECNICI</a:t>
            </a:r>
            <a:br>
              <a:rPr lang="it-IT" sz="2400" b="1" dirty="0"/>
            </a:br>
            <a:r>
              <a:rPr lang="it-IT" sz="1000" b="1" dirty="0"/>
              <a:t>Art.11</a:t>
            </a:r>
            <a:endParaRPr lang="it-IT" sz="2400" b="1" dirty="0"/>
          </a:p>
        </p:txBody>
      </p:sp>
      <p:graphicFrame>
        <p:nvGraphicFramePr>
          <p:cNvPr id="2" name="Tabella 2">
            <a:extLst>
              <a:ext uri="{FF2B5EF4-FFF2-40B4-BE49-F238E27FC236}">
                <a16:creationId xmlns:a16="http://schemas.microsoft.com/office/drawing/2014/main" id="{50FB45D7-5D70-23D5-FE9F-44A458A71A39}"/>
              </a:ext>
            </a:extLst>
          </p:cNvPr>
          <p:cNvGraphicFramePr>
            <a:graphicFrameLocks noGrp="1"/>
          </p:cNvGraphicFramePr>
          <p:nvPr>
            <p:ph idx="1"/>
            <p:extLst>
              <p:ext uri="{D42A27DB-BD31-4B8C-83A1-F6EECF244321}">
                <p14:modId xmlns:p14="http://schemas.microsoft.com/office/powerpoint/2010/main" val="1455336926"/>
              </p:ext>
            </p:extLst>
          </p:nvPr>
        </p:nvGraphicFramePr>
        <p:xfrm>
          <a:off x="844677" y="1475232"/>
          <a:ext cx="7454646" cy="4572000"/>
        </p:xfrm>
        <a:graphic>
          <a:graphicData uri="http://schemas.openxmlformats.org/drawingml/2006/table">
            <a:tbl>
              <a:tblPr firstRow="1" bandRow="1">
                <a:tableStyleId>{5C22544A-7EE6-4342-B048-85BDC9FD1C3A}</a:tableStyleId>
              </a:tblPr>
              <a:tblGrid>
                <a:gridCol w="2079378">
                  <a:extLst>
                    <a:ext uri="{9D8B030D-6E8A-4147-A177-3AD203B41FA5}">
                      <a16:colId xmlns:a16="http://schemas.microsoft.com/office/drawing/2014/main" val="3015793953"/>
                    </a:ext>
                  </a:extLst>
                </a:gridCol>
                <a:gridCol w="5375268">
                  <a:extLst>
                    <a:ext uri="{9D8B030D-6E8A-4147-A177-3AD203B41FA5}">
                      <a16:colId xmlns:a16="http://schemas.microsoft.com/office/drawing/2014/main" val="1909475975"/>
                    </a:ext>
                  </a:extLst>
                </a:gridCol>
              </a:tblGrid>
              <a:tr h="565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TUTELA  SANITARIA</a:t>
                      </a:r>
                    </a:p>
                    <a:p>
                      <a:endParaRPr lang="it-IT" dirty="0"/>
                    </a:p>
                  </a:txBody>
                  <a:tcPr/>
                </a:tc>
                <a:tc>
                  <a:txBody>
                    <a:bodyPr/>
                    <a:lstStyle/>
                    <a:p>
                      <a:r>
                        <a:rPr lang="it-IT" dirty="0"/>
                        <a:t>Esami per idoneità e adempimenti</a:t>
                      </a:r>
                    </a:p>
                  </a:txBody>
                  <a:tcPr/>
                </a:tc>
                <a:extLst>
                  <a:ext uri="{0D108BD9-81ED-4DB2-BD59-A6C34878D82A}">
                    <a16:rowId xmlns:a16="http://schemas.microsoft.com/office/drawing/2014/main" val="2682347262"/>
                  </a:ext>
                </a:extLst>
              </a:tr>
              <a:tr h="3577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Visite d’idoneità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Possesso del certificato di idoneità non agonistica a svolgere l’attività di Tecnico ai sensi del D.M. 8 agosto 2014, </a:t>
                      </a:r>
                      <a:r>
                        <a:rPr lang="it-IT" sz="1800" kern="1200" dirty="0">
                          <a:solidFill>
                            <a:schemeClr val="dk1"/>
                          </a:solidFill>
                          <a:effectLst/>
                          <a:latin typeface="+mn-lt"/>
                          <a:ea typeface="+mn-ea"/>
                          <a:cs typeface="+mn-cs"/>
                        </a:rPr>
                        <a:t>D.M. 24 APRILE 2013 e   successive modifiche legge 30 ottobre 2013 n. 125 (Disciplina della certificazione dell’attività sportiva non agonistica e amatoriale e linee guida sulla dotazione e l’utilizzo di defibrillatori semiautomatici e di eventuali altri dispositivi salvavita), </a:t>
                      </a:r>
                      <a:r>
                        <a:rPr lang="it-IT" dirty="0"/>
                        <a:t>rilasciato dal medico di base e/o dai medici specialisti in medicina dello sport ovvero dai medici della Federazione Medico Sportiva Italiana.</a:t>
                      </a:r>
                    </a:p>
                  </a:txBody>
                  <a:tcPr/>
                </a:tc>
                <a:extLst>
                  <a:ext uri="{0D108BD9-81ED-4DB2-BD59-A6C34878D82A}">
                    <a16:rowId xmlns:a16="http://schemas.microsoft.com/office/drawing/2014/main" val="2892735795"/>
                  </a:ext>
                </a:extLst>
              </a:tr>
            </a:tbl>
          </a:graphicData>
        </a:graphic>
      </p:graphicFrame>
    </p:spTree>
    <p:extLst>
      <p:ext uri="{BB962C8B-B14F-4D97-AF65-F5344CB8AC3E}">
        <p14:creationId xmlns:p14="http://schemas.microsoft.com/office/powerpoint/2010/main" val="2561720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628650" y="320674"/>
            <a:ext cx="7118192" cy="1325563"/>
          </a:xfrm>
        </p:spPr>
        <p:txBody>
          <a:bodyPr>
            <a:normAutofit/>
          </a:bodyPr>
          <a:lstStyle/>
          <a:p>
            <a:pPr algn="ctr"/>
            <a:r>
              <a:rPr lang="it-IT" sz="2400" b="1" dirty="0"/>
              <a:t>ARBITRI-GIUDICI</a:t>
            </a:r>
            <a:br>
              <a:rPr lang="it-IT" sz="2400" b="1" dirty="0"/>
            </a:br>
            <a:r>
              <a:rPr lang="it-IT" sz="1000" b="1" dirty="0"/>
              <a:t>ART.11</a:t>
            </a:r>
            <a:endParaRPr lang="it-IT" sz="2400" dirty="0"/>
          </a:p>
        </p:txBody>
      </p:sp>
      <p:graphicFrame>
        <p:nvGraphicFramePr>
          <p:cNvPr id="3" name="Tabella 4">
            <a:extLst>
              <a:ext uri="{FF2B5EF4-FFF2-40B4-BE49-F238E27FC236}">
                <a16:creationId xmlns:a16="http://schemas.microsoft.com/office/drawing/2014/main" id="{EEA7DBB2-D974-DEA3-FA33-44BD530EB693}"/>
              </a:ext>
            </a:extLst>
          </p:cNvPr>
          <p:cNvGraphicFramePr>
            <a:graphicFrameLocks noGrp="1"/>
          </p:cNvGraphicFramePr>
          <p:nvPr>
            <p:ph idx="1"/>
            <p:extLst>
              <p:ext uri="{D42A27DB-BD31-4B8C-83A1-F6EECF244321}">
                <p14:modId xmlns:p14="http://schemas.microsoft.com/office/powerpoint/2010/main" val="4036234009"/>
              </p:ext>
            </p:extLst>
          </p:nvPr>
        </p:nvGraphicFramePr>
        <p:xfrm>
          <a:off x="36427" y="1837589"/>
          <a:ext cx="9107573" cy="4724400"/>
        </p:xfrm>
        <a:graphic>
          <a:graphicData uri="http://schemas.openxmlformats.org/drawingml/2006/table">
            <a:tbl>
              <a:tblPr firstRow="1" bandRow="1">
                <a:tableStyleId>{5C22544A-7EE6-4342-B048-85BDC9FD1C3A}</a:tableStyleId>
              </a:tblPr>
              <a:tblGrid>
                <a:gridCol w="3087752">
                  <a:extLst>
                    <a:ext uri="{9D8B030D-6E8A-4147-A177-3AD203B41FA5}">
                      <a16:colId xmlns:a16="http://schemas.microsoft.com/office/drawing/2014/main" val="318500883"/>
                    </a:ext>
                  </a:extLst>
                </a:gridCol>
                <a:gridCol w="6019821">
                  <a:extLst>
                    <a:ext uri="{9D8B030D-6E8A-4147-A177-3AD203B41FA5}">
                      <a16:colId xmlns:a16="http://schemas.microsoft.com/office/drawing/2014/main" val="3659878283"/>
                    </a:ext>
                  </a:extLst>
                </a:gridCol>
              </a:tblGrid>
              <a:tr h="540609">
                <a:tc>
                  <a:txBody>
                    <a:bodyPr/>
                    <a:lstStyle/>
                    <a:p>
                      <a:r>
                        <a:rPr lang="it-IT" dirty="0"/>
                        <a:t>TUTELA SANITARIA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Esami per idoneità e adempimenti</a:t>
                      </a:r>
                    </a:p>
                    <a:p>
                      <a:endParaRPr lang="it-IT" dirty="0"/>
                    </a:p>
                  </a:txBody>
                  <a:tcPr/>
                </a:tc>
                <a:extLst>
                  <a:ext uri="{0D108BD9-81ED-4DB2-BD59-A6C34878D82A}">
                    <a16:rowId xmlns:a16="http://schemas.microsoft.com/office/drawing/2014/main" val="1271290095"/>
                  </a:ext>
                </a:extLst>
              </a:tr>
              <a:tr h="1930746">
                <a:tc>
                  <a:txBody>
                    <a:bodyPr/>
                    <a:lstStyle/>
                    <a:p>
                      <a:r>
                        <a:rPr lang="it-IT" sz="1600" dirty="0"/>
                        <a:t>ARBITRI</a:t>
                      </a:r>
                    </a:p>
                    <a:p>
                      <a:endParaRPr lang="it-IT" sz="1600" dirty="0"/>
                    </a:p>
                    <a:p>
                      <a:r>
                        <a:rPr lang="it-IT" sz="1600" dirty="0"/>
                        <a:t>GIUDICI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chemeClr val="dk1"/>
                          </a:solidFill>
                          <a:effectLst/>
                          <a:latin typeface="+mn-lt"/>
                          <a:ea typeface="+mn-ea"/>
                          <a:cs typeface="+mn-cs"/>
                        </a:rPr>
                        <a:t>D.M. 24 APRILE 2013 e   successive modifiche legge 30 ottobre 2013 n. 125 (Disciplina della certificazione dell’attività sportiva non agonistica e amatoriale e linee guida sulla dotazione e l’utilizzo di defibrillatori semiautomatici e di eventuali altri dispositivi salvavita).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chemeClr val="dk1"/>
                          </a:solidFill>
                          <a:effectLst/>
                          <a:latin typeface="+mn-lt"/>
                          <a:ea typeface="+mn-ea"/>
                          <a:cs typeface="+mn-cs"/>
                        </a:rPr>
                        <a:t>Tali certificazioni debbono riportare il visus naturale in OD-OS con eventuale obbligo di lenti a contatto (visus naturale completo 12 decimi con un mino di 6 decimi per l’occhio che vede meno).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chemeClr val="dk1"/>
                          </a:solidFill>
                          <a:effectLst/>
                          <a:latin typeface="+mn-lt"/>
                          <a:ea typeface="+mn-ea"/>
                          <a:cs typeface="+mn-cs"/>
                        </a:rPr>
                        <a:t>Strabismo e daltonismo non rappresentano controindicazioni alla mansione arbitro-giudice</a:t>
                      </a:r>
                    </a:p>
                  </a:txBody>
                  <a:tcPr/>
                </a:tc>
                <a:extLst>
                  <a:ext uri="{0D108BD9-81ED-4DB2-BD59-A6C34878D82A}">
                    <a16:rowId xmlns:a16="http://schemas.microsoft.com/office/drawing/2014/main" val="1713157111"/>
                  </a:ext>
                </a:extLst>
              </a:tr>
              <a:tr h="1235678">
                <a:tc>
                  <a:txBody>
                    <a:bodyPr/>
                    <a:lstStyle/>
                    <a:p>
                      <a:r>
                        <a:rPr lang="it-IT" sz="1600" dirty="0"/>
                        <a:t>ARBITRI E GIUDICI </a:t>
                      </a:r>
                    </a:p>
                    <a:p>
                      <a:r>
                        <a:rPr lang="it-IT" sz="1600" dirty="0"/>
                        <a:t>Con qualifica internazionale</a:t>
                      </a:r>
                    </a:p>
                  </a:txBody>
                  <a:tcPr/>
                </a:tc>
                <a:tc>
                  <a:txBody>
                    <a:bodyPr/>
                    <a:lstStyle/>
                    <a:p>
                      <a:r>
                        <a:rPr lang="it-IT" sz="1600" dirty="0"/>
                        <a:t>CERTIFICATO DI IDONEITA’ AGONISTICA</a:t>
                      </a:r>
                    </a:p>
                    <a:p>
                      <a:r>
                        <a:rPr lang="it-IT" sz="1600" dirty="0"/>
                        <a:t>AI SENSI DEL D.M. 18/02/1982 rilasciato dai MEDICI SPECIALISTI in Medicina dello Sport  autorizzati secondo le diverse normative regionali.</a:t>
                      </a:r>
                    </a:p>
                    <a:p>
                      <a:r>
                        <a:rPr lang="it-IT" sz="1600" dirty="0"/>
                        <a:t>Per il visus stessi obblighi sopra citati</a:t>
                      </a:r>
                    </a:p>
                  </a:txBody>
                  <a:tcPr/>
                </a:tc>
                <a:extLst>
                  <a:ext uri="{0D108BD9-81ED-4DB2-BD59-A6C34878D82A}">
                    <a16:rowId xmlns:a16="http://schemas.microsoft.com/office/drawing/2014/main" val="3811084221"/>
                  </a:ext>
                </a:extLst>
              </a:tr>
            </a:tbl>
          </a:graphicData>
        </a:graphic>
      </p:graphicFrame>
    </p:spTree>
    <p:extLst>
      <p:ext uri="{BB962C8B-B14F-4D97-AF65-F5344CB8AC3E}">
        <p14:creationId xmlns:p14="http://schemas.microsoft.com/office/powerpoint/2010/main" val="426773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9CD4A-22FB-937C-46A9-DB5C6AF4A7D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7182C0-E426-F58E-AB42-DD9A09540AA1}"/>
              </a:ext>
            </a:extLst>
          </p:cNvPr>
          <p:cNvSpPr>
            <a:spLocks noGrp="1"/>
          </p:cNvSpPr>
          <p:nvPr>
            <p:ph type="title"/>
          </p:nvPr>
        </p:nvSpPr>
        <p:spPr>
          <a:xfrm>
            <a:off x="827700" y="452718"/>
            <a:ext cx="6712390" cy="995085"/>
          </a:xfrm>
        </p:spPr>
        <p:txBody>
          <a:bodyPr/>
          <a:lstStyle/>
          <a:p>
            <a:pPr algn="ctr"/>
            <a:r>
              <a:rPr lang="it-IT" sz="2400" b="1" dirty="0"/>
              <a:t>SERVIZIO SANITARIO PER LE RIUNIONI DI PUGILATO</a:t>
            </a:r>
            <a:br>
              <a:rPr lang="it-IT" sz="2400" b="1" dirty="0"/>
            </a:br>
            <a:r>
              <a:rPr lang="it-IT" sz="1000" b="1" dirty="0"/>
              <a:t>Art.13</a:t>
            </a:r>
            <a:endParaRPr lang="it-IT" sz="2400" b="1" dirty="0"/>
          </a:p>
        </p:txBody>
      </p:sp>
      <p:sp>
        <p:nvSpPr>
          <p:cNvPr id="3" name="Segnaposto contenuto 2">
            <a:extLst>
              <a:ext uri="{FF2B5EF4-FFF2-40B4-BE49-F238E27FC236}">
                <a16:creationId xmlns:a16="http://schemas.microsoft.com/office/drawing/2014/main" id="{93D9E572-F46D-539A-5E24-520717810333}"/>
              </a:ext>
            </a:extLst>
          </p:cNvPr>
          <p:cNvSpPr>
            <a:spLocks noGrp="1"/>
          </p:cNvSpPr>
          <p:nvPr>
            <p:ph idx="1"/>
          </p:nvPr>
        </p:nvSpPr>
        <p:spPr>
          <a:xfrm>
            <a:off x="827700" y="1447803"/>
            <a:ext cx="6711654" cy="4806283"/>
          </a:xfrm>
        </p:spPr>
        <p:txBody>
          <a:bodyPr>
            <a:normAutofit fontScale="77500" lnSpcReduction="20000"/>
          </a:bodyPr>
          <a:lstStyle/>
          <a:p>
            <a:pPr algn="just"/>
            <a:r>
              <a:rPr lang="it-IT" sz="1400" dirty="0"/>
              <a:t>Le riunioni di pugilato devono svolgersi in località dalle quali sia possibile raggiungere entro un’ora un centro di Neurochirurgia effettivamente operante, da individuare a cura degli organizzatori. Ove non sia possibile, potranno essere autorizzate purché l’organizzatore metta a disposizione oltre all’ambulanza di rito un presidio mobile di rianimazione con personale medico (rianimatore) e paramedico dedicato</a:t>
            </a:r>
          </a:p>
          <a:p>
            <a:pPr algn="just"/>
            <a:r>
              <a:rPr lang="it-IT" sz="1400" dirty="0"/>
              <a:t>A cura dell’organizzatore, ogni locale dove si svolge la riunione pugilistica deve essere fornito dell’attrezzatura di primo soccorso. Deve essere disponibile in loco un adeguato servizio di ambulanza per tutta la durata della manifestazione </a:t>
            </a:r>
          </a:p>
          <a:p>
            <a:pPr algn="just"/>
            <a:r>
              <a:rPr lang="it-IT" sz="1400" dirty="0"/>
              <a:t>Nelle riunioni in cui sono coinvolti pugili di Pugilato Olimpico il medico designato provvede personalmente alle visite </a:t>
            </a:r>
            <a:r>
              <a:rPr lang="it-IT" sz="1400" dirty="0" err="1"/>
              <a:t>pre</a:t>
            </a:r>
            <a:r>
              <a:rPr lang="it-IT" sz="1400" dirty="0"/>
              <a:t>-gara da effettuare prima delle operazioni si peso, secondo le modalità previste dalla legislazione in vigore. In caso di assenza di un pugile alle operazioni di visita medica e peso, per imprevisto contrattempo, la visita </a:t>
            </a:r>
            <a:r>
              <a:rPr lang="it-IT" sz="1400" dirty="0" err="1"/>
              <a:t>pre</a:t>
            </a:r>
            <a:r>
              <a:rPr lang="it-IT" sz="1400" dirty="0"/>
              <a:t>-gara può essere eccezionalmente effettuata prima dell’inizio della riunione, se autorizzata dal Commissario di Riunione</a:t>
            </a:r>
          </a:p>
          <a:p>
            <a:pPr algn="just"/>
            <a:r>
              <a:rPr lang="it-IT" sz="1400" dirty="0"/>
              <a:t>Nei tornei la cui durata è superiore ad un giorno, i pugili devono essere visitati tutti il primo giorno e nei giorni successivi solo quelli che combattono e sempre comunque prima delle operazioni di peso</a:t>
            </a:r>
          </a:p>
          <a:p>
            <a:pPr algn="just"/>
            <a:r>
              <a:rPr lang="it-IT" sz="1400" dirty="0"/>
              <a:t>Per gli incontri PRO, il Medico designato dovrà accertarsi che i pugili siano stati visitati e giudicati idonei alla visita medica </a:t>
            </a:r>
            <a:r>
              <a:rPr lang="it-IT" sz="1400" dirty="0" err="1"/>
              <a:t>pre</a:t>
            </a:r>
            <a:r>
              <a:rPr lang="it-IT" sz="1400" dirty="0"/>
              <a:t>-gara</a:t>
            </a:r>
          </a:p>
          <a:p>
            <a:pPr algn="just"/>
            <a:r>
              <a:rPr lang="it-IT" sz="1400" dirty="0"/>
              <a:t>Il Medico designato, durante l’incontro, può essere chiamato dall’arbitro per giudicare una lesione e la capacità del pugile di proseguire il match</a:t>
            </a:r>
          </a:p>
          <a:p>
            <a:pPr algn="just"/>
            <a:r>
              <a:rPr lang="it-IT" sz="1400" dirty="0"/>
              <a:t>Il Medico designato può richiedere all’arbitro di intervenire per valutare la capacità degli atleti a continuare l’incontro in situazioni improvvise di pericolo</a:t>
            </a:r>
          </a:p>
          <a:p>
            <a:pPr algn="just"/>
            <a:r>
              <a:rPr lang="it-IT" sz="1400" dirty="0"/>
              <a:t>I Medici designati, presenti alla riunione, sono tenuti a prestare assistenza agli atleti anche dopo il termine della riunione, non sono invece responsabili dell’assistenza al pubblico che è affidata all’Organizzatore dell’evento</a:t>
            </a:r>
          </a:p>
          <a:p>
            <a:endParaRPr lang="it-IT" dirty="0"/>
          </a:p>
          <a:p>
            <a:endParaRPr lang="it-IT" dirty="0"/>
          </a:p>
        </p:txBody>
      </p:sp>
    </p:spTree>
    <p:extLst>
      <p:ext uri="{BB962C8B-B14F-4D97-AF65-F5344CB8AC3E}">
        <p14:creationId xmlns:p14="http://schemas.microsoft.com/office/powerpoint/2010/main" val="3190547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7C0E5-0C84-1806-D324-2D290F5E3D2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CCBB3BA-402B-0655-FF1C-D4FCDBA72387}"/>
              </a:ext>
            </a:extLst>
          </p:cNvPr>
          <p:cNvSpPr>
            <a:spLocks noGrp="1"/>
          </p:cNvSpPr>
          <p:nvPr>
            <p:ph type="title"/>
          </p:nvPr>
        </p:nvSpPr>
        <p:spPr>
          <a:xfrm>
            <a:off x="486696" y="1063417"/>
            <a:ext cx="2629122" cy="4675396"/>
          </a:xfrm>
        </p:spPr>
        <p:txBody>
          <a:bodyPr anchor="ctr">
            <a:normAutofit/>
          </a:bodyPr>
          <a:lstStyle/>
          <a:p>
            <a:pPr algn="ctr"/>
            <a:r>
              <a:rPr lang="it-IT" sz="2400" b="1" dirty="0">
                <a:solidFill>
                  <a:srgbClr val="F2F2F2"/>
                </a:solidFill>
              </a:rPr>
              <a:t>NORMA FINALE </a:t>
            </a:r>
            <a:br>
              <a:rPr lang="it-IT" b="1" dirty="0">
                <a:solidFill>
                  <a:srgbClr val="F2F2F2"/>
                </a:solidFill>
              </a:rPr>
            </a:br>
            <a:r>
              <a:rPr lang="it-IT" sz="1000" b="1" dirty="0">
                <a:solidFill>
                  <a:srgbClr val="F2F2F2"/>
                </a:solidFill>
              </a:rPr>
              <a:t>Art.24</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graphicFrame>
        <p:nvGraphicFramePr>
          <p:cNvPr id="5" name="Segnaposto contenuto 2">
            <a:extLst>
              <a:ext uri="{FF2B5EF4-FFF2-40B4-BE49-F238E27FC236}">
                <a16:creationId xmlns:a16="http://schemas.microsoft.com/office/drawing/2014/main" id="{69EF844A-E8F1-DB59-BA8C-39A6956A9EB9}"/>
              </a:ext>
            </a:extLst>
          </p:cNvPr>
          <p:cNvGraphicFramePr>
            <a:graphicFrameLocks noGrp="1"/>
          </p:cNvGraphicFramePr>
          <p:nvPr>
            <p:ph idx="1"/>
            <p:extLst>
              <p:ext uri="{D42A27DB-BD31-4B8C-83A1-F6EECF244321}">
                <p14:modId xmlns:p14="http://schemas.microsoft.com/office/powerpoint/2010/main" val="3424112300"/>
              </p:ext>
            </p:extLst>
          </p:nvPr>
        </p:nvGraphicFramePr>
        <p:xfrm>
          <a:off x="4206478" y="965200"/>
          <a:ext cx="4211240"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72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746D3146-59BD-043D-8EF8-5B3C5A0730EE}"/>
            </a:ext>
          </a:extLst>
        </p:cNvPr>
        <p:cNvGrpSpPr/>
        <p:nvPr/>
      </p:nvGrpSpPr>
      <p:grpSpPr>
        <a:xfrm>
          <a:off x="0" y="0"/>
          <a:ext cx="0" cy="0"/>
          <a:chOff x="0" y="0"/>
          <a:chExt cx="0" cy="0"/>
        </a:xfrm>
      </p:grpSpPr>
      <p:sp>
        <p:nvSpPr>
          <p:cNvPr id="21" name="Freeform: Shape 20">
            <a:extLst>
              <a:ext uri="{FF2B5EF4-FFF2-40B4-BE49-F238E27FC236}">
                <a16:creationId xmlns:a16="http://schemas.microsoft.com/office/drawing/2014/main" id="{A10049FB-9EB9-40A5-B47A-F88DBA104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it-IT"/>
          </a:p>
        </p:txBody>
      </p:sp>
      <p:sp>
        <p:nvSpPr>
          <p:cNvPr id="23" name="Freeform 7">
            <a:extLst>
              <a:ext uri="{FF2B5EF4-FFF2-40B4-BE49-F238E27FC236}">
                <a16:creationId xmlns:a16="http://schemas.microsoft.com/office/drawing/2014/main" id="{9053E132-12E5-44D2-AA0E-9353E65AC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olo 1">
            <a:extLst>
              <a:ext uri="{FF2B5EF4-FFF2-40B4-BE49-F238E27FC236}">
                <a16:creationId xmlns:a16="http://schemas.microsoft.com/office/drawing/2014/main" id="{AC9DD4D6-677F-5EA9-BDCF-11B99A8DB476}"/>
              </a:ext>
            </a:extLst>
          </p:cNvPr>
          <p:cNvSpPr>
            <a:spLocks noGrp="1"/>
          </p:cNvSpPr>
          <p:nvPr>
            <p:ph type="title"/>
          </p:nvPr>
        </p:nvSpPr>
        <p:spPr>
          <a:xfrm>
            <a:off x="484583" y="452718"/>
            <a:ext cx="7053542" cy="1180711"/>
          </a:xfrm>
        </p:spPr>
        <p:txBody>
          <a:bodyPr>
            <a:normAutofit/>
          </a:bodyPr>
          <a:lstStyle/>
          <a:p>
            <a:pPr>
              <a:lnSpc>
                <a:spcPct val="90000"/>
              </a:lnSpc>
            </a:pPr>
            <a:r>
              <a:rPr lang="it-IT" sz="2000" b="1"/>
              <a:t>IL RISPETTO DELLA LEGISLAZIONE ITALIANA PER PUGILI STRANIERI IMPEGNATI IN COMBATTIMENTI IN ITALIA</a:t>
            </a:r>
            <a:br>
              <a:rPr lang="it-IT" sz="2000" b="1"/>
            </a:br>
            <a:endParaRPr lang="it-IT" sz="2000" b="1"/>
          </a:p>
        </p:txBody>
      </p:sp>
      <p:sp>
        <p:nvSpPr>
          <p:cNvPr id="3" name="Segnaposto contenuto 2">
            <a:extLst>
              <a:ext uri="{FF2B5EF4-FFF2-40B4-BE49-F238E27FC236}">
                <a16:creationId xmlns:a16="http://schemas.microsoft.com/office/drawing/2014/main" id="{ACC9D637-8582-1A0B-7258-31F65E302567}"/>
              </a:ext>
            </a:extLst>
          </p:cNvPr>
          <p:cNvSpPr>
            <a:spLocks noGrp="1"/>
          </p:cNvSpPr>
          <p:nvPr>
            <p:ph idx="1"/>
          </p:nvPr>
        </p:nvSpPr>
        <p:spPr>
          <a:xfrm>
            <a:off x="482891" y="2548281"/>
            <a:ext cx="3835570" cy="3654389"/>
          </a:xfrm>
        </p:spPr>
        <p:txBody>
          <a:bodyPr>
            <a:normAutofit/>
          </a:bodyPr>
          <a:lstStyle/>
          <a:p>
            <a:pPr marL="0" indent="0">
              <a:lnSpc>
                <a:spcPct val="90000"/>
              </a:lnSpc>
              <a:buNone/>
            </a:pPr>
            <a:r>
              <a:rPr lang="it-IT" sz="1400" dirty="0">
                <a:solidFill>
                  <a:schemeClr val="bg1"/>
                </a:solidFill>
              </a:rPr>
              <a:t>L’art.49 del DPR 445/2000 prevede la non sostituibilità dei certificati medici e sanitari.  </a:t>
            </a:r>
          </a:p>
          <a:p>
            <a:pPr marL="0" indent="0">
              <a:lnSpc>
                <a:spcPct val="90000"/>
              </a:lnSpc>
              <a:buNone/>
            </a:pPr>
            <a:r>
              <a:rPr lang="it-IT" sz="1400" dirty="0">
                <a:solidFill>
                  <a:schemeClr val="bg1"/>
                </a:solidFill>
              </a:rPr>
              <a:t>Tale condizione obbliga i pugili tesserati all’estero a fornire la documentazione sanitaria necessaria richiesta dalla FPI per poter combattere in Italia.</a:t>
            </a:r>
          </a:p>
          <a:p>
            <a:pPr marL="0" indent="0">
              <a:lnSpc>
                <a:spcPct val="90000"/>
              </a:lnSpc>
              <a:buNone/>
            </a:pPr>
            <a:r>
              <a:rPr lang="it-IT" sz="1400" dirty="0">
                <a:solidFill>
                  <a:schemeClr val="bg1"/>
                </a:solidFill>
              </a:rPr>
              <a:t>Particolare attenzione è rivolta ai test di gravidanza. In tal caso le atlete devono presentare, come previsto dal D.M. 2/08/05 art. 2 comma 2, un test di gravidanza su campione ematico o urinario effettuato presso un laboratorio analisi autorizzato (Circolare FPI nr. 37 del 24 Aprile 2024) e non anteriore ai 14 giorni dalla data dell’incontro. L’autocertificazione non può quindi essere considerata valida.</a:t>
            </a:r>
          </a:p>
          <a:p>
            <a:pPr marL="0" indent="0">
              <a:lnSpc>
                <a:spcPct val="90000"/>
              </a:lnSpc>
              <a:buNone/>
            </a:pPr>
            <a:endParaRPr lang="it-IT" sz="1400" dirty="0">
              <a:solidFill>
                <a:schemeClr val="bg1"/>
              </a:solidFill>
            </a:endParaRPr>
          </a:p>
        </p:txBody>
      </p:sp>
      <p:pic>
        <p:nvPicPr>
          <p:cNvPr id="5" name="Immagine 4" descr="Immagine che contiene testo, carta, menu, lettera&#10;&#10;Il contenuto generato dall'IA potrebbe non essere corretto.">
            <a:extLst>
              <a:ext uri="{FF2B5EF4-FFF2-40B4-BE49-F238E27FC236}">
                <a16:creationId xmlns:a16="http://schemas.microsoft.com/office/drawing/2014/main" id="{D49B0CD6-534D-FA3F-B053-DFA5506A0541}"/>
              </a:ext>
            </a:extLst>
          </p:cNvPr>
          <p:cNvPicPr>
            <a:picLocks noChangeAspect="1"/>
          </p:cNvPicPr>
          <p:nvPr/>
        </p:nvPicPr>
        <p:blipFill>
          <a:blip r:embed="rId3"/>
          <a:stretch>
            <a:fillRect/>
          </a:stretch>
        </p:blipFill>
        <p:spPr>
          <a:xfrm>
            <a:off x="6672572" y="2548281"/>
            <a:ext cx="2154845" cy="3366945"/>
          </a:xfrm>
          <a:prstGeom prst="rect">
            <a:avLst/>
          </a:prstGeom>
          <a:effectLst/>
        </p:spPr>
      </p:pic>
      <p:pic>
        <p:nvPicPr>
          <p:cNvPr id="7" name="Immagine 6">
            <a:extLst>
              <a:ext uri="{FF2B5EF4-FFF2-40B4-BE49-F238E27FC236}">
                <a16:creationId xmlns:a16="http://schemas.microsoft.com/office/drawing/2014/main" id="{A08587C0-501D-8DF7-4D16-18D646C31A34}"/>
              </a:ext>
            </a:extLst>
          </p:cNvPr>
          <p:cNvPicPr>
            <a:picLocks noChangeAspect="1"/>
          </p:cNvPicPr>
          <p:nvPr/>
        </p:nvPicPr>
        <p:blipFill>
          <a:blip r:embed="rId4"/>
          <a:stretch>
            <a:fillRect/>
          </a:stretch>
        </p:blipFill>
        <p:spPr>
          <a:xfrm>
            <a:off x="4420653" y="2548281"/>
            <a:ext cx="2154845" cy="3366945"/>
          </a:xfrm>
          <a:prstGeom prst="rect">
            <a:avLst/>
          </a:prstGeom>
          <a:effectLst/>
        </p:spPr>
      </p:pic>
    </p:spTree>
    <p:extLst>
      <p:ext uri="{BB962C8B-B14F-4D97-AF65-F5344CB8AC3E}">
        <p14:creationId xmlns:p14="http://schemas.microsoft.com/office/powerpoint/2010/main" val="395081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7030B492-B869-414C-9E8F-C853CD169D3F}"/>
              </a:ext>
            </a:extLst>
          </p:cNvPr>
          <p:cNvPicPr>
            <a:picLocks noChangeAspect="1"/>
          </p:cNvPicPr>
          <p:nvPr/>
        </p:nvPicPr>
        <p:blipFill>
          <a:blip r:embed="rId2"/>
          <a:stretch>
            <a:fillRect/>
          </a:stretch>
        </p:blipFill>
        <p:spPr>
          <a:xfrm>
            <a:off x="1" y="196356"/>
            <a:ext cx="9144000" cy="6463296"/>
          </a:xfrm>
          <a:prstGeom prst="rect">
            <a:avLst/>
          </a:prstGeom>
        </p:spPr>
      </p:pic>
      <p:sp>
        <p:nvSpPr>
          <p:cNvPr id="7" name="CasellaDiTesto 6">
            <a:extLst>
              <a:ext uri="{FF2B5EF4-FFF2-40B4-BE49-F238E27FC236}">
                <a16:creationId xmlns:a16="http://schemas.microsoft.com/office/drawing/2014/main" id="{47815B9F-7987-064B-AD51-AFFCF3F22725}"/>
              </a:ext>
            </a:extLst>
          </p:cNvPr>
          <p:cNvSpPr txBox="1"/>
          <p:nvPr/>
        </p:nvSpPr>
        <p:spPr>
          <a:xfrm>
            <a:off x="1587992" y="4319595"/>
            <a:ext cx="5929033" cy="408125"/>
          </a:xfrm>
          <a:prstGeom prst="rect">
            <a:avLst/>
          </a:prstGeom>
          <a:noFill/>
        </p:spPr>
        <p:txBody>
          <a:bodyPr wrap="square" rtlCol="0">
            <a:spAutoFit/>
          </a:bodyPr>
          <a:lstStyle/>
          <a:p>
            <a:pPr algn="ctr" defTabSz="781995"/>
            <a:r>
              <a:rPr lang="it-IT" sz="2052" dirty="0">
                <a:solidFill>
                  <a:prstClr val="white"/>
                </a:solidFill>
                <a:latin typeface="COCOGOOSE" panose="02000000000000000000" pitchFamily="2" charset="0"/>
              </a:rPr>
              <a:t>GRAZIE PER L’ATTENZIONE</a:t>
            </a:r>
            <a:endParaRPr lang="it-IT" sz="1539" dirty="0">
              <a:solidFill>
                <a:prstClr val="white"/>
              </a:solidFill>
              <a:latin typeface="COCOGOOSE" panose="02000000000000000000" pitchFamily="2" charset="0"/>
            </a:endParaRPr>
          </a:p>
        </p:txBody>
      </p:sp>
      <p:cxnSp>
        <p:nvCxnSpPr>
          <p:cNvPr id="9" name="Connettore 1 8">
            <a:extLst>
              <a:ext uri="{FF2B5EF4-FFF2-40B4-BE49-F238E27FC236}">
                <a16:creationId xmlns:a16="http://schemas.microsoft.com/office/drawing/2014/main" id="{04371B5B-1A02-C74D-ADDE-3A890B3ADF2E}"/>
              </a:ext>
            </a:extLst>
          </p:cNvPr>
          <p:cNvCxnSpPr/>
          <p:nvPr/>
        </p:nvCxnSpPr>
        <p:spPr>
          <a:xfrm>
            <a:off x="1587992" y="3983814"/>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23803182-8FC9-2E41-81DA-6E16A58ECB99}"/>
              </a:ext>
            </a:extLst>
          </p:cNvPr>
          <p:cNvCxnSpPr/>
          <p:nvPr/>
        </p:nvCxnSpPr>
        <p:spPr>
          <a:xfrm>
            <a:off x="1587992" y="3761474"/>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38C558CC-0C72-6C40-9B09-0A2F4C5EBA85}"/>
              </a:ext>
            </a:extLst>
          </p:cNvPr>
          <p:cNvCxnSpPr/>
          <p:nvPr/>
        </p:nvCxnSpPr>
        <p:spPr>
          <a:xfrm>
            <a:off x="1587992" y="5448196"/>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17BCCFB9-15F1-684A-8E8E-91CA03358574}"/>
              </a:ext>
            </a:extLst>
          </p:cNvPr>
          <p:cNvCxnSpPr/>
          <p:nvPr/>
        </p:nvCxnSpPr>
        <p:spPr>
          <a:xfrm>
            <a:off x="1587992" y="5670537"/>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8B4E4190-A88D-0640-8024-F5047DE5463C}"/>
              </a:ext>
            </a:extLst>
          </p:cNvPr>
          <p:cNvPicPr>
            <a:picLocks noChangeAspect="1"/>
          </p:cNvPicPr>
          <p:nvPr/>
        </p:nvPicPr>
        <p:blipFill>
          <a:blip r:embed="rId3"/>
          <a:stretch>
            <a:fillRect/>
          </a:stretch>
        </p:blipFill>
        <p:spPr>
          <a:xfrm>
            <a:off x="4628225" y="2049079"/>
            <a:ext cx="2343071" cy="978848"/>
          </a:xfrm>
          <a:prstGeom prst="rect">
            <a:avLst/>
          </a:prstGeom>
        </p:spPr>
      </p:pic>
      <p:pic>
        <p:nvPicPr>
          <p:cNvPr id="17" name="Immagine 16">
            <a:extLst>
              <a:ext uri="{FF2B5EF4-FFF2-40B4-BE49-F238E27FC236}">
                <a16:creationId xmlns:a16="http://schemas.microsoft.com/office/drawing/2014/main" id="{CBED4322-9E49-0D4B-ABCF-8DBF6CF352D5}"/>
              </a:ext>
            </a:extLst>
          </p:cNvPr>
          <p:cNvPicPr>
            <a:picLocks noChangeAspect="1"/>
          </p:cNvPicPr>
          <p:nvPr/>
        </p:nvPicPr>
        <p:blipFill rotWithShape="1">
          <a:blip r:embed="rId4"/>
          <a:srcRect r="55781"/>
          <a:stretch/>
        </p:blipFill>
        <p:spPr>
          <a:xfrm>
            <a:off x="2370316" y="1237663"/>
            <a:ext cx="1685485" cy="2018900"/>
          </a:xfrm>
          <a:prstGeom prst="rect">
            <a:avLst/>
          </a:prstGeom>
        </p:spPr>
      </p:pic>
    </p:spTree>
    <p:extLst>
      <p:ext uri="{BB962C8B-B14F-4D97-AF65-F5344CB8AC3E}">
        <p14:creationId xmlns:p14="http://schemas.microsoft.com/office/powerpoint/2010/main" val="1126720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C8768-DC04-7CD2-EB27-3BA661487E24}"/>
              </a:ext>
            </a:extLst>
          </p:cNvPr>
          <p:cNvSpPr>
            <a:spLocks noGrp="1"/>
          </p:cNvSpPr>
          <p:nvPr>
            <p:ph type="title"/>
          </p:nvPr>
        </p:nvSpPr>
        <p:spPr>
          <a:xfrm>
            <a:off x="954156" y="452718"/>
            <a:ext cx="6795340" cy="450324"/>
          </a:xfrm>
        </p:spPr>
        <p:txBody>
          <a:bodyPr/>
          <a:lstStyle/>
          <a:p>
            <a:pPr algn="ctr"/>
            <a:r>
              <a:rPr lang="it-IT" sz="2400" b="1" dirty="0"/>
              <a:t>STRUTTURA</a:t>
            </a:r>
            <a:br>
              <a:rPr lang="it-IT" sz="2400" b="1" dirty="0"/>
            </a:br>
            <a:r>
              <a:rPr lang="it-IT" sz="1000" b="1" dirty="0"/>
              <a:t>Art.1</a:t>
            </a:r>
            <a:endParaRPr lang="it-IT" sz="2400" b="1" dirty="0"/>
          </a:p>
        </p:txBody>
      </p:sp>
      <p:sp>
        <p:nvSpPr>
          <p:cNvPr id="3" name="Segnaposto contenuto 2">
            <a:extLst>
              <a:ext uri="{FF2B5EF4-FFF2-40B4-BE49-F238E27FC236}">
                <a16:creationId xmlns:a16="http://schemas.microsoft.com/office/drawing/2014/main" id="{0EE07E0D-4CF5-CC65-81AB-D8E085AFB1F0}"/>
              </a:ext>
            </a:extLst>
          </p:cNvPr>
          <p:cNvSpPr>
            <a:spLocks noGrp="1"/>
          </p:cNvSpPr>
          <p:nvPr>
            <p:ph idx="1"/>
          </p:nvPr>
        </p:nvSpPr>
        <p:spPr>
          <a:xfrm>
            <a:off x="1037842" y="1291871"/>
            <a:ext cx="6711654" cy="3018871"/>
          </a:xfrm>
        </p:spPr>
        <p:txBody>
          <a:bodyPr>
            <a:normAutofit lnSpcReduction="10000"/>
          </a:bodyPr>
          <a:lstStyle/>
          <a:p>
            <a:pPr marL="0" indent="0">
              <a:buNone/>
            </a:pPr>
            <a:r>
              <a:rPr lang="it-IT" sz="1400" dirty="0"/>
              <a:t>Il Settore Sanitario Federale è costituito da:</a:t>
            </a:r>
          </a:p>
          <a:p>
            <a:r>
              <a:rPr lang="it-IT" sz="1400" dirty="0"/>
              <a:t>Il Coordinatore</a:t>
            </a:r>
          </a:p>
          <a:p>
            <a:r>
              <a:rPr lang="it-IT" sz="1400" dirty="0"/>
              <a:t>La Commissione Medica Federale (CMF)</a:t>
            </a:r>
          </a:p>
          <a:p>
            <a:r>
              <a:rPr lang="it-IT" sz="1400" dirty="0"/>
              <a:t>Il Medico Federale </a:t>
            </a:r>
          </a:p>
          <a:p>
            <a:r>
              <a:rPr lang="it-IT" sz="1400" dirty="0"/>
              <a:t>I Medici addetti alle Squadre Nazionali</a:t>
            </a:r>
          </a:p>
          <a:p>
            <a:r>
              <a:rPr lang="it-IT" sz="1400" dirty="0"/>
              <a:t>I Medici Fiduciari Regionali</a:t>
            </a:r>
          </a:p>
          <a:p>
            <a:r>
              <a:rPr lang="it-IT" sz="1400" dirty="0"/>
              <a:t>I Medici Sociali</a:t>
            </a:r>
          </a:p>
          <a:p>
            <a:r>
              <a:rPr lang="it-IT" sz="1400" dirty="0"/>
              <a:t>Il Settore Parasanitario</a:t>
            </a:r>
          </a:p>
          <a:p>
            <a:r>
              <a:rPr lang="it-IT" sz="1400" dirty="0"/>
              <a:t>La Sezione Studi e Ricerche</a:t>
            </a:r>
          </a:p>
        </p:txBody>
      </p:sp>
      <p:sp>
        <p:nvSpPr>
          <p:cNvPr id="5" name="CasellaDiTesto 4">
            <a:extLst>
              <a:ext uri="{FF2B5EF4-FFF2-40B4-BE49-F238E27FC236}">
                <a16:creationId xmlns:a16="http://schemas.microsoft.com/office/drawing/2014/main" id="{D083A9E3-4421-2F63-1C50-B7BCC48EEAAE}"/>
              </a:ext>
            </a:extLst>
          </p:cNvPr>
          <p:cNvSpPr txBox="1"/>
          <p:nvPr/>
        </p:nvSpPr>
        <p:spPr>
          <a:xfrm>
            <a:off x="1037842" y="4310742"/>
            <a:ext cx="6711654" cy="646331"/>
          </a:xfrm>
          <a:prstGeom prst="rect">
            <a:avLst/>
          </a:prstGeom>
          <a:noFill/>
        </p:spPr>
        <p:txBody>
          <a:bodyPr wrap="square" rtlCol="0">
            <a:spAutoFit/>
          </a:bodyPr>
          <a:lstStyle/>
          <a:p>
            <a:pPr algn="just"/>
            <a:r>
              <a:rPr lang="it-IT" sz="1200" dirty="0"/>
              <a:t>Tutti i componenti del Settore Sanitario Federale sono Tesserati alla FPI e non devono avere subito provvedimenti di espulsione o radiazione da parte di una qualsiasi FSN o Disciplina Associata, o sanzioni per fatti di doping.</a:t>
            </a:r>
          </a:p>
        </p:txBody>
      </p:sp>
    </p:spTree>
    <p:extLst>
      <p:ext uri="{BB962C8B-B14F-4D97-AF65-F5344CB8AC3E}">
        <p14:creationId xmlns:p14="http://schemas.microsoft.com/office/powerpoint/2010/main" val="3003594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0" y="443000"/>
            <a:ext cx="9144000" cy="5023946"/>
          </a:xfrm>
        </p:spPr>
        <p:txBody>
          <a:bodyPr>
            <a:normAutofit fontScale="32500" lnSpcReduction="20000"/>
          </a:bodyPr>
          <a:lstStyle/>
          <a:p>
            <a:pPr marL="0" indent="0">
              <a:buNone/>
            </a:pPr>
            <a:r>
              <a:rPr lang="it-IT" dirty="0">
                <a:solidFill>
                  <a:schemeClr val="tx1"/>
                </a:solidFill>
              </a:rPr>
              <a:t>                                                                                                            </a:t>
            </a:r>
            <a:r>
              <a:rPr lang="it-IT" sz="5000" dirty="0">
                <a:solidFill>
                  <a:schemeClr val="tx1"/>
                </a:solidFill>
              </a:rPr>
              <a:t>SETTORE SANITARIO </a:t>
            </a:r>
            <a:r>
              <a:rPr lang="it-IT" sz="5000" dirty="0"/>
              <a:t>FEDERALE</a:t>
            </a:r>
            <a:endParaRPr lang="it-IT" sz="5000" dirty="0">
              <a:solidFill>
                <a:schemeClr val="tx1"/>
              </a:solidFill>
            </a:endParaRPr>
          </a:p>
          <a:p>
            <a:pPr marL="0" indent="0">
              <a:buNone/>
            </a:pPr>
            <a:r>
              <a:rPr lang="it-IT" sz="3500" dirty="0">
                <a:solidFill>
                  <a:schemeClr val="tx1"/>
                </a:solidFill>
              </a:rPr>
              <a:t>                                                                                          </a:t>
            </a:r>
            <a:r>
              <a:rPr lang="it-IT" sz="3500" dirty="0"/>
              <a:t>Coordinatore Sanitario</a:t>
            </a:r>
            <a:endParaRPr lang="it-IT" sz="3500" dirty="0">
              <a:solidFill>
                <a:schemeClr val="tx1"/>
              </a:solidFill>
            </a:endParaRPr>
          </a:p>
          <a:p>
            <a:pPr marL="0" indent="0">
              <a:buNone/>
            </a:pPr>
            <a:endParaRPr lang="it-IT" sz="3500" dirty="0">
              <a:solidFill>
                <a:schemeClr val="tx1"/>
              </a:solidFill>
            </a:endParaRPr>
          </a:p>
          <a:p>
            <a:pPr marL="0" indent="0">
              <a:buNone/>
            </a:pPr>
            <a:r>
              <a:rPr lang="it-IT" sz="3500" dirty="0">
                <a:solidFill>
                  <a:schemeClr val="tx1"/>
                </a:solidFill>
              </a:rPr>
              <a:t>                                                                                                                                                                                Sez. Studi e Ricerche</a:t>
            </a:r>
          </a:p>
          <a:p>
            <a:pPr marL="0" indent="0">
              <a:buNone/>
            </a:pPr>
            <a:r>
              <a:rPr lang="it-IT" sz="3500" dirty="0">
                <a:solidFill>
                  <a:schemeClr val="tx1"/>
                </a:solidFill>
              </a:rPr>
              <a:t>                                                                                                                                                                        (Presidente  +6 componenti)</a:t>
            </a:r>
          </a:p>
          <a:p>
            <a:pPr marL="0" indent="0">
              <a:buNone/>
            </a:pPr>
            <a:r>
              <a:rPr lang="it-IT" sz="3500" dirty="0"/>
              <a:t> Commissione Medica federale                                     Medico Federale</a:t>
            </a:r>
            <a:endParaRPr lang="it-IT" sz="3500" dirty="0">
              <a:solidFill>
                <a:schemeClr val="tx1"/>
              </a:solidFill>
            </a:endParaRPr>
          </a:p>
          <a:p>
            <a:pPr marL="0" indent="0">
              <a:buNone/>
            </a:pPr>
            <a:r>
              <a:rPr lang="it-IT" sz="3500" dirty="0"/>
              <a:t>    (Presidente + 6 componenti)</a:t>
            </a:r>
          </a:p>
          <a:p>
            <a:pPr marL="0" indent="0">
              <a:buNone/>
            </a:pPr>
            <a:r>
              <a:rPr lang="it-IT" sz="3500" dirty="0">
                <a:solidFill>
                  <a:schemeClr val="tx1"/>
                </a:solidFill>
              </a:rPr>
              <a:t>                                                                                                                                                      Medici addetti alle Squadre Nazionali</a:t>
            </a:r>
          </a:p>
          <a:p>
            <a:pPr marL="0" indent="0">
              <a:buNone/>
            </a:pPr>
            <a:endParaRPr lang="it-IT" sz="3500" dirty="0">
              <a:solidFill>
                <a:schemeClr val="tx1"/>
              </a:solidFill>
            </a:endParaRPr>
          </a:p>
          <a:p>
            <a:pPr marL="0" indent="0">
              <a:buNone/>
            </a:pPr>
            <a:r>
              <a:rPr lang="it-IT" sz="3500" dirty="0">
                <a:solidFill>
                  <a:schemeClr val="tx1"/>
                </a:solidFill>
              </a:rPr>
              <a:t>Medici Fiduciari Regionali                                         Medici sociali                                                      Settore Parasanitario</a:t>
            </a:r>
          </a:p>
          <a:p>
            <a:pPr marL="0" indent="0">
              <a:buNone/>
            </a:pPr>
            <a:endParaRPr lang="it-IT" sz="3500" dirty="0">
              <a:solidFill>
                <a:schemeClr val="tx1"/>
              </a:solidFill>
            </a:endParaRPr>
          </a:p>
          <a:p>
            <a:endParaRPr lang="it-IT" sz="3500" dirty="0">
              <a:solidFill>
                <a:schemeClr val="tx1"/>
              </a:solidFill>
            </a:endParaRPr>
          </a:p>
          <a:p>
            <a:pPr marL="0" indent="0">
              <a:buNone/>
            </a:pPr>
            <a:r>
              <a:rPr lang="it-IT" sz="3500" dirty="0">
                <a:solidFill>
                  <a:schemeClr val="tx1"/>
                </a:solidFill>
              </a:rPr>
              <a:t>                                                                                                                                                    Fisioterapisti  -  Infermieri – </a:t>
            </a:r>
            <a:r>
              <a:rPr lang="it-IT" sz="3500" dirty="0" err="1">
                <a:solidFill>
                  <a:schemeClr val="tx1"/>
                </a:solidFill>
              </a:rPr>
              <a:t>Cutman</a:t>
            </a:r>
            <a:r>
              <a:rPr lang="it-IT" sz="3500" dirty="0">
                <a:solidFill>
                  <a:schemeClr val="tx1"/>
                </a:solidFill>
              </a:rPr>
              <a:t> – etc.</a:t>
            </a:r>
          </a:p>
          <a:p>
            <a:endParaRPr lang="it-IT" sz="3500" dirty="0">
              <a:solidFill>
                <a:schemeClr val="tx1"/>
              </a:solidFill>
            </a:endParaRPr>
          </a:p>
          <a:p>
            <a:pPr marL="0" indent="0">
              <a:buNone/>
            </a:pPr>
            <a:endParaRPr lang="it-IT" sz="3500" b="1" dirty="0"/>
          </a:p>
          <a:p>
            <a:pPr marL="0" indent="0">
              <a:buNone/>
            </a:pPr>
            <a:endParaRPr lang="it-IT" sz="3500" b="1" dirty="0"/>
          </a:p>
          <a:p>
            <a:pPr marL="0" indent="0">
              <a:buNone/>
            </a:pPr>
            <a:r>
              <a:rPr lang="it-IT" sz="3500" b="1" dirty="0"/>
              <a:t>Tutti i medici  componenti del Settore Sanitario </a:t>
            </a:r>
            <a:r>
              <a:rPr lang="it-IT" sz="3500" dirty="0"/>
              <a:t>debbono essere tesserati FPI e FMSI e non aver subito espulsioni radiazioni per fatti di doping da parte si qualunque FSN o Disciplina associata restano in carica quadriennio olimpico</a:t>
            </a:r>
          </a:p>
          <a:p>
            <a:endParaRPr lang="it-IT" dirty="0"/>
          </a:p>
        </p:txBody>
      </p:sp>
      <p:cxnSp>
        <p:nvCxnSpPr>
          <p:cNvPr id="54" name="Connettore 2 53">
            <a:extLst>
              <a:ext uri="{FF2B5EF4-FFF2-40B4-BE49-F238E27FC236}">
                <a16:creationId xmlns:a16="http://schemas.microsoft.com/office/drawing/2014/main" id="{19CB7997-A6F7-DDF3-1560-CBF01D892BFF}"/>
              </a:ext>
            </a:extLst>
          </p:cNvPr>
          <p:cNvCxnSpPr>
            <a:cxnSpLocks/>
          </p:cNvCxnSpPr>
          <p:nvPr/>
        </p:nvCxnSpPr>
        <p:spPr>
          <a:xfrm flipH="1">
            <a:off x="1614196" y="1068296"/>
            <a:ext cx="2220685" cy="647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4197A650-25C7-F0EC-666C-5AE0937617A0}"/>
              </a:ext>
            </a:extLst>
          </p:cNvPr>
          <p:cNvCxnSpPr>
            <a:cxnSpLocks/>
          </p:cNvCxnSpPr>
          <p:nvPr/>
        </p:nvCxnSpPr>
        <p:spPr>
          <a:xfrm>
            <a:off x="4692573" y="1068296"/>
            <a:ext cx="2034073" cy="303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a:extLst>
              <a:ext uri="{FF2B5EF4-FFF2-40B4-BE49-F238E27FC236}">
                <a16:creationId xmlns:a16="http://schemas.microsoft.com/office/drawing/2014/main" id="{0FCE492D-5946-92A6-ED1E-F77A1B69AA1E}"/>
              </a:ext>
            </a:extLst>
          </p:cNvPr>
          <p:cNvCxnSpPr>
            <a:cxnSpLocks/>
          </p:cNvCxnSpPr>
          <p:nvPr/>
        </p:nvCxnSpPr>
        <p:spPr>
          <a:xfrm>
            <a:off x="2031989" y="2891752"/>
            <a:ext cx="1203650" cy="8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EC1444AC-506A-45AD-2888-9DA486D1B58E}"/>
              </a:ext>
            </a:extLst>
          </p:cNvPr>
          <p:cNvCxnSpPr>
            <a:cxnSpLocks/>
          </p:cNvCxnSpPr>
          <p:nvPr/>
        </p:nvCxnSpPr>
        <p:spPr>
          <a:xfrm>
            <a:off x="4837922" y="1919208"/>
            <a:ext cx="2397968" cy="381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a:extLst>
              <a:ext uri="{FF2B5EF4-FFF2-40B4-BE49-F238E27FC236}">
                <a16:creationId xmlns:a16="http://schemas.microsoft.com/office/drawing/2014/main" id="{62B44D70-0A49-544E-A30B-0D742972640E}"/>
              </a:ext>
            </a:extLst>
          </p:cNvPr>
          <p:cNvCxnSpPr>
            <a:cxnSpLocks/>
          </p:cNvCxnSpPr>
          <p:nvPr/>
        </p:nvCxnSpPr>
        <p:spPr>
          <a:xfrm flipH="1">
            <a:off x="1063081" y="2093372"/>
            <a:ext cx="2957804" cy="695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6CF62592-F459-AA68-DE03-D7CDBAC860E9}"/>
              </a:ext>
            </a:extLst>
          </p:cNvPr>
          <p:cNvCxnSpPr>
            <a:cxnSpLocks/>
          </p:cNvCxnSpPr>
          <p:nvPr/>
        </p:nvCxnSpPr>
        <p:spPr>
          <a:xfrm flipH="1">
            <a:off x="6400801" y="3105797"/>
            <a:ext cx="475861" cy="447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ttore 2 68">
            <a:extLst>
              <a:ext uri="{FF2B5EF4-FFF2-40B4-BE49-F238E27FC236}">
                <a16:creationId xmlns:a16="http://schemas.microsoft.com/office/drawing/2014/main" id="{A8168B4D-D7E7-46D4-162A-FB849ADC01D0}"/>
              </a:ext>
            </a:extLst>
          </p:cNvPr>
          <p:cNvCxnSpPr/>
          <p:nvPr/>
        </p:nvCxnSpPr>
        <p:spPr>
          <a:xfrm>
            <a:off x="3685592" y="221135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a:extLst>
              <a:ext uri="{FF2B5EF4-FFF2-40B4-BE49-F238E27FC236}">
                <a16:creationId xmlns:a16="http://schemas.microsoft.com/office/drawing/2014/main" id="{566D022A-D0A1-D114-45AD-77BC5A82B29E}"/>
              </a:ext>
            </a:extLst>
          </p:cNvPr>
          <p:cNvCxnSpPr/>
          <p:nvPr/>
        </p:nvCxnSpPr>
        <p:spPr>
          <a:xfrm>
            <a:off x="2329211" y="1919208"/>
            <a:ext cx="11476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AB95180A-256A-55CD-B336-379299602402}"/>
              </a:ext>
            </a:extLst>
          </p:cNvPr>
          <p:cNvCxnSpPr>
            <a:cxnSpLocks/>
          </p:cNvCxnSpPr>
          <p:nvPr/>
        </p:nvCxnSpPr>
        <p:spPr>
          <a:xfrm>
            <a:off x="4553340" y="2028346"/>
            <a:ext cx="1847461" cy="82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ttore 2 87">
            <a:extLst>
              <a:ext uri="{FF2B5EF4-FFF2-40B4-BE49-F238E27FC236}">
                <a16:creationId xmlns:a16="http://schemas.microsoft.com/office/drawing/2014/main" id="{49C3F423-770F-37FE-4A16-0AFAB663BBDD}"/>
              </a:ext>
            </a:extLst>
          </p:cNvPr>
          <p:cNvCxnSpPr/>
          <p:nvPr/>
        </p:nvCxnSpPr>
        <p:spPr>
          <a:xfrm>
            <a:off x="7214557" y="3073140"/>
            <a:ext cx="0" cy="513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nettore 2 89">
            <a:extLst>
              <a:ext uri="{FF2B5EF4-FFF2-40B4-BE49-F238E27FC236}">
                <a16:creationId xmlns:a16="http://schemas.microsoft.com/office/drawing/2014/main" id="{5E555282-47A6-2E61-28D2-F21C2AA3EF0A}"/>
              </a:ext>
            </a:extLst>
          </p:cNvPr>
          <p:cNvCxnSpPr/>
          <p:nvPr/>
        </p:nvCxnSpPr>
        <p:spPr>
          <a:xfrm>
            <a:off x="7536464" y="3064902"/>
            <a:ext cx="270587" cy="447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780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E51FC-EAEF-081A-3AAF-8222D0A3F177}"/>
              </a:ext>
            </a:extLst>
          </p:cNvPr>
          <p:cNvSpPr>
            <a:spLocks noGrp="1"/>
          </p:cNvSpPr>
          <p:nvPr>
            <p:ph type="title"/>
          </p:nvPr>
        </p:nvSpPr>
        <p:spPr>
          <a:xfrm>
            <a:off x="1009444" y="452718"/>
            <a:ext cx="6711654" cy="438964"/>
          </a:xfrm>
        </p:spPr>
        <p:txBody>
          <a:bodyPr/>
          <a:lstStyle/>
          <a:p>
            <a:pPr algn="ctr"/>
            <a:r>
              <a:rPr lang="it-IT" sz="2400" b="1" dirty="0"/>
              <a:t>COORDINATORE</a:t>
            </a:r>
            <a:br>
              <a:rPr lang="it-IT" sz="2400" b="1" dirty="0"/>
            </a:br>
            <a:r>
              <a:rPr lang="it-IT" sz="1000" b="1" dirty="0"/>
              <a:t>Art.2</a:t>
            </a:r>
          </a:p>
        </p:txBody>
      </p:sp>
      <p:sp>
        <p:nvSpPr>
          <p:cNvPr id="3" name="Segnaposto contenuto 2">
            <a:extLst>
              <a:ext uri="{FF2B5EF4-FFF2-40B4-BE49-F238E27FC236}">
                <a16:creationId xmlns:a16="http://schemas.microsoft.com/office/drawing/2014/main" id="{F166B4E1-25A8-B35C-DED5-0C4740C93C63}"/>
              </a:ext>
            </a:extLst>
          </p:cNvPr>
          <p:cNvSpPr>
            <a:spLocks noGrp="1"/>
          </p:cNvSpPr>
          <p:nvPr>
            <p:ph idx="1"/>
          </p:nvPr>
        </p:nvSpPr>
        <p:spPr>
          <a:xfrm>
            <a:off x="1009444" y="1252116"/>
            <a:ext cx="6711654" cy="2666742"/>
          </a:xfrm>
        </p:spPr>
        <p:txBody>
          <a:bodyPr>
            <a:normAutofit lnSpcReduction="10000"/>
          </a:bodyPr>
          <a:lstStyle/>
          <a:p>
            <a:pPr algn="just"/>
            <a:r>
              <a:rPr lang="it-IT" sz="1400" dirty="0"/>
              <a:t>Il Settore Sanitario si correla con il Consiglio Federale della FPI tramite il suo Coordinatore, nominato dal Consiglio Federale, che resta in carica i 4 anni coincidenti con il quadriennio Olimpico, o fino a nuova Assemblea Elettiva valida</a:t>
            </a:r>
          </a:p>
          <a:p>
            <a:pPr algn="just"/>
            <a:r>
              <a:rPr lang="it-IT" sz="1400" dirty="0"/>
              <a:t>Il Coordinatore del Settore Sanitario, qualora ne abbia i requisiti (Medico Specialista in Medicina dello Sport e tesserato FMSI), su indicazione del Consiglio Federale può ricoprire l’incarico di presidente della CMF</a:t>
            </a:r>
          </a:p>
          <a:p>
            <a:pPr algn="just"/>
            <a:r>
              <a:rPr lang="it-IT" sz="1400" dirty="0"/>
              <a:t>Il Coordinatore del Settore Sanitario partecipa, nella sua funzione, alla CMF ed alla Commissione Studi e Ricerche con il compito di riportare al CF le istanze e le proposte delle commissioni</a:t>
            </a:r>
          </a:p>
        </p:txBody>
      </p:sp>
    </p:spTree>
    <p:extLst>
      <p:ext uri="{BB962C8B-B14F-4D97-AF65-F5344CB8AC3E}">
        <p14:creationId xmlns:p14="http://schemas.microsoft.com/office/powerpoint/2010/main" val="957726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29">
            <a:extLst>
              <a:ext uri="{FF2B5EF4-FFF2-40B4-BE49-F238E27FC236}">
                <a16:creationId xmlns:a16="http://schemas.microsoft.com/office/drawing/2014/main" id="{B3D6386F-D49B-2617-CFFD-6F510879A8EE}"/>
              </a:ext>
            </a:extLst>
          </p:cNvPr>
          <p:cNvSpPr>
            <a:spLocks noGrp="1"/>
          </p:cNvSpPr>
          <p:nvPr>
            <p:ph type="title"/>
          </p:nvPr>
        </p:nvSpPr>
        <p:spPr>
          <a:xfrm>
            <a:off x="484710" y="452718"/>
            <a:ext cx="7055380" cy="541195"/>
          </a:xfrm>
        </p:spPr>
        <p:txBody>
          <a:bodyPr>
            <a:normAutofit fontScale="90000"/>
          </a:bodyPr>
          <a:lstStyle/>
          <a:p>
            <a:pPr algn="ctr"/>
            <a:r>
              <a:rPr lang="it-IT" sz="2200" b="1" dirty="0"/>
              <a:t>LA COMMISSIONE MEDICA FEDERALE</a:t>
            </a:r>
            <a:br>
              <a:rPr lang="it-IT" sz="2200" b="1" dirty="0"/>
            </a:br>
            <a:r>
              <a:rPr lang="it-IT" sz="1100" b="1" dirty="0"/>
              <a:t>Art. 3</a:t>
            </a:r>
            <a:endParaRPr lang="it-IT" sz="1100" dirty="0"/>
          </a:p>
        </p:txBody>
      </p:sp>
      <p:sp>
        <p:nvSpPr>
          <p:cNvPr id="3" name="Segnaposto contenuto 2">
            <a:extLst>
              <a:ext uri="{FF2B5EF4-FFF2-40B4-BE49-F238E27FC236}">
                <a16:creationId xmlns:a16="http://schemas.microsoft.com/office/drawing/2014/main" id="{644C3019-B8EB-DC8A-BBD9-9B1ADCF9CC5E}"/>
              </a:ext>
            </a:extLst>
          </p:cNvPr>
          <p:cNvSpPr>
            <a:spLocks noGrp="1"/>
          </p:cNvSpPr>
          <p:nvPr>
            <p:ph idx="1"/>
          </p:nvPr>
        </p:nvSpPr>
        <p:spPr>
          <a:xfrm>
            <a:off x="827699" y="1207363"/>
            <a:ext cx="6949139" cy="5041043"/>
          </a:xfrm>
        </p:spPr>
        <p:txBody>
          <a:bodyPr>
            <a:normAutofit fontScale="55000" lnSpcReduction="20000"/>
          </a:bodyPr>
          <a:lstStyle/>
          <a:p>
            <a:pPr algn="just"/>
            <a:r>
              <a:rPr lang="it-IT" dirty="0">
                <a:solidFill>
                  <a:schemeClr val="tx1"/>
                </a:solidFill>
              </a:rPr>
              <a:t>Coordina l’attività del Settore Sanitario Federale;</a:t>
            </a:r>
          </a:p>
          <a:p>
            <a:pPr algn="just"/>
            <a:r>
              <a:rPr lang="it-IT" dirty="0">
                <a:solidFill>
                  <a:schemeClr val="tx1"/>
                </a:solidFill>
              </a:rPr>
              <a:t>Propone al CF le iniziative tese alla tutela ed alla verifica dello stato di salute dei tesserati;</a:t>
            </a:r>
          </a:p>
          <a:p>
            <a:pPr algn="just"/>
            <a:r>
              <a:rPr lang="it-IT" dirty="0">
                <a:solidFill>
                  <a:schemeClr val="tx1"/>
                </a:solidFill>
              </a:rPr>
              <a:t>Predispone iniziative tese alla verifica dello stato di salute dei pugili;</a:t>
            </a:r>
          </a:p>
          <a:p>
            <a:pPr algn="just"/>
            <a:r>
              <a:rPr lang="it-IT" dirty="0">
                <a:solidFill>
                  <a:schemeClr val="tx1"/>
                </a:solidFill>
              </a:rPr>
              <a:t>Esercita attività di controllo del rispetto di eventuali e specifiche norme federali tese alla tutela della salute degli atleti;</a:t>
            </a:r>
          </a:p>
          <a:p>
            <a:pPr algn="just"/>
            <a:r>
              <a:rPr lang="it-IT" dirty="0">
                <a:solidFill>
                  <a:schemeClr val="tx1"/>
                </a:solidFill>
              </a:rPr>
              <a:t>Fornisce consulenza su tematiche cliniche e biologiche e/o su possibili problematiche antidoping;</a:t>
            </a:r>
          </a:p>
          <a:p>
            <a:pPr algn="just"/>
            <a:r>
              <a:rPr lang="it-IT" dirty="0">
                <a:solidFill>
                  <a:schemeClr val="tx1"/>
                </a:solidFill>
              </a:rPr>
              <a:t>Promuove, in accordo con i regolamenti della FMSI e degli altri organismi competenti in materia, iniziative a sostegno della informazione, prevenzione e lotta al doping;</a:t>
            </a:r>
          </a:p>
          <a:p>
            <a:pPr algn="just"/>
            <a:r>
              <a:rPr lang="it-IT" dirty="0">
                <a:solidFill>
                  <a:schemeClr val="tx1"/>
                </a:solidFill>
              </a:rPr>
              <a:t>Assolve i compiti previsti dalla legislazione in vigore e dal presente Regolamento Sanitario.</a:t>
            </a:r>
          </a:p>
          <a:p>
            <a:pPr algn="just"/>
            <a:r>
              <a:rPr lang="it-IT" dirty="0">
                <a:solidFill>
                  <a:schemeClr val="tx1"/>
                </a:solidFill>
              </a:rPr>
              <a:t>Svolge attività di supporto su precise esigenze sanitarie federali e/o a favore di atleti, ove ciò sia ritenuto opportuno e richiesto dal CF e/o dal Medico Federale;</a:t>
            </a:r>
          </a:p>
          <a:p>
            <a:pPr algn="just"/>
            <a:r>
              <a:rPr lang="it-IT" dirty="0">
                <a:solidFill>
                  <a:schemeClr val="tx1"/>
                </a:solidFill>
              </a:rPr>
              <a:t>Propone e collabora in interventi federali di formazione ed aggiornamento nelle discipline biologiche e fisiologiche a favore di tesserati della FPI;</a:t>
            </a:r>
          </a:p>
          <a:p>
            <a:pPr algn="just"/>
            <a:r>
              <a:rPr lang="it-IT" dirty="0">
                <a:solidFill>
                  <a:schemeClr val="tx1"/>
                </a:solidFill>
              </a:rPr>
              <a:t>Individua temi di approfondimento e studio in Medicina dello Sport e/o materie affini, con particolare riferimento alla disciplina sportiva del pugilato;</a:t>
            </a:r>
          </a:p>
          <a:p>
            <a:pPr algn="just"/>
            <a:r>
              <a:rPr lang="it-IT" dirty="0"/>
              <a:t>Rappresenta la Federazione nei rapporti con Istituzioni esterne sulle tematiche medico sportive;</a:t>
            </a:r>
            <a:endParaRPr lang="it-IT" dirty="0">
              <a:solidFill>
                <a:schemeClr val="tx1"/>
              </a:solidFill>
            </a:endParaRPr>
          </a:p>
          <a:p>
            <a:pPr algn="just"/>
            <a:r>
              <a:rPr lang="it-IT" dirty="0">
                <a:solidFill>
                  <a:schemeClr val="tx1"/>
                </a:solidFill>
              </a:rPr>
              <a:t>La CMF può avvalersi per lo svolgimento dei suoi compiti di consulenti specialisti in discipline biologiche e mediche correlate;</a:t>
            </a:r>
          </a:p>
          <a:p>
            <a:pPr algn="just"/>
            <a:r>
              <a:rPr lang="it-IT" dirty="0"/>
              <a:t>Il presidente della CMF può essere invitato alle riunioni del CF in relazione a specifiche problematiche</a:t>
            </a:r>
            <a:endParaRPr lang="it-IT" dirty="0">
              <a:solidFill>
                <a:schemeClr val="tx1"/>
              </a:solidFill>
            </a:endParaRPr>
          </a:p>
          <a:p>
            <a:pPr marL="0" indent="0" algn="just">
              <a:buNone/>
            </a:pPr>
            <a:endParaRPr lang="it-IT" dirty="0"/>
          </a:p>
        </p:txBody>
      </p:sp>
    </p:spTree>
    <p:extLst>
      <p:ext uri="{BB962C8B-B14F-4D97-AF65-F5344CB8AC3E}">
        <p14:creationId xmlns:p14="http://schemas.microsoft.com/office/powerpoint/2010/main" val="2171494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8559</TotalTime>
  <Words>6819</Words>
  <Application>Microsoft Macintosh PowerPoint</Application>
  <PresentationFormat>Presentazione su schermo (4:3)</PresentationFormat>
  <Paragraphs>416</Paragraphs>
  <Slides>55</Slides>
  <Notes>2</Notes>
  <HiddenSlides>0</HiddenSlides>
  <MMClips>0</MMClips>
  <ScaleCrop>false</ScaleCrop>
  <HeadingPairs>
    <vt:vector size="8" baseType="variant">
      <vt:variant>
        <vt:lpstr>Caratteri utilizzati</vt:lpstr>
      </vt:variant>
      <vt:variant>
        <vt:i4>10</vt:i4>
      </vt:variant>
      <vt:variant>
        <vt:lpstr>Tema</vt:lpstr>
      </vt:variant>
      <vt:variant>
        <vt:i4>2</vt:i4>
      </vt:variant>
      <vt:variant>
        <vt:lpstr>Server OLE incorporati</vt:lpstr>
      </vt:variant>
      <vt:variant>
        <vt:i4>1</vt:i4>
      </vt:variant>
      <vt:variant>
        <vt:lpstr>Titoli diapositive</vt:lpstr>
      </vt:variant>
      <vt:variant>
        <vt:i4>55</vt:i4>
      </vt:variant>
    </vt:vector>
  </HeadingPairs>
  <TitlesOfParts>
    <vt:vector size="68" baseType="lpstr">
      <vt:lpstr>APPLE CHANCERY</vt:lpstr>
      <vt:lpstr>Arial</vt:lpstr>
      <vt:lpstr>Calibri</vt:lpstr>
      <vt:lpstr>Calibri Light</vt:lpstr>
      <vt:lpstr>Calibri-Bold</vt:lpstr>
      <vt:lpstr>Century Gothic</vt:lpstr>
      <vt:lpstr>COCOGOOSE</vt:lpstr>
      <vt:lpstr>Tahoma</vt:lpstr>
      <vt:lpstr>Wingdings</vt:lpstr>
      <vt:lpstr>Wingdings 3</vt:lpstr>
      <vt:lpstr>2_Tema di Office</vt:lpstr>
      <vt:lpstr>Ione</vt:lpstr>
      <vt:lpstr>Acrobat Document</vt:lpstr>
      <vt:lpstr>Presentazione standard di PowerPoint</vt:lpstr>
      <vt:lpstr>COSA E’ IL REGOLAMENTO SANITARIO </vt:lpstr>
      <vt:lpstr>IMPORTANZA DEL REGOLAMENTO SANITARIO PER IL MEDICO DEL PUGILATO </vt:lpstr>
      <vt:lpstr>IL REGOLAMENTO SANITARIO</vt:lpstr>
      <vt:lpstr>REGOLAMENTO SANITARIO (Delibera C.O.N.I. n°151 del 14.4.2025) </vt:lpstr>
      <vt:lpstr>STRUTTURA Art.1</vt:lpstr>
      <vt:lpstr>Presentazione standard di PowerPoint</vt:lpstr>
      <vt:lpstr>COORDINATORE Art.2</vt:lpstr>
      <vt:lpstr>LA COMMISSIONE MEDICA FEDERALE Art. 3</vt:lpstr>
      <vt:lpstr>IL MEDICO FEDERALE Art.4 </vt:lpstr>
      <vt:lpstr>MEDICI ADDETTI ALLE SQUADRE NAZIONALI Art. 4 </vt:lpstr>
      <vt:lpstr>MEDICI FIDUCIARI REGIONALI Art. 5 </vt:lpstr>
      <vt:lpstr>MEDICI SOCIALI Art. 6 </vt:lpstr>
      <vt:lpstr>SETTORE PARASANITARIO Art. 7</vt:lpstr>
      <vt:lpstr>SEZIONE STUDI E RICERCHE Art. 23 </vt:lpstr>
      <vt:lpstr>MEDICO DI PUGILATO Art. 16</vt:lpstr>
      <vt:lpstr>MEDICO DI PUGILATO Art. 16</vt:lpstr>
      <vt:lpstr>DOVERI DEL MEDICO DEL PUGILATO Art.18 </vt:lpstr>
      <vt:lpstr>TESSERAMENTO DEL MEDICO DEL PUGILATO Art.17</vt:lpstr>
      <vt:lpstr>LIVELLI DEI MEDICI DEL PUGILATO Art.21</vt:lpstr>
      <vt:lpstr>DESIGNAZIONE MEDICI DEL PUGILATO Art. 20</vt:lpstr>
      <vt:lpstr>OBBLIGHI E DISPOSIZIONI Art.8 </vt:lpstr>
      <vt:lpstr>ADEMPIMENTI DEI TESSERATI Art.9</vt:lpstr>
      <vt:lpstr>GARANZIA A TUTELA DELL’INTEGRITA’ FISICA DEGLI ATLETI Art.10</vt:lpstr>
      <vt:lpstr>PUGILATO IBA</vt:lpstr>
      <vt:lpstr>REINTEGRO PUGILATO IBA </vt:lpstr>
      <vt:lpstr>PUGILATO PRO </vt:lpstr>
      <vt:lpstr>REINTEGRO PUGILATO PRO </vt:lpstr>
      <vt:lpstr>PUGILATO PRO OVER 40 Art.9</vt:lpstr>
      <vt:lpstr>Categoria  IBA E PRO</vt:lpstr>
      <vt:lpstr>Categoria  IBA E PRO </vt:lpstr>
      <vt:lpstr>Categoria  IBA E PRO</vt:lpstr>
      <vt:lpstr>PUGILATO PRO </vt:lpstr>
      <vt:lpstr>MODULISTICA SANITARIA</vt:lpstr>
      <vt:lpstr>LIBRETTO PERSONALE DELL’ATLETA</vt:lpstr>
      <vt:lpstr>Presentazione standard di PowerPoint</vt:lpstr>
      <vt:lpstr>Per i pugili IBA, la data di idoneità sportiva con relativa scadenza ed eventuali annotazioni e/o prescrizioni, dovranno essere inserite nel data base della FPI  dal rappresentante legale della ASD/SSD.  La certificazione originale in formato cartaceo verrà conservata dallo stesso per 5 anni.  Per i pugili PRO, la data di idoneità sportiva con relativa scadenza ed eventuali annotazioni e/o prescrizioni, dovranno essere inserite nel data base della FPI  dal SETTORE SANITARIO FPI. L’atleta o il procuratore, ASD/SSD dovrà inviare il certificato d’idoneità e la lettera del medico certificatore al Settore Sanitario PRO. </vt:lpstr>
      <vt:lpstr>Moduli pre-gara</vt:lpstr>
      <vt:lpstr>I pugili di sesso femminile dovranno presentare il Modulo SAN-03 (SAN-04 in lingua Inglese per le atlete tesserate all’estero) correttamente compilato ed accompagnato da un test di gravidanza effettuato in un laboratorio analisi autorizzato su campione urinario o ematico non anteriore ai 14 giorni precedenti l’incontro e che attesti il non stato di gravidanza (Art. 14)</vt:lpstr>
      <vt:lpstr>I pugili portatori di ortodonzia fissa hanno l’obbligo di presentare al Medico di bordo ring, unitamente ai moduli descritti in precedenza, il presente documento debitamente compilato dal proprio ortodontista che attesti il confezionamento di un paradenti idoneo per svolgere l’attività agonistica del pugilato</vt:lpstr>
      <vt:lpstr>Attestazione Sanitaria Pugili PRO </vt:lpstr>
      <vt:lpstr>Nulla Osta tecnico e sanitario per pugili di Pugilato Olimpico tesserati all’estero (Art.12)</vt:lpstr>
      <vt:lpstr>Nulla Osta tecnico e sanitario per pugili PRO tesserati all’estero (Art.12)</vt:lpstr>
      <vt:lpstr>    </vt:lpstr>
      <vt:lpstr>Referto e Verbale di Fermo Medico</vt:lpstr>
      <vt:lpstr>VISITE DI REINTEGRO</vt:lpstr>
      <vt:lpstr>PUGILATO PRO CIRCOLARE N. 37 del 31 maggio 2023 </vt:lpstr>
      <vt:lpstr>SERVIZIO SANITARIO PER LE RIUNIONI DI PUGILATO ART.13 </vt:lpstr>
      <vt:lpstr>AMATORI UOMINI E DONNE ART.15  </vt:lpstr>
      <vt:lpstr>TECNICI Art.11</vt:lpstr>
      <vt:lpstr>ARBITRI-GIUDICI ART.11</vt:lpstr>
      <vt:lpstr>SERVIZIO SANITARIO PER LE RIUNIONI DI PUGILATO Art.13</vt:lpstr>
      <vt:lpstr>NORMA FINALE  Art.24</vt:lpstr>
      <vt:lpstr>IL RISPETTO DELLA LEGISLAZIONE ITALIANA PER PUGILI STRANIERI IMPEGNATI IN COMBATTIMENTI IN ITALIA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GiuliaSaizzi</dc:creator>
  <cp:lastModifiedBy>EMILIANO Bonanni</cp:lastModifiedBy>
  <cp:revision>156</cp:revision>
  <dcterms:created xsi:type="dcterms:W3CDTF">2021-11-29T11:30:08Z</dcterms:created>
  <dcterms:modified xsi:type="dcterms:W3CDTF">2025-04-21T17:05:02Z</dcterms:modified>
</cp:coreProperties>
</file>