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337" r:id="rId5"/>
    <p:sldId id="338" r:id="rId6"/>
    <p:sldId id="367" r:id="rId7"/>
    <p:sldId id="368" r:id="rId8"/>
    <p:sldId id="339" r:id="rId9"/>
    <p:sldId id="340" r:id="rId10"/>
    <p:sldId id="341" r:id="rId11"/>
    <p:sldId id="330" r:id="rId12"/>
    <p:sldId id="366" r:id="rId13"/>
    <p:sldId id="263" r:id="rId14"/>
  </p:sldIdLst>
  <p:sldSz cx="9144000" cy="6858000" type="screen4x3"/>
  <p:notesSz cx="6858000" cy="9144000"/>
  <p:defaultTextStyle>
    <a:defPPr>
      <a:defRPr lang="it-IT"/>
    </a:defPPr>
    <a:lvl1pPr marL="0" lvl="0"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24"/>
    <p:restoredTop sz="94662"/>
  </p:normalViewPr>
  <p:slideViewPr>
    <p:cSldViewPr showGuides="1">
      <p:cViewPr>
        <p:scale>
          <a:sx n="75" d="100"/>
          <a:sy n="75" d="100"/>
        </p:scale>
        <p:origin x="-630" y="24"/>
      </p:cViewPr>
      <p:guideLst>
        <p:guide orient="horz" pos="2160"/>
        <p:guide pos="2880"/>
      </p:guideLst>
    </p:cSldViewPr>
  </p:slideViewPr>
  <p:outlineViewPr>
    <p:cViewPr>
      <p:scale>
        <a:sx n="33" d="100"/>
        <a:sy n="33" d="100"/>
      </p:scale>
      <p:origin x="90" y="0"/>
    </p:cViewPr>
  </p:outlineViewPr>
  <p:notesTextViewPr>
    <p:cViewPr>
      <p:scale>
        <a:sx n="100" d="100"/>
        <a:sy n="100" d="100"/>
      </p:scale>
      <p:origin x="0" y="0"/>
    </p:cViewPr>
  </p:notesTextViewPr>
  <p:sorterViewPr showFormatting="0">
    <p:cViewPr>
      <p:scale>
        <a:sx n="100" d="100"/>
        <a:sy n="100" d="100"/>
      </p:scale>
      <p:origin x="0" y="970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451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Fare clic per modificare gli stili del testo dello schema</a:t>
            </a:r>
            <a:endPar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Secondo livello</a:t>
            </a:r>
            <a:endPar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Terzo livello</a:t>
            </a:r>
            <a:endPar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Quarto livello</a:t>
            </a:r>
            <a:endPar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Quinto livello</a:t>
            </a:r>
            <a:endParaRPr kumimoji="0" lang="it-IT" altLang="it-IT"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it-IT" altLang="it-IT" sz="1200" dirty="0"/>
            </a:fld>
            <a:endParaRPr lang="it-IT" altLang="it-IT"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noChangeArrowheads="1"/>
          </p:cNvSpPr>
          <p:nvPr>
            <p:ph type="sldNum" sz="quarter"/>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b" anchorCtr="0" compatLnSpc="1"/>
          <a:p>
            <a:pPr lvl="0" algn="r" eaLnBrk="1" hangingPunct="1"/>
            <a:fld id="{9A0DB2DC-4C9A-4742-B13C-FB6460FD3503}" type="slidenum">
              <a:rPr lang="it-IT" altLang="it-IT" sz="1200" dirty="0"/>
            </a:fld>
            <a:endParaRPr lang="it-IT" altLang="it-IT" sz="1200" dirty="0"/>
          </a:p>
        </p:txBody>
      </p:sp>
      <p:sp>
        <p:nvSpPr>
          <p:cNvPr id="65539" name="Rectangle 2"/>
          <p:cNvSpPr>
            <a:spLocks noGrp="1" noRot="1" noChangeAspect="1" noTextEdit="1"/>
          </p:cNvSpPr>
          <p:nvPr>
            <p:ph type="sldImg"/>
          </p:nvPr>
        </p:nvSpPr>
        <p:spPr/>
      </p:sp>
      <p:sp>
        <p:nvSpPr>
          <p:cNvPr id="65540" name="Rectangle 3"/>
          <p:cNvSpPr>
            <a:spLocks noGrp="1"/>
          </p:cNvSpPr>
          <p:nvPr>
            <p:ph type="body" idx="1"/>
          </p:nvPr>
        </p:nvSpPr>
        <p:spPr>
          <a:xfrm>
            <a:off x="914400" y="4343400"/>
            <a:ext cx="5029200" cy="4114800"/>
          </a:xfrm>
        </p:spPr>
        <p:txBody>
          <a:bodyPr wrap="square" lIns="91440" tIns="45720" rIns="91440" bIns="45720" anchor="t" anchorCtr="0"/>
          <a:p>
            <a:pPr lvl="0" eaLnBrk="1" hangingPunct="1"/>
            <a:endParaRPr lang="it-IT" alt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hasCustomPrompt="1"/>
          </p:nvPr>
        </p:nvSpPr>
        <p:spPr/>
        <p:txBody>
          <a:bodyPr vert="eaVert"/>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hasCustomPrompt="1"/>
          </p:nvPr>
        </p:nvSpPr>
        <p:spPr>
          <a:xfrm>
            <a:off x="457200" y="274638"/>
            <a:ext cx="6019800" cy="5851525"/>
          </a:xfrm>
        </p:spPr>
        <p:txBody>
          <a:bodyPr vert="eaVert"/>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contenuto 2"/>
          <p:cNvSpPr>
            <a:spLocks noGrp="1"/>
          </p:cNvSpPr>
          <p:nvPr>
            <p:ph idx="1" hasCustomPrompt="1"/>
          </p:nvPr>
        </p:nvSpPr>
        <p:spPr/>
        <p:txBody>
          <a:body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endParaRPr lang="it-IT"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contenut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contenut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endParaRPr lang="it-IT" smtClean="0"/>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endParaRPr lang="it-IT" smtClean="0"/>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endParaRPr lang="it-IT" smtClean="0"/>
          </a:p>
          <a:p>
            <a:pPr lvl="1"/>
            <a:r>
              <a:rPr lang="it-IT" smtClean="0"/>
              <a:t>Secondo livello</a:t>
            </a:r>
            <a:endParaRPr lang="it-IT" smtClean="0"/>
          </a:p>
          <a:p>
            <a:pPr lvl="2"/>
            <a:r>
              <a:rPr lang="it-IT" smtClean="0"/>
              <a:t>Terzo livello</a:t>
            </a:r>
            <a:endParaRPr lang="it-IT" smtClean="0"/>
          </a:p>
          <a:p>
            <a:pPr lvl="3"/>
            <a:r>
              <a:rPr lang="it-IT" smtClean="0"/>
              <a:t>Quarto livello</a:t>
            </a:r>
            <a:endParaRPr lang="it-IT" smtClean="0"/>
          </a:p>
          <a:p>
            <a:pPr lvl="4"/>
            <a:r>
              <a:rPr lang="it-IT" smtClean="0"/>
              <a:t>Quinto livello</a:t>
            </a:r>
            <a:endParaRPr lang="it-IT"/>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endParaRPr lang="it-IT"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it-IT"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endParaRPr lang="it-IT"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76869"/>
            </a:gs>
            <a:gs pos="50000">
              <a:schemeClr val="accent1"/>
            </a:gs>
            <a:gs pos="100000">
              <a:srgbClr val="576869"/>
            </a:gs>
          </a:gsLst>
          <a:lin ang="18900000" scaled="1"/>
        </a:gra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it-IT" altLang="it-IT" dirty="0"/>
              <a:t>Fare clic per modificare lo stile del titolo</a:t>
            </a:r>
            <a:endParaRPr lang="it-IT" altLang="it-IT"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it-IT" altLang="it-IT" dirty="0"/>
              <a:t>Fare clic per modificare gli stili del testo dello schema</a:t>
            </a:r>
            <a:endParaRPr lang="it-IT" altLang="it-IT" dirty="0"/>
          </a:p>
          <a:p>
            <a:pPr lvl="1"/>
            <a:r>
              <a:rPr lang="it-IT" altLang="it-IT" dirty="0"/>
              <a:t>Secondo livello</a:t>
            </a:r>
            <a:endParaRPr lang="it-IT" altLang="it-IT" dirty="0"/>
          </a:p>
          <a:p>
            <a:pPr lvl="2"/>
            <a:r>
              <a:rPr lang="it-IT" altLang="it-IT" dirty="0"/>
              <a:t>Terzo livello</a:t>
            </a:r>
            <a:endParaRPr lang="it-IT" altLang="it-IT" dirty="0"/>
          </a:p>
          <a:p>
            <a:pPr lvl="3"/>
            <a:r>
              <a:rPr lang="it-IT" altLang="it-IT" dirty="0"/>
              <a:t>Quarto livello</a:t>
            </a:r>
            <a:endParaRPr lang="it-IT" altLang="it-IT" dirty="0"/>
          </a:p>
          <a:p>
            <a:pPr lvl="4"/>
            <a:r>
              <a:rPr lang="it-IT" altLang="it-IT" dirty="0"/>
              <a:t>Quinto livello</a:t>
            </a:r>
            <a:endParaRPr lang="it-IT" altLang="it-IT"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it-IT" altLang="it-IT" dirty="0">
                <a:latin typeface="Arial" panose="020B0604020202020204" pitchFamily="34" charset="0"/>
              </a:rPr>
            </a:fld>
            <a:endParaRPr lang="it-IT" altLang="it-IT"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3.wmf"/><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3.wmf"/><Relationship Id="rId3" Type="http://schemas.openxmlformats.org/officeDocument/2006/relationships/oleObject" Target="../embeddings/oleObject10.bin"/><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wmf"/><Relationship Id="rId7" Type="http://schemas.openxmlformats.org/officeDocument/2006/relationships/oleObject" Target="../embeddings/oleObject11.bin"/><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0" Type="http://schemas.openxmlformats.org/officeDocument/2006/relationships/vmlDrawing" Target="../drawings/vmlDrawing11.vml"/><Relationship Id="rId1" Type="http://schemas.openxmlformats.org/officeDocument/2006/relationships/image" Target="../media/image17.wmf"/></Relationships>
</file>

<file path=ppt/slides/_rels/slide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3.wmf"/><Relationship Id="rId3" Type="http://schemas.openxmlformats.org/officeDocument/2006/relationships/oleObject" Target="../embeddings/oleObject4.bin"/><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3.wmf"/><Relationship Id="rId3" Type="http://schemas.openxmlformats.org/officeDocument/2006/relationships/oleObject" Target="../embeddings/oleObject5.bin"/><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3.wmf"/><Relationship Id="rId2" Type="http://schemas.openxmlformats.org/officeDocument/2006/relationships/oleObject" Target="../embeddings/oleObject6.bin"/><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3.wmf"/><Relationship Id="rId2" Type="http://schemas.openxmlformats.org/officeDocument/2006/relationships/oleObject" Target="../embeddings/oleObject7.bin"/><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image" Target="../media/image3.wmf"/><Relationship Id="rId2" Type="http://schemas.openxmlformats.org/officeDocument/2006/relationships/oleObject" Target="../embeddings/oleObject8.bin"/><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3.wmf"/><Relationship Id="rId3" Type="http://schemas.openxmlformats.org/officeDocument/2006/relationships/oleObject" Target="../embeddings/oleObject9.bin"/><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Segnaposto piè di pagina 4"/>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prof. Enrico </a:t>
            </a:r>
            <a:r>
              <a:rPr kumimoji="0" lang="it-IT" altLang="it-IT" sz="1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mn-cs"/>
              </a:rPr>
              <a:t>Apa</a:t>
            </a:r>
            <a:endPar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051" name="Rectangle 2"/>
          <p:cNvSpPr>
            <a:spLocks noGrp="1"/>
          </p:cNvSpPr>
          <p:nvPr>
            <p:ph type="title" hasCustomPrompt="1"/>
          </p:nvPr>
        </p:nvSpPr>
        <p:spPr>
          <a:xfrm>
            <a:off x="1371600" y="80963"/>
            <a:ext cx="7772400" cy="1676400"/>
          </a:xfrm>
        </p:spPr>
        <p:txBody>
          <a:bodyPr vert="horz" wrap="square" lIns="91440" tIns="45720" rIns="91440" bIns="45720" anchor="ctr" anchorCtr="0"/>
          <a:p>
            <a:pPr algn="l" eaLnBrk="1" hangingPunct="1"/>
            <a:br>
              <a:rPr lang="it-IT" altLang="it-IT" sz="1800" b="1" dirty="0">
                <a:solidFill>
                  <a:srgbClr val="FF0000"/>
                </a:solidFill>
              </a:rPr>
            </a:br>
            <a:r>
              <a:rPr lang="it-IT" altLang="it-IT" sz="1800" b="1" dirty="0">
                <a:solidFill>
                  <a:srgbClr val="FF0000"/>
                </a:solidFill>
              </a:rPr>
              <a:t>         </a:t>
            </a:r>
            <a:r>
              <a:rPr lang="it-IT" altLang="it-IT" sz="1800" b="1" dirty="0"/>
              <a:t>					</a:t>
            </a: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r>
              <a:rPr lang="it-IT" altLang="it-IT" sz="1800" b="1" dirty="0">
                <a:solidFill>
                  <a:srgbClr val="FF0000"/>
                </a:solidFill>
              </a:rPr>
              <a:t>              </a:t>
            </a:r>
            <a:br>
              <a:rPr lang="it-IT" altLang="it-IT" sz="1800" b="1" dirty="0">
                <a:solidFill>
                  <a:srgbClr val="FF0000"/>
                </a:solidFill>
              </a:rPr>
            </a:br>
            <a:r>
              <a:rPr lang="it-IT" altLang="it-IT" sz="1800" b="1" dirty="0">
                <a:solidFill>
                  <a:srgbClr val="FF0000"/>
                </a:solidFill>
              </a:rPr>
              <a:t>        </a:t>
            </a:r>
            <a:r>
              <a:rPr lang="it-IT" altLang="it-IT" sz="2000" b="1" dirty="0">
                <a:solidFill>
                  <a:srgbClr val="FF0000"/>
                </a:solidFill>
              </a:rPr>
              <a:t>Corso on line per medici di bordo ring</a:t>
            </a:r>
            <a:br>
              <a:rPr lang="it-IT" altLang="it-IT" sz="2000" dirty="0">
                <a:solidFill>
                  <a:srgbClr val="FF0000"/>
                </a:solidFill>
              </a:rPr>
            </a:br>
            <a:br>
              <a:rPr lang="it-IT" altLang="it-IT" sz="1800" b="1" dirty="0">
                <a:solidFill>
                  <a:srgbClr val="FF0000"/>
                </a:solidFill>
              </a:rPr>
            </a:br>
            <a:br>
              <a:rPr lang="it-IT" altLang="it-IT" sz="1800" b="1" dirty="0">
                <a:solidFill>
                  <a:srgbClr val="FF0000"/>
                </a:solidFill>
              </a:rPr>
            </a:br>
            <a:r>
              <a:rPr lang="it-IT" altLang="it-IT" sz="3200" b="1" dirty="0">
                <a:solidFill>
                  <a:srgbClr val="FF0000"/>
                </a:solidFill>
              </a:rPr>
              <a:t>     </a:t>
            </a:r>
            <a:endParaRPr lang="it-IT" altLang="it-IT" sz="2400" dirty="0"/>
          </a:p>
        </p:txBody>
      </p:sp>
      <p:sp>
        <p:nvSpPr>
          <p:cNvPr id="2052" name="Rectangle 3"/>
          <p:cNvSpPr>
            <a:spLocks noGrp="1"/>
          </p:cNvSpPr>
          <p:nvPr>
            <p:ph idx="1" hasCustomPrompt="1"/>
          </p:nvPr>
        </p:nvSpPr>
        <p:spPr>
          <a:xfrm>
            <a:off x="495300" y="1905000"/>
            <a:ext cx="8229600" cy="4332288"/>
          </a:xfrm>
        </p:spPr>
        <p:txBody>
          <a:bodyPr vert="horz" wrap="square" lIns="91440" tIns="45720" rIns="91440" bIns="45720" anchor="t" anchorCtr="0"/>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endParaRPr lang="it-IT" altLang="it-IT" sz="2000" dirty="0">
              <a:solidFill>
                <a:srgbClr val="FF0000"/>
              </a:solidFill>
            </a:endParaRPr>
          </a:p>
          <a:p>
            <a:pPr algn="ctr" eaLnBrk="1" hangingPunct="1">
              <a:buNone/>
            </a:pPr>
            <a:r>
              <a:rPr lang="it-IT" altLang="it-IT" sz="2000" dirty="0">
                <a:solidFill>
                  <a:srgbClr val="FF0000"/>
                </a:solidFill>
              </a:rPr>
              <a:t> Adempimenti e responsabilità condivisa</a:t>
            </a:r>
            <a:endParaRPr lang="it-IT" altLang="it-IT" sz="2000" dirty="0">
              <a:solidFill>
                <a:srgbClr val="FF0000"/>
              </a:solidFill>
            </a:endParaRPr>
          </a:p>
          <a:p>
            <a:pPr algn="ctr" eaLnBrk="1" hangingPunct="1">
              <a:buNone/>
            </a:pPr>
            <a:r>
              <a:rPr lang="it-IT" altLang="it-IT" sz="2000" dirty="0">
                <a:solidFill>
                  <a:srgbClr val="FF0000"/>
                </a:solidFill>
              </a:rPr>
              <a:t>Sabato 3 maggio 2025</a:t>
            </a:r>
            <a:endParaRPr lang="it-IT" altLang="it-IT" sz="2000" dirty="0">
              <a:solidFill>
                <a:srgbClr val="FF0000"/>
              </a:solidFill>
            </a:endParaRPr>
          </a:p>
          <a:p>
            <a:pPr algn="ctr" eaLnBrk="1" hangingPunct="1">
              <a:buNone/>
            </a:pPr>
            <a:r>
              <a:rPr lang="it-IT" altLang="it-IT" sz="2000" dirty="0">
                <a:solidFill>
                  <a:srgbClr val="FF0000"/>
                </a:solidFill>
              </a:rPr>
              <a:t>Federazione Pugilistica Italiana</a:t>
            </a:r>
            <a:endParaRPr lang="it-IT" altLang="it-IT" sz="2000" dirty="0">
              <a:solidFill>
                <a:srgbClr val="FF0000"/>
              </a:solidFill>
            </a:endParaRPr>
          </a:p>
        </p:txBody>
      </p:sp>
      <p:sp>
        <p:nvSpPr>
          <p:cNvPr id="2053" name="Oval 5"/>
          <p:cNvSpPr/>
          <p:nvPr/>
        </p:nvSpPr>
        <p:spPr>
          <a:xfrm>
            <a:off x="4343400" y="381000"/>
            <a:ext cx="228600" cy="228600"/>
          </a:xfrm>
          <a:prstGeom prst="ellipse">
            <a:avLst/>
          </a:prstGeom>
          <a:noFill/>
          <a:ln w="19050" cap="flat" cmpd="sng">
            <a:solidFill>
              <a:srgbClr val="339966"/>
            </a:solidFill>
            <a:prstDash val="solid"/>
            <a:headEnd type="none" w="med" len="med"/>
            <a:tailEnd type="none" w="med" len="med"/>
          </a:ln>
        </p:spPr>
        <p:txBody>
          <a:bodyPr wrap="none" anchor="ctr" anchorCtr="0"/>
          <a:p>
            <a:endParaRPr lang="it-IT" altLang="it-IT" dirty="0">
              <a:latin typeface="Arial" panose="020B0604020202020204" pitchFamily="34" charset="0"/>
            </a:endParaRPr>
          </a:p>
        </p:txBody>
      </p:sp>
      <p:sp>
        <p:nvSpPr>
          <p:cNvPr id="8198" name="Oval 6"/>
          <p:cNvSpPr/>
          <p:nvPr/>
        </p:nvSpPr>
        <p:spPr>
          <a:xfrm>
            <a:off x="4038600" y="381000"/>
            <a:ext cx="228600" cy="228600"/>
          </a:xfrm>
          <a:prstGeom prst="ellipse">
            <a:avLst/>
          </a:prstGeom>
          <a:noFill/>
          <a:ln w="19050" cap="flat" cmpd="sng">
            <a:solidFill>
              <a:srgbClr val="0000FF"/>
            </a:solidFill>
            <a:prstDash val="solid"/>
            <a:headEnd type="none" w="med" len="med"/>
            <a:tailEnd type="none" w="med" len="med"/>
          </a:ln>
        </p:spPr>
        <p:txBody>
          <a:bodyPr wrap="none" anchor="ctr" anchorCtr="0"/>
          <a:p>
            <a:endParaRPr lang="it-IT" altLang="it-IT" dirty="0">
              <a:latin typeface="Arial" panose="020B0604020202020204" pitchFamily="34" charset="0"/>
            </a:endParaRPr>
          </a:p>
        </p:txBody>
      </p:sp>
      <p:sp>
        <p:nvSpPr>
          <p:cNvPr id="2055" name="Rectangle 7"/>
          <p:cNvSpPr/>
          <p:nvPr/>
        </p:nvSpPr>
        <p:spPr>
          <a:xfrm>
            <a:off x="4953000" y="3124200"/>
            <a:ext cx="3200400" cy="762000"/>
          </a:xfrm>
          <a:prstGeom prst="rect">
            <a:avLst/>
          </a:prstGeom>
          <a:noFill/>
          <a:ln w="9525">
            <a:noFill/>
          </a:ln>
        </p:spPr>
        <p:txBody>
          <a:bodyPr/>
          <a:p>
            <a:pPr marL="342900" indent="-342900">
              <a:spcBef>
                <a:spcPct val="20000"/>
              </a:spcBef>
              <a:buChar char="•"/>
            </a:pPr>
            <a:endParaRPr lang="it-IT" altLang="it-IT" sz="3200" dirty="0">
              <a:latin typeface="Times New Roman" panose="02020603050405020304" pitchFamily="18" charset="0"/>
            </a:endParaRPr>
          </a:p>
        </p:txBody>
      </p:sp>
      <p:sp>
        <p:nvSpPr>
          <p:cNvPr id="8200" name="Oval 8"/>
          <p:cNvSpPr/>
          <p:nvPr/>
        </p:nvSpPr>
        <p:spPr>
          <a:xfrm>
            <a:off x="4343400" y="381000"/>
            <a:ext cx="228600" cy="228600"/>
          </a:xfrm>
          <a:prstGeom prst="ellipse">
            <a:avLst/>
          </a:prstGeom>
          <a:noFill/>
          <a:ln w="19050" cap="flat" cmpd="sng">
            <a:solidFill>
              <a:schemeClr val="tx2"/>
            </a:solidFill>
            <a:prstDash val="solid"/>
            <a:headEnd type="none" w="med" len="med"/>
            <a:tailEnd type="none" w="med" len="med"/>
          </a:ln>
        </p:spPr>
        <p:txBody>
          <a:bodyPr wrap="none" anchor="ctr" anchorCtr="0"/>
          <a:p>
            <a:endParaRPr lang="it-IT" altLang="it-IT" dirty="0">
              <a:latin typeface="Arial" panose="020B0604020202020204" pitchFamily="34" charset="0"/>
            </a:endParaRPr>
          </a:p>
        </p:txBody>
      </p:sp>
      <p:sp>
        <p:nvSpPr>
          <p:cNvPr id="8201" name="Oval 9"/>
          <p:cNvSpPr/>
          <p:nvPr/>
        </p:nvSpPr>
        <p:spPr>
          <a:xfrm>
            <a:off x="4495800" y="533400"/>
            <a:ext cx="228600" cy="228600"/>
          </a:xfrm>
          <a:prstGeom prst="ellipse">
            <a:avLst/>
          </a:prstGeom>
          <a:noFill/>
          <a:ln w="19050" cap="flat" cmpd="sng">
            <a:solidFill>
              <a:srgbClr val="339966"/>
            </a:solidFill>
            <a:prstDash val="solid"/>
            <a:headEnd type="none" w="med" len="med"/>
            <a:tailEnd type="none" w="med" len="med"/>
          </a:ln>
        </p:spPr>
        <p:txBody>
          <a:bodyPr wrap="none" anchor="ctr" anchorCtr="0"/>
          <a:p>
            <a:endParaRPr lang="it-IT" altLang="it-IT" dirty="0">
              <a:latin typeface="Arial" panose="020B0604020202020204" pitchFamily="34" charset="0"/>
            </a:endParaRPr>
          </a:p>
        </p:txBody>
      </p:sp>
      <p:sp>
        <p:nvSpPr>
          <p:cNvPr id="8202" name="Oval 10"/>
          <p:cNvSpPr/>
          <p:nvPr/>
        </p:nvSpPr>
        <p:spPr>
          <a:xfrm>
            <a:off x="4191000" y="533400"/>
            <a:ext cx="228600" cy="228600"/>
          </a:xfrm>
          <a:prstGeom prst="ellipse">
            <a:avLst/>
          </a:prstGeom>
          <a:noFill/>
          <a:ln w="19050" cap="flat" cmpd="sng">
            <a:solidFill>
              <a:srgbClr val="FFFF00"/>
            </a:solidFill>
            <a:prstDash val="solid"/>
            <a:headEnd type="none" w="med" len="med"/>
            <a:tailEnd type="none" w="med" len="med"/>
          </a:ln>
        </p:spPr>
        <p:txBody>
          <a:bodyPr wrap="none" anchor="ctr" anchorCtr="0"/>
          <a:p>
            <a:endParaRPr lang="it-IT" altLang="it-IT" dirty="0">
              <a:latin typeface="Arial" panose="020B0604020202020204" pitchFamily="34" charset="0"/>
            </a:endParaRPr>
          </a:p>
        </p:txBody>
      </p:sp>
      <p:sp>
        <p:nvSpPr>
          <p:cNvPr id="8203" name="Oval 11"/>
          <p:cNvSpPr/>
          <p:nvPr/>
        </p:nvSpPr>
        <p:spPr>
          <a:xfrm>
            <a:off x="4648200" y="381000"/>
            <a:ext cx="228600" cy="228600"/>
          </a:xfrm>
          <a:prstGeom prst="ellipse">
            <a:avLst/>
          </a:prstGeom>
          <a:noFill/>
          <a:ln w="19050" cap="flat" cmpd="sng">
            <a:solidFill>
              <a:srgbClr val="FF0000"/>
            </a:solidFill>
            <a:prstDash val="solid"/>
            <a:headEnd type="none" w="med" len="med"/>
            <a:tailEnd type="none" w="med" len="med"/>
          </a:ln>
        </p:spPr>
        <p:txBody>
          <a:bodyPr wrap="none" anchor="ctr" anchorCtr="0"/>
          <a:p>
            <a:endParaRPr lang="it-IT" altLang="it-IT" dirty="0">
              <a:latin typeface="Arial" panose="020B0604020202020204" pitchFamily="34" charset="0"/>
            </a:endParaRPr>
          </a:p>
        </p:txBody>
      </p:sp>
      <p:sp>
        <p:nvSpPr>
          <p:cNvPr id="2060" name="Rectangle 12"/>
          <p:cNvSpPr/>
          <p:nvPr/>
        </p:nvSpPr>
        <p:spPr>
          <a:xfrm>
            <a:off x="685800" y="228600"/>
            <a:ext cx="1108075" cy="338138"/>
          </a:xfrm>
          <a:prstGeom prst="rect">
            <a:avLst/>
          </a:prstGeom>
          <a:noFill/>
          <a:ln w="9525">
            <a:noFill/>
          </a:ln>
        </p:spPr>
        <p:txBody>
          <a:bodyPr wrap="none">
            <a:spAutoFit/>
          </a:bodyPr>
          <a:p>
            <a:r>
              <a:rPr lang="it-IT" altLang="it-IT" b="1" dirty="0">
                <a:solidFill>
                  <a:srgbClr val="FF0000"/>
                </a:solidFill>
                <a:latin typeface="Times New Roman" panose="02020603050405020304" pitchFamily="18" charset="0"/>
              </a:rPr>
              <a:t>	</a:t>
            </a:r>
            <a:endParaRPr lang="it-IT" altLang="it-IT" b="1" dirty="0">
              <a:solidFill>
                <a:srgbClr val="FF0000"/>
              </a:solidFill>
              <a:latin typeface="Times New Roman" panose="02020603050405020304" pitchFamily="18" charset="0"/>
            </a:endParaRPr>
          </a:p>
        </p:txBody>
      </p:sp>
      <p:sp>
        <p:nvSpPr>
          <p:cNvPr id="2061" name="Rectangle 13"/>
          <p:cNvSpPr/>
          <p:nvPr/>
        </p:nvSpPr>
        <p:spPr>
          <a:xfrm>
            <a:off x="5867400" y="304800"/>
            <a:ext cx="2952750" cy="336550"/>
          </a:xfrm>
          <a:prstGeom prst="rect">
            <a:avLst/>
          </a:prstGeom>
          <a:noFill/>
          <a:ln w="9525">
            <a:noFill/>
          </a:ln>
        </p:spPr>
        <p:txBody>
          <a:bodyPr>
            <a:spAutoFit/>
          </a:bodyPr>
          <a:p>
            <a:endParaRPr lang="it-IT" altLang="it-IT" b="1" dirty="0">
              <a:solidFill>
                <a:srgbClr val="FF0000"/>
              </a:solidFill>
              <a:latin typeface="Times New Roman" panose="02020603050405020304" pitchFamily="18" charset="0"/>
            </a:endParaRPr>
          </a:p>
        </p:txBody>
      </p:sp>
      <p:sp>
        <p:nvSpPr>
          <p:cNvPr id="2062" name="Line 14"/>
          <p:cNvSpPr/>
          <p:nvPr/>
        </p:nvSpPr>
        <p:spPr>
          <a:xfrm>
            <a:off x="1600200" y="1905000"/>
            <a:ext cx="5715000" cy="0"/>
          </a:xfrm>
          <a:prstGeom prst="line">
            <a:avLst/>
          </a:prstGeom>
          <a:ln w="9525" cap="flat" cmpd="sng">
            <a:solidFill>
              <a:schemeClr val="tx1"/>
            </a:solidFill>
            <a:prstDash val="solid"/>
            <a:headEnd type="none" w="med" len="med"/>
            <a:tailEnd type="none" w="med" len="med"/>
          </a:ln>
        </p:spPr>
      </p:sp>
      <p:pic>
        <p:nvPicPr>
          <p:cNvPr id="2063" name="Picture 19" descr="Risultato immagine per immagini  pugilato"/>
          <p:cNvPicPr>
            <a:picLocks noChangeAspect="1"/>
          </p:cNvPicPr>
          <p:nvPr/>
        </p:nvPicPr>
        <p:blipFill>
          <a:blip r:embed="rId1"/>
          <a:stretch>
            <a:fillRect/>
          </a:stretch>
        </p:blipFill>
        <p:spPr>
          <a:xfrm>
            <a:off x="6729413" y="50800"/>
            <a:ext cx="2324100" cy="1628775"/>
          </a:xfrm>
          <a:prstGeom prst="rect">
            <a:avLst/>
          </a:prstGeom>
          <a:noFill/>
          <a:ln w="9525">
            <a:noFill/>
          </a:ln>
        </p:spPr>
      </p:pic>
      <p:pic>
        <p:nvPicPr>
          <p:cNvPr id="2064" name="Picture 20"/>
          <p:cNvPicPr>
            <a:picLocks noChangeAspect="1"/>
          </p:cNvPicPr>
          <p:nvPr/>
        </p:nvPicPr>
        <p:blipFill>
          <a:blip r:embed="rId2"/>
          <a:stretch>
            <a:fillRect/>
          </a:stretch>
        </p:blipFill>
        <p:spPr>
          <a:xfrm>
            <a:off x="2286000" y="1989138"/>
            <a:ext cx="4032250" cy="2663825"/>
          </a:xfrm>
          <a:prstGeom prst="rect">
            <a:avLst/>
          </a:prstGeom>
          <a:noFill/>
          <a:ln w="9525">
            <a:noFill/>
          </a:ln>
        </p:spPr>
      </p:pic>
      <p:sp>
        <p:nvSpPr>
          <p:cNvPr id="2065" name="Rectangle 19"/>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ndParaRPr>
          </a:p>
        </p:txBody>
      </p:sp>
      <p:graphicFrame>
        <p:nvGraphicFramePr>
          <p:cNvPr id="2066" name="Oggetto 2"/>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76" name="" r:id="rId3" imgW="3220085" imgH="4152900" progId="Word.Picture.8">
                  <p:embed/>
                </p:oleObj>
              </mc:Choice>
              <mc:Fallback>
                <p:oleObj name="" r:id="rId3" imgW="3220085" imgH="4152900" progId="Word.Picture.8">
                  <p:embed/>
                  <p:pic>
                    <p:nvPicPr>
                      <p:cNvPr id="0" name="Picture 3075"/>
                      <p:cNvPicPr/>
                      <p:nvPr/>
                    </p:nvPicPr>
                    <p:blipFill>
                      <a:blip r:embed="rId4"/>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additive="base">
                                        <p:cTn id="12" dur="500" fill="hold"/>
                                        <p:tgtEl>
                                          <p:spTgt spid="8198"/>
                                        </p:tgtEl>
                                        <p:attrNameLst>
                                          <p:attrName>ppt_x</p:attrName>
                                        </p:attrNameLst>
                                      </p:cBhvr>
                                      <p:tavLst>
                                        <p:tav tm="0">
                                          <p:val>
                                            <p:strVal val="0-#ppt_w/2"/>
                                          </p:val>
                                        </p:tav>
                                        <p:tav tm="100000">
                                          <p:val>
                                            <p:strVal val="#ppt_x"/>
                                          </p:val>
                                        </p:tav>
                                      </p:tavLst>
                                    </p:anim>
                                    <p:anim calcmode="lin" valueType="num">
                                      <p:cBhvr additive="base">
                                        <p:cTn id="13" dur="500" fill="hold"/>
                                        <p:tgtEl>
                                          <p:spTgt spid="819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200"/>
                                        </p:tgtEl>
                                        <p:attrNameLst>
                                          <p:attrName>style.visibility</p:attrName>
                                        </p:attrNameLst>
                                      </p:cBhvr>
                                      <p:to>
                                        <p:strVal val="visible"/>
                                      </p:to>
                                    </p:set>
                                    <p:anim calcmode="lin" valueType="num">
                                      <p:cBhvr additive="base">
                                        <p:cTn id="17" dur="500" fill="hold"/>
                                        <p:tgtEl>
                                          <p:spTgt spid="8200"/>
                                        </p:tgtEl>
                                        <p:attrNameLst>
                                          <p:attrName>ppt_x</p:attrName>
                                        </p:attrNameLst>
                                      </p:cBhvr>
                                      <p:tavLst>
                                        <p:tav tm="0">
                                          <p:val>
                                            <p:strVal val="0-#ppt_w/2"/>
                                          </p:val>
                                        </p:tav>
                                        <p:tav tm="100000">
                                          <p:val>
                                            <p:strVal val="#ppt_x"/>
                                          </p:val>
                                        </p:tav>
                                      </p:tavLst>
                                    </p:anim>
                                    <p:anim calcmode="lin" valueType="num">
                                      <p:cBhvr additive="base">
                                        <p:cTn id="18" dur="500" fill="hold"/>
                                        <p:tgtEl>
                                          <p:spTgt spid="820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202"/>
                                        </p:tgtEl>
                                        <p:attrNameLst>
                                          <p:attrName>style.visibility</p:attrName>
                                        </p:attrNameLst>
                                      </p:cBhvr>
                                      <p:to>
                                        <p:strVal val="visible"/>
                                      </p:to>
                                    </p:set>
                                    <p:anim calcmode="lin" valueType="num">
                                      <p:cBhvr additive="base">
                                        <p:cTn id="22" dur="500" fill="hold"/>
                                        <p:tgtEl>
                                          <p:spTgt spid="8202"/>
                                        </p:tgtEl>
                                        <p:attrNameLst>
                                          <p:attrName>ppt_x</p:attrName>
                                        </p:attrNameLst>
                                      </p:cBhvr>
                                      <p:tavLst>
                                        <p:tav tm="0">
                                          <p:val>
                                            <p:strVal val="0-#ppt_w/2"/>
                                          </p:val>
                                        </p:tav>
                                        <p:tav tm="100000">
                                          <p:val>
                                            <p:strVal val="#ppt_x"/>
                                          </p:val>
                                        </p:tav>
                                      </p:tavLst>
                                    </p:anim>
                                    <p:anim calcmode="lin" valueType="num">
                                      <p:cBhvr additive="base">
                                        <p:cTn id="23" dur="500" fill="hold"/>
                                        <p:tgtEl>
                                          <p:spTgt spid="820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201"/>
                                        </p:tgtEl>
                                        <p:attrNameLst>
                                          <p:attrName>style.visibility</p:attrName>
                                        </p:attrNameLst>
                                      </p:cBhvr>
                                      <p:to>
                                        <p:strVal val="visible"/>
                                      </p:to>
                                    </p:set>
                                    <p:anim calcmode="lin" valueType="num">
                                      <p:cBhvr additive="base">
                                        <p:cTn id="27" dur="500" fill="hold"/>
                                        <p:tgtEl>
                                          <p:spTgt spid="8201"/>
                                        </p:tgtEl>
                                        <p:attrNameLst>
                                          <p:attrName>ppt_x</p:attrName>
                                        </p:attrNameLst>
                                      </p:cBhvr>
                                      <p:tavLst>
                                        <p:tav tm="0">
                                          <p:val>
                                            <p:strVal val="0-#ppt_w/2"/>
                                          </p:val>
                                        </p:tav>
                                        <p:tav tm="100000">
                                          <p:val>
                                            <p:strVal val="#ppt_x"/>
                                          </p:val>
                                        </p:tav>
                                      </p:tavLst>
                                    </p:anim>
                                    <p:anim calcmode="lin" valueType="num">
                                      <p:cBhvr additive="base">
                                        <p:cTn id="28"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200" grpId="0" animBg="1"/>
      <p:bldP spid="8201" grpId="0" animBg="1"/>
      <p:bldP spid="8202" grpId="0" animBg="1"/>
      <p:bldP spid="82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itolo 1"/>
          <p:cNvSpPr>
            <a:spLocks noGrp="1"/>
          </p:cNvSpPr>
          <p:nvPr>
            <p:ph type="title" hasCustomPrompt="1"/>
          </p:nvPr>
        </p:nvSpPr>
        <p:spPr/>
        <p:txBody>
          <a:bodyPr vert="horz" wrap="square" lIns="91440" tIns="45720" rIns="91440" bIns="45720" anchor="ctr" anchorCtr="0"/>
          <a:p>
            <a:pPr algn="l"/>
            <a:r>
              <a:rPr lang="it-IT" altLang="it-IT" sz="4000" dirty="0">
                <a:solidFill>
                  <a:schemeClr val="accent2"/>
                </a:solidFill>
              </a:rPr>
              <a:t>                MODULISTICA  </a:t>
            </a:r>
            <a:endParaRPr lang="it-IT" altLang="it-IT" sz="4000" dirty="0"/>
          </a:p>
        </p:txBody>
      </p:sp>
      <p:sp>
        <p:nvSpPr>
          <p:cNvPr id="62467" name="Segnaposto contenuto 2"/>
          <p:cNvSpPr>
            <a:spLocks noGrp="1"/>
          </p:cNvSpPr>
          <p:nvPr>
            <p:ph idx="1" hasCustomPrompt="1"/>
          </p:nvPr>
        </p:nvSpPr>
        <p:spPr/>
        <p:txBody>
          <a:bodyPr vert="horz" wrap="square" lIns="91440" tIns="45720" rIns="91440" bIns="45720" anchor="t" anchorCtr="0"/>
          <a:p>
            <a:pPr>
              <a:buFontTx/>
              <a:buAutoNum type="arabicPeriod"/>
            </a:pPr>
            <a:r>
              <a:rPr lang="it-IT" altLang="it-IT" sz="1600" dirty="0">
                <a:sym typeface="+mn-ea"/>
              </a:rPr>
              <a:t>San 01 - San 01 Bis – San 03</a:t>
            </a:r>
            <a:endParaRPr lang="it-IT" altLang="it-IT" sz="1600" dirty="0"/>
          </a:p>
          <a:p>
            <a:pPr>
              <a:buFontTx/>
              <a:buAutoNum type="arabicPeriod"/>
            </a:pPr>
            <a:r>
              <a:rPr lang="it-IT" altLang="it-IT" sz="1600" dirty="0"/>
              <a:t>Verbali di Fermo Medico Settore Olimpico &amp; PRO</a:t>
            </a:r>
            <a:endParaRPr lang="it-IT" altLang="it-IT" sz="1600" dirty="0"/>
          </a:p>
          <a:p>
            <a:pPr>
              <a:buFontTx/>
              <a:buAutoNum type="arabicPeriod"/>
            </a:pPr>
            <a:r>
              <a:rPr lang="en-US" altLang="en-US" sz="1600" dirty="0"/>
              <a:t>Al Medico Certificatore dei pugili </a:t>
            </a:r>
            <a:r>
              <a:rPr lang="it-IT" altLang="en-US" sz="1600" dirty="0"/>
              <a:t>del Settore Olimpico</a:t>
            </a:r>
            <a:endParaRPr lang="en-US" altLang="en-US" sz="1600" dirty="0"/>
          </a:p>
          <a:p>
            <a:pPr>
              <a:buFontTx/>
              <a:buAutoNum type="arabicPeriod"/>
            </a:pPr>
            <a:r>
              <a:rPr lang="en-US" altLang="en-US" sz="1600" dirty="0"/>
              <a:t>Al Medico Certificatore dei pugili </a:t>
            </a:r>
            <a:r>
              <a:rPr lang="it-IT" altLang="en-US" sz="1600" dirty="0"/>
              <a:t>del Settore </a:t>
            </a:r>
            <a:r>
              <a:rPr lang="en-US" altLang="en-US" sz="1600" dirty="0"/>
              <a:t>PRO </a:t>
            </a:r>
            <a:endParaRPr lang="en-US" altLang="en-US" sz="1600" dirty="0"/>
          </a:p>
          <a:p>
            <a:pPr>
              <a:buFontTx/>
              <a:buAutoNum type="arabicPeriod"/>
            </a:pPr>
            <a:r>
              <a:rPr lang="en-US" altLang="en-US" sz="1600" dirty="0"/>
              <a:t>Visita di controllo dopo fermo medico dei pugili </a:t>
            </a:r>
            <a:r>
              <a:rPr lang="it-IT" altLang="en-US" sz="1600" dirty="0"/>
              <a:t>del Settore Olimpico</a:t>
            </a:r>
            <a:endParaRPr lang="en-US" altLang="en-US" sz="1600" dirty="0"/>
          </a:p>
          <a:p>
            <a:pPr>
              <a:buFontTx/>
              <a:buAutoNum type="arabicPeriod"/>
            </a:pPr>
            <a:r>
              <a:rPr lang="en-US" altLang="en-US" sz="1600" dirty="0"/>
              <a:t>Visita di controllo dopo fermo medico dei pugili PRO</a:t>
            </a:r>
            <a:endParaRPr lang="en-US" altLang="en-US" sz="1600" dirty="0"/>
          </a:p>
          <a:p>
            <a:pPr>
              <a:buFontTx/>
              <a:buAutoNum type="arabicPeriod"/>
            </a:pPr>
            <a:r>
              <a:rPr lang="it-IT" altLang="it-IT" sz="1600" dirty="0"/>
              <a:t>Apparecchio Ortodontico</a:t>
            </a:r>
            <a:endParaRPr lang="it-IT" altLang="it-IT" sz="1600" dirty="0"/>
          </a:p>
        </p:txBody>
      </p:sp>
      <p:sp>
        <p:nvSpPr>
          <p:cNvPr id="27652"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pic>
        <p:nvPicPr>
          <p:cNvPr id="62469" name="Picture 7"/>
          <p:cNvPicPr>
            <a:picLocks noChangeAspect="1"/>
          </p:cNvPicPr>
          <p:nvPr/>
        </p:nvPicPr>
        <p:blipFill>
          <a:blip r:embed="rId1"/>
          <a:stretch>
            <a:fillRect/>
          </a:stretch>
        </p:blipFill>
        <p:spPr>
          <a:xfrm>
            <a:off x="1128713" y="3789363"/>
            <a:ext cx="2295525" cy="1905000"/>
          </a:xfrm>
          <a:prstGeom prst="rect">
            <a:avLst/>
          </a:prstGeom>
          <a:noFill/>
          <a:ln w="9525">
            <a:noFill/>
          </a:ln>
        </p:spPr>
      </p:pic>
      <p:pic>
        <p:nvPicPr>
          <p:cNvPr id="62470" name="Picture 8"/>
          <p:cNvPicPr>
            <a:picLocks noChangeAspect="1"/>
          </p:cNvPicPr>
          <p:nvPr/>
        </p:nvPicPr>
        <p:blipFill>
          <a:blip r:embed="rId2"/>
          <a:stretch>
            <a:fillRect/>
          </a:stretch>
        </p:blipFill>
        <p:spPr>
          <a:xfrm>
            <a:off x="3779838" y="3660775"/>
            <a:ext cx="4773612" cy="2160588"/>
          </a:xfrm>
          <a:prstGeom prst="rect">
            <a:avLst/>
          </a:prstGeom>
          <a:noFill/>
          <a:ln w="9525">
            <a:noFill/>
          </a:ln>
        </p:spPr>
      </p:pic>
      <p:graphicFrame>
        <p:nvGraphicFramePr>
          <p:cNvPr id="62471" name="Oggetto 1"/>
          <p:cNvGraphicFramePr>
            <a:graphicFrameLocks noChangeAspect="1"/>
          </p:cNvGraphicFramePr>
          <p:nvPr/>
        </p:nvGraphicFramePr>
        <p:xfrm>
          <a:off x="0" y="0"/>
          <a:ext cx="958850" cy="1260475"/>
        </p:xfrm>
        <a:graphic>
          <a:graphicData uri="http://schemas.openxmlformats.org/presentationml/2006/ole">
            <mc:AlternateContent xmlns:mc="http://schemas.openxmlformats.org/markup-compatibility/2006">
              <mc:Choice xmlns:v="urn:schemas-microsoft-com:vml" Requires="v">
                <p:oleObj spid="_x0000_s3107" name="" r:id="rId3" imgW="3220085" imgH="4152900" progId="Word.Picture.8">
                  <p:embed/>
                </p:oleObj>
              </mc:Choice>
              <mc:Fallback>
                <p:oleObj name="" r:id="rId3" imgW="3220085" imgH="4152900" progId="Word.Picture.8">
                  <p:embed/>
                  <p:pic>
                    <p:nvPicPr>
                      <p:cNvPr id="0" name="Picture 3106"/>
                      <p:cNvPicPr/>
                      <p:nvPr/>
                    </p:nvPicPr>
                    <p:blipFill>
                      <a:blip r:embed="rId4"/>
                      <a:stretch>
                        <a:fillRect/>
                      </a:stretch>
                    </p:blipFill>
                    <p:spPr>
                      <a:xfrm>
                        <a:off x="0" y="0"/>
                        <a:ext cx="958850" cy="1260475"/>
                      </a:xfrm>
                      <a:prstGeom prst="rect">
                        <a:avLst/>
                      </a:prstGeom>
                      <a:noFill/>
                      <a:ln w="38100">
                        <a:noFill/>
                        <a:miter/>
                      </a:ln>
                    </p:spPr>
                  </p:pic>
                </p:oleObj>
              </mc:Fallback>
            </mc:AlternateContent>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egnaposto piè di pagina 4"/>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3491" name="Rectangle 4"/>
          <p:cNvSpPr>
            <a:spLocks noGrp="1"/>
          </p:cNvSpPr>
          <p:nvPr>
            <p:ph idx="1" hasCustomPrompt="1"/>
          </p:nvPr>
        </p:nvSpPr>
        <p:spPr>
          <a:xfrm>
            <a:off x="1187450" y="1071563"/>
            <a:ext cx="7772400" cy="4835525"/>
          </a:xfrm>
        </p:spPr>
        <p:txBody>
          <a:bodyPr vert="horz" wrap="square" lIns="91440" tIns="45720" rIns="91440" bIns="45720" anchor="t" anchorCtr="0"/>
          <a:p>
            <a:pPr algn="r" eaLnBrk="1" hangingPunct="1">
              <a:buNone/>
            </a:pPr>
            <a:endParaRPr lang="it-IT" altLang="it-IT" sz="1800" dirty="0">
              <a:latin typeface="Monotype Corsiva" panose="03010101010201010101" pitchFamily="66" charset="0"/>
            </a:endParaRPr>
          </a:p>
          <a:p>
            <a:pPr algn="r" eaLnBrk="1" hangingPunct="1">
              <a:buNone/>
            </a:pPr>
            <a:r>
              <a:rPr lang="it-IT" altLang="it-IT" sz="1800" dirty="0">
                <a:latin typeface="Monotype Corsiva" panose="03010101010201010101" pitchFamily="66" charset="0"/>
              </a:rPr>
              <a:t>da tutto questo deriva una cosa molto semplice </a:t>
            </a:r>
            <a:endParaRPr lang="it-IT" altLang="it-IT" sz="1800" dirty="0">
              <a:latin typeface="Monotype Corsiva" panose="03010101010201010101" pitchFamily="66" charset="0"/>
            </a:endParaRPr>
          </a:p>
          <a:p>
            <a:pPr algn="r" eaLnBrk="1" hangingPunct="1">
              <a:buNone/>
            </a:pPr>
            <a:r>
              <a:rPr lang="it-IT" altLang="it-IT" sz="1800" dirty="0">
                <a:latin typeface="Monotype Corsiva" panose="03010101010201010101" pitchFamily="66" charset="0"/>
              </a:rPr>
              <a:t>“esiste un modo giusto e uno sbagliato di fare le cose”</a:t>
            </a:r>
            <a:endParaRPr lang="it-IT" altLang="it-IT" sz="1800" dirty="0">
              <a:latin typeface="Monotype Corsiva" panose="03010101010201010101" pitchFamily="66" charset="0"/>
            </a:endParaRPr>
          </a:p>
          <a:p>
            <a:pPr algn="r" eaLnBrk="1" hangingPunct="1">
              <a:buNone/>
            </a:pPr>
            <a:r>
              <a:rPr lang="it-IT" altLang="it-IT" sz="1800" dirty="0">
                <a:latin typeface="Monotype Corsiva" panose="03010101010201010101" pitchFamily="66" charset="0"/>
              </a:rPr>
              <a:t>                                                              (Michael  Jordan) </a:t>
            </a:r>
            <a:endParaRPr lang="it-IT" altLang="it-IT" sz="1800" dirty="0">
              <a:latin typeface="Monotype Corsiva" panose="03010101010201010101" pitchFamily="66" charset="0"/>
            </a:endParaRPr>
          </a:p>
          <a:p>
            <a:pPr algn="r" eaLnBrk="1" hangingPunct="1">
              <a:buNone/>
            </a:pPr>
            <a:endParaRPr lang="it-IT" altLang="it-IT" sz="2000" dirty="0">
              <a:latin typeface="Monotype Corsiva" panose="03010101010201010101" pitchFamily="66" charset="0"/>
            </a:endParaRPr>
          </a:p>
        </p:txBody>
      </p:sp>
      <p:pic>
        <p:nvPicPr>
          <p:cNvPr id="63492" name="Picture 5"/>
          <p:cNvPicPr>
            <a:picLocks noChangeAspect="1"/>
          </p:cNvPicPr>
          <p:nvPr/>
        </p:nvPicPr>
        <p:blipFill>
          <a:blip r:embed="rId1"/>
          <a:stretch>
            <a:fillRect/>
          </a:stretch>
        </p:blipFill>
        <p:spPr>
          <a:xfrm>
            <a:off x="1403350" y="2276475"/>
            <a:ext cx="5842000" cy="865188"/>
          </a:xfrm>
          <a:prstGeom prst="rect">
            <a:avLst/>
          </a:prstGeom>
          <a:noFill/>
          <a:ln w="9525">
            <a:noFill/>
          </a:ln>
        </p:spPr>
      </p:pic>
      <p:pic>
        <p:nvPicPr>
          <p:cNvPr id="63493" name="Picture 6"/>
          <p:cNvPicPr>
            <a:picLocks noChangeAspect="1"/>
          </p:cNvPicPr>
          <p:nvPr/>
        </p:nvPicPr>
        <p:blipFill>
          <a:blip r:embed="rId2"/>
          <a:stretch>
            <a:fillRect/>
          </a:stretch>
        </p:blipFill>
        <p:spPr>
          <a:xfrm>
            <a:off x="2700338" y="3213100"/>
            <a:ext cx="3736975" cy="2735263"/>
          </a:xfrm>
          <a:prstGeom prst="rect">
            <a:avLst/>
          </a:prstGeom>
          <a:noFill/>
          <a:ln w="9525">
            <a:noFill/>
          </a:ln>
        </p:spPr>
      </p:pic>
      <p:pic>
        <p:nvPicPr>
          <p:cNvPr id="63494" name="Picture 6"/>
          <p:cNvPicPr>
            <a:picLocks noChangeAspect="1"/>
          </p:cNvPicPr>
          <p:nvPr/>
        </p:nvPicPr>
        <p:blipFill>
          <a:blip r:embed="rId3"/>
          <a:stretch>
            <a:fillRect/>
          </a:stretch>
        </p:blipFill>
        <p:spPr>
          <a:xfrm>
            <a:off x="331788" y="0"/>
            <a:ext cx="1979612" cy="1979613"/>
          </a:xfrm>
          <a:prstGeom prst="rect">
            <a:avLst/>
          </a:prstGeom>
          <a:noFill/>
          <a:ln w="9525">
            <a:noFill/>
          </a:ln>
        </p:spPr>
      </p:pic>
      <p:pic>
        <p:nvPicPr>
          <p:cNvPr id="63495" name="Picture 7"/>
          <p:cNvPicPr>
            <a:picLocks noChangeAspect="1"/>
          </p:cNvPicPr>
          <p:nvPr/>
        </p:nvPicPr>
        <p:blipFill>
          <a:blip r:embed="rId4"/>
          <a:stretch>
            <a:fillRect/>
          </a:stretch>
        </p:blipFill>
        <p:spPr>
          <a:xfrm>
            <a:off x="107950" y="3716338"/>
            <a:ext cx="2143125" cy="2143125"/>
          </a:xfrm>
          <a:prstGeom prst="rect">
            <a:avLst/>
          </a:prstGeom>
          <a:noFill/>
          <a:ln w="9525">
            <a:noFill/>
          </a:ln>
        </p:spPr>
      </p:pic>
      <p:pic>
        <p:nvPicPr>
          <p:cNvPr id="63496" name="Picture 8"/>
          <p:cNvPicPr>
            <a:picLocks noChangeAspect="1"/>
          </p:cNvPicPr>
          <p:nvPr/>
        </p:nvPicPr>
        <p:blipFill>
          <a:blip r:embed="rId5"/>
          <a:stretch>
            <a:fillRect/>
          </a:stretch>
        </p:blipFill>
        <p:spPr>
          <a:xfrm>
            <a:off x="6516688" y="3357563"/>
            <a:ext cx="2333625" cy="1962150"/>
          </a:xfrm>
          <a:prstGeom prst="rect">
            <a:avLst/>
          </a:prstGeom>
          <a:noFill/>
          <a:ln w="9525">
            <a:noFill/>
          </a:ln>
        </p:spPr>
      </p:pic>
      <p:pic>
        <p:nvPicPr>
          <p:cNvPr id="63497" name="Picture 9"/>
          <p:cNvPicPr>
            <a:picLocks noChangeAspect="1"/>
          </p:cNvPicPr>
          <p:nvPr/>
        </p:nvPicPr>
        <p:blipFill>
          <a:blip r:embed="rId6"/>
          <a:stretch>
            <a:fillRect/>
          </a:stretch>
        </p:blipFill>
        <p:spPr>
          <a:xfrm>
            <a:off x="5550535" y="31750"/>
            <a:ext cx="3163570" cy="1403350"/>
          </a:xfrm>
          <a:prstGeom prst="rect">
            <a:avLst/>
          </a:prstGeom>
          <a:noFill/>
          <a:ln w="9525">
            <a:noFill/>
          </a:ln>
        </p:spPr>
      </p:pic>
      <p:graphicFrame>
        <p:nvGraphicFramePr>
          <p:cNvPr id="63498" name="Oggetto 1"/>
          <p:cNvGraphicFramePr>
            <a:graphicFrameLocks noChangeAspect="1"/>
          </p:cNvGraphicFramePr>
          <p:nvPr/>
        </p:nvGraphicFramePr>
        <p:xfrm>
          <a:off x="3609975" y="174625"/>
          <a:ext cx="958850" cy="1260475"/>
        </p:xfrm>
        <a:graphic>
          <a:graphicData uri="http://schemas.openxmlformats.org/presentationml/2006/ole">
            <mc:AlternateContent xmlns:mc="http://schemas.openxmlformats.org/markup-compatibility/2006">
              <mc:Choice xmlns:v="urn:schemas-microsoft-com:vml" Requires="v">
                <p:oleObj spid="_x0000_s3109" name="" r:id="rId7" imgW="3220085" imgH="4152900" progId="Word.Picture.8">
                  <p:embed/>
                </p:oleObj>
              </mc:Choice>
              <mc:Fallback>
                <p:oleObj name="" r:id="rId7" imgW="3220085" imgH="4152900" progId="Word.Picture.8">
                  <p:embed/>
                  <p:pic>
                    <p:nvPicPr>
                      <p:cNvPr id="0" name="Picture 3108"/>
                      <p:cNvPicPr/>
                      <p:nvPr/>
                    </p:nvPicPr>
                    <p:blipFill>
                      <a:blip r:embed="rId8"/>
                      <a:stretch>
                        <a:fillRect/>
                      </a:stretch>
                    </p:blipFill>
                    <p:spPr>
                      <a:xfrm>
                        <a:off x="3609975" y="174625"/>
                        <a:ext cx="958850" cy="1260475"/>
                      </a:xfrm>
                      <a:prstGeom prst="rect">
                        <a:avLst/>
                      </a:prstGeom>
                      <a:noFill/>
                      <a:ln w="38100">
                        <a:noFill/>
                        <a:miter/>
                      </a:ln>
                    </p:spPr>
                  </p:pic>
                </p:oleObj>
              </mc:Fallback>
            </mc:AlternateContent>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itolo 1"/>
          <p:cNvSpPr>
            <a:spLocks noGrp="1"/>
          </p:cNvSpPr>
          <p:nvPr>
            <p:ph type="title" hasCustomPrompt="1"/>
          </p:nvPr>
        </p:nvSpPr>
        <p:spPr/>
        <p:txBody>
          <a:bodyPr vert="horz" wrap="square" lIns="91440" tIns="45720" rIns="91440" bIns="45720" anchor="ctr" anchorCtr="0"/>
          <a:p>
            <a:r>
              <a:rPr lang="it-IT" altLang="it-IT" sz="2800" dirty="0">
                <a:solidFill>
                  <a:srgbClr val="002060"/>
                </a:solidFill>
              </a:rPr>
              <a:t>Regolamento del Settore Sanitario</a:t>
            </a:r>
            <a:br>
              <a:rPr lang="it-IT" altLang="it-IT" sz="2800" dirty="0">
                <a:solidFill>
                  <a:srgbClr val="002060"/>
                </a:solidFill>
              </a:rPr>
            </a:br>
            <a:r>
              <a:rPr lang="it-IT" altLang="it-IT" sz="2000" dirty="0">
                <a:solidFill>
                  <a:srgbClr val="002060"/>
                </a:solidFill>
              </a:rPr>
              <a:t>Art</a:t>
            </a:r>
            <a:r>
              <a:rPr lang="it-IT" altLang="it-IT" sz="2800" dirty="0">
                <a:solidFill>
                  <a:srgbClr val="002060"/>
                </a:solidFill>
              </a:rPr>
              <a:t>. </a:t>
            </a:r>
            <a:r>
              <a:rPr lang="it-IT" altLang="it-IT" sz="2000" dirty="0">
                <a:solidFill>
                  <a:srgbClr val="002060"/>
                </a:solidFill>
              </a:rPr>
              <a:t>10 – Garanzie a tutela dell’integrità fisica degli atleti </a:t>
            </a:r>
            <a:endParaRPr lang="it-IT" altLang="it-IT" sz="2000" dirty="0">
              <a:solidFill>
                <a:srgbClr val="002060"/>
              </a:solidFill>
            </a:endParaRPr>
          </a:p>
        </p:txBody>
      </p:sp>
      <p:sp>
        <p:nvSpPr>
          <p:cNvPr id="3075" name="Segnaposto contenuto 2"/>
          <p:cNvSpPr>
            <a:spLocks noGrp="1"/>
          </p:cNvSpPr>
          <p:nvPr>
            <p:ph idx="1" hasCustomPrompt="1"/>
          </p:nvPr>
        </p:nvSpPr>
        <p:spPr>
          <a:xfrm>
            <a:off x="457200" y="1289685"/>
            <a:ext cx="8229600" cy="4662170"/>
          </a:xfrm>
        </p:spPr>
        <p:txBody>
          <a:bodyPr vert="horz" wrap="square" lIns="91440" tIns="45720" rIns="91440" bIns="45720" anchor="t" anchorCtr="0"/>
          <a:p>
            <a:pPr marL="0" indent="0">
              <a:buNone/>
            </a:pPr>
            <a:endParaRPr lang="it-IT" sz="1800" dirty="0"/>
          </a:p>
          <a:p>
            <a:pPr marL="0" indent="0">
              <a:buNone/>
            </a:pPr>
            <a:r>
              <a:rPr lang="it-IT" sz="1800" dirty="0"/>
              <a:t>Comma 7 - Tutti i/le pugili, all’atto della visita medica pre-gara, dovranno esibire al medico di bordo ring, il proprio libretto elettronico.</a:t>
            </a:r>
            <a:endParaRPr sz="1800" dirty="0"/>
          </a:p>
          <a:p>
            <a:pPr marL="0" indent="0">
              <a:buNone/>
            </a:pPr>
            <a:endParaRPr sz="1800" dirty="0"/>
          </a:p>
          <a:p>
            <a:pPr marL="0" indent="0">
              <a:buNone/>
            </a:pPr>
            <a:endParaRPr sz="1800" dirty="0"/>
          </a:p>
          <a:p>
            <a:pPr marL="0" indent="0">
              <a:buNone/>
            </a:pPr>
            <a:endParaRPr sz="1800" dirty="0"/>
          </a:p>
          <a:p>
            <a:pPr marL="0" indent="0">
              <a:buNone/>
            </a:pPr>
            <a:endParaRPr sz="1800" dirty="0"/>
          </a:p>
          <a:p>
            <a:pPr marL="0" indent="0">
              <a:buNone/>
            </a:pPr>
            <a:r>
              <a:rPr sz="1800" dirty="0"/>
              <a:t> </a:t>
            </a:r>
            <a:endParaRPr sz="1800" dirty="0"/>
          </a:p>
          <a:p>
            <a:pPr marL="0" indent="0">
              <a:buNone/>
            </a:pPr>
            <a:r>
              <a:rPr lang="it-IT" sz="1800" dirty="0"/>
              <a:t>Comma 4 -</a:t>
            </a:r>
            <a:endParaRPr lang="it-IT" sz="1800" dirty="0"/>
          </a:p>
          <a:p>
            <a:pPr marL="0" indent="0">
              <a:buNone/>
            </a:pPr>
            <a:r>
              <a:rPr lang="it-IT" sz="1800" dirty="0"/>
              <a:t>I pugili di pugilato olimpico devono osservare un intervallo minimo di 4 giorni liberi tra 2 incontri consecutivi sulla distanza delle 3 riprese e di 10 giorni liberi sulla distanza delle 4 riprese.</a:t>
            </a:r>
            <a:endParaRPr lang="it-IT" sz="1800" dirty="0"/>
          </a:p>
          <a:p>
            <a:pPr marL="0" indent="0">
              <a:buNone/>
            </a:pPr>
            <a:r>
              <a:rPr lang="it-IT" sz="1800" dirty="0"/>
              <a:t>In tornei e campionati i pugili possono combattere senza intervallo, ma se sostengono almeno 2 incontri l’intervallo sarà di 8 giorni liberi.</a:t>
            </a:r>
            <a:endParaRPr lang="it-IT" sz="1800" dirty="0"/>
          </a:p>
          <a:p>
            <a:pPr marL="0" indent="0">
              <a:buNone/>
            </a:pPr>
            <a:r>
              <a:rPr lang="it-IT" sz="1800" dirty="0"/>
              <a:t>Nei dual match si possono disputare due incontri separati da un solo giorno libero con successivi 8 giorni di intervallo.</a:t>
            </a:r>
            <a:endParaRPr lang="it-IT" sz="1800" dirty="0"/>
          </a:p>
        </p:txBody>
      </p:sp>
      <p:sp>
        <p:nvSpPr>
          <p:cNvPr id="4"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3078" name="Picture 7"/>
          <p:cNvPicPr>
            <a:picLocks noChangeAspect="1"/>
          </p:cNvPicPr>
          <p:nvPr/>
        </p:nvPicPr>
        <p:blipFill>
          <a:blip r:embed="rId1"/>
          <a:stretch>
            <a:fillRect/>
          </a:stretch>
        </p:blipFill>
        <p:spPr>
          <a:xfrm>
            <a:off x="1907540" y="2565400"/>
            <a:ext cx="5184775" cy="1439863"/>
          </a:xfrm>
          <a:prstGeom prst="rect">
            <a:avLst/>
          </a:prstGeom>
          <a:noFill/>
          <a:ln w="9525">
            <a:noFill/>
          </a:ln>
        </p:spPr>
      </p:pic>
      <p:sp>
        <p:nvSpPr>
          <p:cNvPr id="3079" name="Rectangle 9"/>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ndParaRPr>
          </a:p>
        </p:txBody>
      </p:sp>
      <p:graphicFrame>
        <p:nvGraphicFramePr>
          <p:cNvPr id="3080" name="Oggetto 2"/>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82" name="" r:id="rId2" imgW="3220085" imgH="4152900" progId="Word.Picture.8">
                  <p:embed/>
                </p:oleObj>
              </mc:Choice>
              <mc:Fallback>
                <p:oleObj name="" r:id="rId2" imgW="3220085" imgH="4152900" progId="Word.Picture.8">
                  <p:embed/>
                  <p:pic>
                    <p:nvPicPr>
                      <p:cNvPr id="0" name="Picture 3081"/>
                      <p:cNvPicPr/>
                      <p:nvPr/>
                    </p:nvPicPr>
                    <p:blipFill>
                      <a:blip r:embed="rId3"/>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olo 1"/>
          <p:cNvSpPr>
            <a:spLocks noGrp="1"/>
          </p:cNvSpPr>
          <p:nvPr>
            <p:ph type="title" hasCustomPrompt="1"/>
          </p:nvPr>
        </p:nvSpPr>
        <p:spPr/>
        <p:txBody>
          <a:bodyPr vert="horz" wrap="square" lIns="91440" tIns="45720" rIns="91440" bIns="45720" anchor="ctr" anchorCtr="0"/>
          <a:p>
            <a:pPr algn="l"/>
            <a:r>
              <a:rPr lang="it-IT" altLang="it-IT" sz="2800" dirty="0">
                <a:solidFill>
                  <a:srgbClr val="002060"/>
                </a:solidFill>
              </a:rPr>
              <a:t>               </a:t>
            </a:r>
            <a:r>
              <a:rPr lang="it-IT" altLang="it-IT" sz="2400" dirty="0">
                <a:solidFill>
                  <a:srgbClr val="002060"/>
                </a:solidFill>
                <a:sym typeface="+mn-ea"/>
              </a:rPr>
              <a:t>Regolamento del Settore Sanitario</a:t>
            </a:r>
            <a:br>
              <a:rPr lang="it-IT" altLang="it-IT" sz="2400" dirty="0">
                <a:solidFill>
                  <a:srgbClr val="002060"/>
                </a:solidFill>
                <a:sym typeface="+mn-ea"/>
              </a:rPr>
            </a:br>
            <a:r>
              <a:rPr lang="it-IT" altLang="it-IT" sz="1800" dirty="0">
                <a:solidFill>
                  <a:srgbClr val="002060"/>
                </a:solidFill>
                <a:sym typeface="+mn-ea"/>
              </a:rPr>
              <a:t>Art.        </a:t>
            </a:r>
            <a:r>
              <a:rPr lang="it-IT" altLang="it-IT" sz="2000" dirty="0">
                <a:solidFill>
                  <a:srgbClr val="002060"/>
                </a:solidFill>
                <a:sym typeface="+mn-ea"/>
              </a:rPr>
              <a:t>10 – Garanzie a tutela dell’integrità fisica degli atleti </a:t>
            </a:r>
            <a:r>
              <a:rPr lang="it-IT" altLang="it-IT" sz="2000" dirty="0">
                <a:solidFill>
                  <a:srgbClr val="002060"/>
                </a:solidFill>
              </a:rPr>
              <a:t> </a:t>
            </a:r>
            <a:endParaRPr sz="2000" dirty="0"/>
          </a:p>
        </p:txBody>
      </p:sp>
      <p:sp>
        <p:nvSpPr>
          <p:cNvPr id="4099" name="Segnaposto contenuto 2"/>
          <p:cNvSpPr>
            <a:spLocks noGrp="1"/>
          </p:cNvSpPr>
          <p:nvPr>
            <p:ph idx="1" hasCustomPrompt="1"/>
          </p:nvPr>
        </p:nvSpPr>
        <p:spPr/>
        <p:txBody>
          <a:bodyPr vert="horz" wrap="square" lIns="91440" tIns="45720" rIns="91440" bIns="45720" anchor="t" anchorCtr="0"/>
          <a:p>
            <a:pPr marL="0" indent="0">
              <a:buNone/>
            </a:pPr>
            <a:r>
              <a:rPr lang="it-IT" sz="1800" dirty="0"/>
              <a:t>Comma 5</a:t>
            </a:r>
            <a:endParaRPr lang="it-IT" sz="1800" dirty="0"/>
          </a:p>
          <a:p>
            <a:pPr marL="0" indent="0">
              <a:buNone/>
            </a:pPr>
            <a:r>
              <a:rPr lang="it-IT" sz="1800" dirty="0"/>
              <a:t>Il/le pugili pro devono osservare un intervallo minimo di 10 giorni liberi tra 2 incontri consecutivi.</a:t>
            </a:r>
            <a:endParaRPr lang="it-IT" sz="1800" dirty="0"/>
          </a:p>
          <a:p>
            <a:pPr marL="0" indent="0">
              <a:buNone/>
            </a:pPr>
            <a:r>
              <a:rPr lang="it-IT" sz="1800" dirty="0"/>
              <a:t>Comma 10 - Visite pre-gara.</a:t>
            </a:r>
            <a:endParaRPr lang="it-IT" sz="1800" dirty="0"/>
          </a:p>
          <a:p>
            <a:pPr marL="0" indent="0">
              <a:buNone/>
            </a:pPr>
            <a:r>
              <a:rPr lang="it-IT" sz="1800" dirty="0"/>
              <a:t>Ogni pugile del settore olimpico in attività ordinaria deve effettuare la visita nelle 2 ore precedenti l’inizio della manisfetazione. Nei Campionati/tornei devono concludersi almeno 2 ore prima dell’inizio della manifestazione.</a:t>
            </a:r>
            <a:endParaRPr lang="it-IT" sz="1800" dirty="0"/>
          </a:p>
          <a:p>
            <a:pPr marL="0" indent="0">
              <a:buNone/>
            </a:pPr>
            <a:endParaRPr lang="it-IT" sz="1800" dirty="0"/>
          </a:p>
          <a:p>
            <a:pPr marL="0" indent="0">
              <a:buNone/>
            </a:pPr>
            <a:r>
              <a:rPr lang="it-IT" sz="1800" dirty="0"/>
              <a:t>Ogni pugile del settore pro deve sottoporsi almeno 2 ore prima e mai oltre le 36 ore dall’inizio della riunione ordinaria, ovvero per i Titoli italiani, almeno 8 ore prima e mai oltre le 48 ore a visita medica pre-gara.</a:t>
            </a:r>
            <a:endParaRPr lang="it-IT" sz="1800" dirty="0"/>
          </a:p>
          <a:p>
            <a:pPr marL="0" indent="0">
              <a:buNone/>
            </a:pPr>
            <a:endParaRPr lang="it-IT" sz="1800" dirty="0"/>
          </a:p>
        </p:txBody>
      </p:sp>
      <p:sp>
        <p:nvSpPr>
          <p:cNvPr id="4"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4101" name="Picture 7"/>
          <p:cNvPicPr>
            <a:picLocks noChangeAspect="1"/>
          </p:cNvPicPr>
          <p:nvPr/>
        </p:nvPicPr>
        <p:blipFill>
          <a:blip r:embed="rId1"/>
          <a:stretch>
            <a:fillRect/>
          </a:stretch>
        </p:blipFill>
        <p:spPr>
          <a:xfrm>
            <a:off x="7164070" y="5193030"/>
            <a:ext cx="1921510" cy="1528445"/>
          </a:xfrm>
          <a:prstGeom prst="rect">
            <a:avLst/>
          </a:prstGeom>
          <a:noFill/>
          <a:ln w="9525">
            <a:noFill/>
          </a:ln>
        </p:spPr>
      </p:pic>
      <p:sp>
        <p:nvSpPr>
          <p:cNvPr id="4102" name="Rectangle 9"/>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ndParaRPr>
          </a:p>
        </p:txBody>
      </p:sp>
      <p:graphicFrame>
        <p:nvGraphicFramePr>
          <p:cNvPr id="4103" name="Oggetto 2"/>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77" name="" r:id="rId2" imgW="3220085" imgH="4152900" progId="Word.Picture.8">
                  <p:embed/>
                </p:oleObj>
              </mc:Choice>
              <mc:Fallback>
                <p:oleObj name="" r:id="rId2" imgW="3220085" imgH="4152900" progId="Word.Picture.8">
                  <p:embed/>
                  <p:pic>
                    <p:nvPicPr>
                      <p:cNvPr id="0" name="Picture 3076"/>
                      <p:cNvPicPr/>
                      <p:nvPr/>
                    </p:nvPicPr>
                    <p:blipFill>
                      <a:blip r:embed="rId3"/>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itolo 1"/>
          <p:cNvSpPr>
            <a:spLocks noGrp="1"/>
          </p:cNvSpPr>
          <p:nvPr>
            <p:ph type="title" hasCustomPrompt="1"/>
          </p:nvPr>
        </p:nvSpPr>
        <p:spPr/>
        <p:txBody>
          <a:bodyPr vert="horz" wrap="square" lIns="91440" tIns="45720" rIns="91440" bIns="45720" anchor="ctr" anchorCtr="0"/>
          <a:p>
            <a:pPr algn="l"/>
            <a:r>
              <a:rPr lang="it-IT" altLang="it-IT" sz="2800" dirty="0">
                <a:solidFill>
                  <a:schemeClr val="accent2"/>
                </a:solidFill>
              </a:rPr>
              <a:t>              Regolamento Settore Sanitario</a:t>
            </a:r>
            <a:br>
              <a:rPr lang="it-IT" altLang="it-IT" sz="2800" dirty="0">
                <a:solidFill>
                  <a:schemeClr val="accent2"/>
                </a:solidFill>
              </a:rPr>
            </a:br>
            <a:r>
              <a:rPr lang="it-IT" altLang="it-IT" sz="1600" dirty="0">
                <a:solidFill>
                  <a:schemeClr val="accent2"/>
                </a:solidFill>
              </a:rPr>
              <a:t>                  </a:t>
            </a:r>
            <a:r>
              <a:rPr lang="it-IT" altLang="it-IT" sz="2000" dirty="0"/>
              <a:t>ART. 10  – Garanzie a tutela dell’integrità fisica degli atleti</a:t>
            </a:r>
            <a:r>
              <a:rPr lang="it-IT" altLang="it-IT" sz="2000" dirty="0">
                <a:solidFill>
                  <a:schemeClr val="accent2"/>
                </a:solidFill>
              </a:rPr>
              <a:t> </a:t>
            </a:r>
            <a:endParaRPr lang="it-IT" altLang="it-IT" sz="2000" dirty="0"/>
          </a:p>
        </p:txBody>
      </p:sp>
      <p:sp>
        <p:nvSpPr>
          <p:cNvPr id="59395" name="Segnaposto contenuto 2"/>
          <p:cNvSpPr>
            <a:spLocks noGrp="1"/>
          </p:cNvSpPr>
          <p:nvPr>
            <p:ph idx="1" hasCustomPrompt="1"/>
          </p:nvPr>
        </p:nvSpPr>
        <p:spPr>
          <a:xfrm>
            <a:off x="457200" y="1341438"/>
            <a:ext cx="8229600" cy="4784725"/>
          </a:xfrm>
        </p:spPr>
        <p:txBody>
          <a:bodyPr vert="horz" wrap="square" lIns="91440" tIns="45720" rIns="91440" bIns="45720" anchor="t" anchorCtr="0"/>
          <a:p>
            <a:pPr marL="0" indent="0">
              <a:buNone/>
            </a:pPr>
            <a:r>
              <a:rPr lang="it-IT" altLang="it-IT" sz="1400" dirty="0"/>
              <a:t>15. Il pugile che subisce una sconfitta per KO, RSC, ABB deve sospendere l’attività, anche di allenamento, per un periodo minimo di trenta giorni. Il periodo di riposo inizierà automaticamente dal giorno del combattimento. Trascorso il periodo di riposo dovrà sottoporsi a visita medica di controllo per la reintegrazione che sarà effettuata in strutture idonee. Le sconfitte per RSC-i, S.C, KOT-C sono sottoposte al fermo obbligatorio non inferiore a 10 giorni. Dopo la visita di controllo per la reintegrazione e prima di affrontare un combattimento, deve trascorrere un periodo di quindici giorni necessario per l’opportuno allenamento. </a:t>
            </a:r>
            <a:endParaRPr lang="it-IT" altLang="it-IT" sz="1400" dirty="0"/>
          </a:p>
          <a:p>
            <a:pPr marL="0" indent="0">
              <a:buNone/>
            </a:pPr>
            <a:r>
              <a:rPr lang="it-IT" altLang="it-IT" sz="1400" i="1" dirty="0">
                <a:solidFill>
                  <a:srgbClr val="FF0000"/>
                </a:solidFill>
              </a:rPr>
              <a:t>Dentro un ring o fuori non c’è niente di male a cadere.</a:t>
            </a:r>
            <a:endParaRPr lang="it-IT" altLang="it-IT" sz="1400" i="1" dirty="0">
              <a:solidFill>
                <a:srgbClr val="FF0000"/>
              </a:solidFill>
            </a:endParaRPr>
          </a:p>
          <a:p>
            <a:pPr marL="0" indent="0">
              <a:buNone/>
            </a:pPr>
            <a:r>
              <a:rPr lang="it-IT" altLang="it-IT" sz="1400" i="1" dirty="0">
                <a:solidFill>
                  <a:srgbClr val="FF0000"/>
                </a:solidFill>
              </a:rPr>
              <a:t>È sbagliato rimanere a terra.</a:t>
            </a:r>
            <a:endParaRPr lang="it-IT" altLang="it-IT" sz="1400" i="1" dirty="0">
              <a:solidFill>
                <a:srgbClr val="FF0000"/>
              </a:solidFill>
            </a:endParaRPr>
          </a:p>
          <a:p>
            <a:pPr marL="0" indent="0">
              <a:buNone/>
            </a:pPr>
            <a:r>
              <a:rPr lang="it-IT" altLang="it-IT" sz="1400" i="1" dirty="0">
                <a:solidFill>
                  <a:srgbClr val="FF0000"/>
                </a:solidFill>
              </a:rPr>
              <a:t>(Muhammad Ali)</a:t>
            </a:r>
            <a:endParaRPr lang="it-IT" altLang="it-IT" sz="1400" i="1" dirty="0">
              <a:solidFill>
                <a:srgbClr val="FF0000"/>
              </a:solidFill>
            </a:endParaRPr>
          </a:p>
          <a:p>
            <a:pPr marL="0" indent="0">
              <a:buNone/>
            </a:pPr>
            <a:endParaRPr lang="it-IT" altLang="it-IT" sz="1400" dirty="0"/>
          </a:p>
          <a:p>
            <a:pPr marL="0" indent="0">
              <a:buNone/>
            </a:pPr>
            <a:endParaRPr lang="it-IT" altLang="it-IT" sz="1400" dirty="0"/>
          </a:p>
          <a:p>
            <a:pPr marL="0" indent="0">
              <a:buNone/>
            </a:pPr>
            <a:endParaRPr lang="it-IT" altLang="it-IT" sz="1400" dirty="0"/>
          </a:p>
          <a:p>
            <a:pPr marL="0" indent="0">
              <a:buNone/>
            </a:pPr>
            <a:endParaRPr lang="it-IT" altLang="it-IT" sz="1400" dirty="0"/>
          </a:p>
          <a:p>
            <a:pPr marL="0" indent="0">
              <a:buNone/>
            </a:pPr>
            <a:endParaRPr lang="it-IT" altLang="it-IT" sz="1400" dirty="0"/>
          </a:p>
          <a:p>
            <a:pPr marL="0" indent="0">
              <a:buNone/>
            </a:pPr>
            <a:r>
              <a:rPr lang="it-IT" altLang="it-IT" sz="1400" dirty="0"/>
              <a:t>16. Ogni pugile che subisce due KO/RSC per colpi al capo nell’arco di 90 giorni deve osservare, a decorrere dall’ultimo, un periodo di riposo di tre mesi, dopo il quale deve sottoporsi a visita di controllo per la reintegrazione. Ogni pugile che subisce tre KO/RSC per colpi al capo nell’arco di 12 mesi deve osservare, a decorrere dall’ultimo, un periodo di riposo di un anno, dopo il quale deve sotto</a:t>
            </a:r>
            <a:r>
              <a:rPr lang="it-IT" altLang="it-IT" sz="1600" dirty="0"/>
              <a:t>porsi a visita di controllo per la reintegrazione a cura della CMF. </a:t>
            </a:r>
            <a:endParaRPr lang="it-IT" altLang="it-IT" sz="1600" dirty="0"/>
          </a:p>
        </p:txBody>
      </p:sp>
      <p:sp>
        <p:nvSpPr>
          <p:cNvPr id="27652"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pic>
        <p:nvPicPr>
          <p:cNvPr id="59397" name="Picture 7"/>
          <p:cNvPicPr>
            <a:picLocks noChangeAspect="1"/>
          </p:cNvPicPr>
          <p:nvPr/>
        </p:nvPicPr>
        <p:blipFill>
          <a:blip r:embed="rId1"/>
          <a:stretch>
            <a:fillRect/>
          </a:stretch>
        </p:blipFill>
        <p:spPr>
          <a:xfrm>
            <a:off x="5003800" y="2852738"/>
            <a:ext cx="3106738" cy="1979612"/>
          </a:xfrm>
          <a:prstGeom prst="rect">
            <a:avLst/>
          </a:prstGeom>
          <a:noFill/>
          <a:ln w="9525">
            <a:noFill/>
          </a:ln>
        </p:spPr>
      </p:pic>
      <p:pic>
        <p:nvPicPr>
          <p:cNvPr id="59398" name="Picture 8"/>
          <p:cNvPicPr>
            <a:picLocks noChangeAspect="1"/>
          </p:cNvPicPr>
          <p:nvPr/>
        </p:nvPicPr>
        <p:blipFill>
          <a:blip r:embed="rId2"/>
          <a:stretch>
            <a:fillRect/>
          </a:stretch>
        </p:blipFill>
        <p:spPr>
          <a:xfrm>
            <a:off x="2854325" y="3392488"/>
            <a:ext cx="2149475" cy="1439862"/>
          </a:xfrm>
          <a:prstGeom prst="rect">
            <a:avLst/>
          </a:prstGeom>
          <a:noFill/>
          <a:ln w="9525">
            <a:noFill/>
          </a:ln>
        </p:spPr>
      </p:pic>
      <p:graphicFrame>
        <p:nvGraphicFramePr>
          <p:cNvPr id="59399" name="Oggetto 1"/>
          <p:cNvGraphicFramePr>
            <a:graphicFrameLocks noChangeAspect="1"/>
          </p:cNvGraphicFramePr>
          <p:nvPr/>
        </p:nvGraphicFramePr>
        <p:xfrm>
          <a:off x="0" y="0"/>
          <a:ext cx="958850" cy="1260475"/>
        </p:xfrm>
        <a:graphic>
          <a:graphicData uri="http://schemas.openxmlformats.org/presentationml/2006/ole">
            <mc:AlternateContent xmlns:mc="http://schemas.openxmlformats.org/markup-compatibility/2006">
              <mc:Choice xmlns:v="urn:schemas-microsoft-com:vml" Requires="v">
                <p:oleObj spid="_x0000_s3103" name="" r:id="rId3" imgW="3220085" imgH="4152900" progId="Word.Picture.8">
                  <p:embed/>
                </p:oleObj>
              </mc:Choice>
              <mc:Fallback>
                <p:oleObj name="" r:id="rId3" imgW="3220085" imgH="4152900" progId="Word.Picture.8">
                  <p:embed/>
                  <p:pic>
                    <p:nvPicPr>
                      <p:cNvPr id="0" name="Picture 3102"/>
                      <p:cNvPicPr/>
                      <p:nvPr/>
                    </p:nvPicPr>
                    <p:blipFill>
                      <a:blip r:embed="rId4"/>
                      <a:stretch>
                        <a:fillRect/>
                      </a:stretch>
                    </p:blipFill>
                    <p:spPr>
                      <a:xfrm>
                        <a:off x="0" y="0"/>
                        <a:ext cx="958850" cy="1260475"/>
                      </a:xfrm>
                      <a:prstGeom prst="rect">
                        <a:avLst/>
                      </a:prstGeom>
                      <a:noFill/>
                      <a:ln w="38100">
                        <a:noFill/>
                        <a:miter/>
                      </a:ln>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itolo 1"/>
          <p:cNvSpPr>
            <a:spLocks noGrp="1"/>
          </p:cNvSpPr>
          <p:nvPr>
            <p:ph type="title" hasCustomPrompt="1"/>
          </p:nvPr>
        </p:nvSpPr>
        <p:spPr/>
        <p:txBody>
          <a:bodyPr vert="horz" wrap="square" lIns="91440" tIns="45720" rIns="91440" bIns="45720" anchor="ctr" anchorCtr="0"/>
          <a:p>
            <a:pPr algn="l"/>
            <a:r>
              <a:rPr lang="it-IT" altLang="it-IT" sz="2800" dirty="0">
                <a:solidFill>
                  <a:schemeClr val="accent2"/>
                </a:solidFill>
              </a:rPr>
              <a:t>              Regolamento Settore Sanitario</a:t>
            </a:r>
            <a:br>
              <a:rPr lang="it-IT" altLang="it-IT" sz="2800" dirty="0">
                <a:solidFill>
                  <a:schemeClr val="accent2"/>
                </a:solidFill>
              </a:rPr>
            </a:br>
            <a:r>
              <a:rPr lang="it-IT" altLang="it-IT" sz="1600" dirty="0">
                <a:solidFill>
                  <a:schemeClr val="accent2"/>
                </a:solidFill>
              </a:rPr>
              <a:t>                  </a:t>
            </a:r>
            <a:r>
              <a:rPr lang="it-IT" altLang="it-IT" sz="2000" dirty="0"/>
              <a:t>ART. 10  – Garanzie a tutela dell’integrità fisica degli atleti</a:t>
            </a:r>
            <a:r>
              <a:rPr lang="it-IT" altLang="it-IT" sz="2000" dirty="0">
                <a:solidFill>
                  <a:schemeClr val="accent2"/>
                </a:solidFill>
              </a:rPr>
              <a:t> </a:t>
            </a:r>
            <a:endParaRPr lang="it-IT" altLang="it-IT" sz="2000" dirty="0"/>
          </a:p>
        </p:txBody>
      </p:sp>
      <p:sp>
        <p:nvSpPr>
          <p:cNvPr id="60419" name="Segnaposto contenuto 2"/>
          <p:cNvSpPr>
            <a:spLocks noGrp="1"/>
          </p:cNvSpPr>
          <p:nvPr>
            <p:ph idx="1" hasCustomPrompt="1"/>
          </p:nvPr>
        </p:nvSpPr>
        <p:spPr>
          <a:xfrm>
            <a:off x="457200" y="1268413"/>
            <a:ext cx="8229600" cy="4968875"/>
          </a:xfrm>
        </p:spPr>
        <p:txBody>
          <a:bodyPr vert="horz" wrap="square" lIns="91440" tIns="45720" rIns="91440" bIns="45720" anchor="t" anchorCtr="0"/>
          <a:p>
            <a:pPr marL="0" indent="0">
              <a:buNone/>
            </a:pPr>
            <a:endParaRPr lang="it-IT" altLang="it-IT" sz="1400" dirty="0">
              <a:solidFill>
                <a:srgbClr val="FF0000"/>
              </a:solidFill>
            </a:endParaRPr>
          </a:p>
          <a:p>
            <a:pPr marL="0" indent="0">
              <a:buNone/>
            </a:pPr>
            <a:r>
              <a:rPr lang="it-IT" altLang="it-IT" sz="2000" dirty="0">
                <a:solidFill>
                  <a:schemeClr val="tx1"/>
                </a:solidFill>
              </a:rPr>
              <a:t>17. I/le pugili che subiscono un KO per colpi al capo devono essere ospedalizzati e copia del referto del P.S. e/o ricovero deve essere portato in visione alla successiva visita di controllo per la reintegrazione. Coloro che dovessero rifiutare l’ospedalizzazione, dovranno effettuare in occasione della visita medica di controllo per la reintegrazione, oltre all’esame EEG, anche una RM cerebrale da portare in visione in originale (immagini e referto).</a:t>
            </a:r>
            <a:endParaRPr lang="it-IT" altLang="it-IT" sz="2000" dirty="0">
              <a:solidFill>
                <a:schemeClr val="tx1"/>
              </a:solidFill>
            </a:endParaRPr>
          </a:p>
          <a:p>
            <a:pPr marL="0" indent="0">
              <a:buNone/>
            </a:pPr>
            <a:endParaRPr sz="2000" dirty="0">
              <a:sym typeface="+mn-ea"/>
            </a:endParaRPr>
          </a:p>
          <a:p>
            <a:pPr marL="0" indent="0">
              <a:buNone/>
            </a:pPr>
            <a:endParaRPr sz="2000" dirty="0">
              <a:sym typeface="+mn-ea"/>
            </a:endParaRPr>
          </a:p>
          <a:p>
            <a:pPr marL="0" indent="0">
              <a:buNone/>
            </a:pPr>
            <a:endParaRPr sz="2000" dirty="0">
              <a:sym typeface="+mn-ea"/>
            </a:endParaRPr>
          </a:p>
          <a:p>
            <a:pPr marL="0" indent="0">
              <a:buNone/>
            </a:pPr>
            <a:endParaRPr sz="2000" dirty="0">
              <a:sym typeface="+mn-ea"/>
            </a:endParaRPr>
          </a:p>
          <a:p>
            <a:pPr marL="0" indent="0">
              <a:buNone/>
            </a:pPr>
            <a:r>
              <a:rPr sz="2000" dirty="0">
                <a:sym typeface="+mn-ea"/>
              </a:rPr>
              <a:t>“</a:t>
            </a:r>
            <a:r>
              <a:rPr sz="1400" dirty="0">
                <a:sym typeface="+mn-ea"/>
              </a:rPr>
              <a:t>Se c'è </a:t>
            </a:r>
            <a:r>
              <a:rPr lang="it-IT" sz="1400" dirty="0">
                <a:sym typeface="+mn-ea"/>
              </a:rPr>
              <a:t>una</a:t>
            </a:r>
            <a:r>
              <a:rPr lang="it-IT" sz="1400" dirty="0">
                <a:solidFill>
                  <a:srgbClr val="FF0000"/>
                </a:solidFill>
                <a:sym typeface="+mn-ea"/>
              </a:rPr>
              <a:t> magia</a:t>
            </a:r>
            <a:r>
              <a:rPr sz="1400" dirty="0">
                <a:solidFill>
                  <a:srgbClr val="FF0000"/>
                </a:solidFill>
                <a:sym typeface="+mn-ea"/>
              </a:rPr>
              <a:t> </a:t>
            </a:r>
            <a:r>
              <a:rPr sz="1400" dirty="0">
                <a:sym typeface="+mn-ea"/>
              </a:rPr>
              <a:t>nella boxe è la</a:t>
            </a:r>
            <a:r>
              <a:rPr sz="1400" dirty="0">
                <a:solidFill>
                  <a:srgbClr val="FF0000"/>
                </a:solidFill>
                <a:sym typeface="+mn-ea"/>
              </a:rPr>
              <a:t> </a:t>
            </a:r>
            <a:r>
              <a:rPr lang="it-IT" sz="1400" dirty="0">
                <a:solidFill>
                  <a:srgbClr val="FF0000"/>
                </a:solidFill>
                <a:sym typeface="+mn-ea"/>
              </a:rPr>
              <a:t>magia</a:t>
            </a:r>
            <a:r>
              <a:rPr sz="1400" dirty="0">
                <a:sym typeface="+mn-ea"/>
              </a:rPr>
              <a:t> di </a:t>
            </a:r>
            <a:r>
              <a:rPr lang="it-IT" sz="1400" dirty="0">
                <a:solidFill>
                  <a:schemeClr val="tx1"/>
                </a:solidFill>
                <a:sym typeface="+mn-ea"/>
              </a:rPr>
              <a:t>combattere</a:t>
            </a:r>
            <a:r>
              <a:rPr sz="1400" dirty="0">
                <a:sym typeface="+mn-ea"/>
              </a:rPr>
              <a:t> battaglie al di là di ogni </a:t>
            </a:r>
            <a:r>
              <a:rPr lang="it-IT" sz="1400" dirty="0">
                <a:sym typeface="+mn-ea"/>
              </a:rPr>
              <a:t>sopportazione</a:t>
            </a:r>
            <a:r>
              <a:rPr sz="1400" dirty="0">
                <a:sym typeface="+mn-ea"/>
              </a:rPr>
              <a:t>, al di là di costole incrinate, reni fatti a pezzi e retine distaccate. È la </a:t>
            </a:r>
            <a:r>
              <a:rPr lang="it-IT" sz="1400" dirty="0">
                <a:solidFill>
                  <a:srgbClr val="FF0000"/>
                </a:solidFill>
                <a:sym typeface="+mn-ea"/>
              </a:rPr>
              <a:t>magia</a:t>
            </a:r>
            <a:r>
              <a:rPr sz="1400" dirty="0">
                <a:sym typeface="+mn-ea"/>
              </a:rPr>
              <a:t> di </a:t>
            </a:r>
            <a:r>
              <a:rPr lang="it-IT" sz="1400" dirty="0">
                <a:sym typeface="+mn-ea"/>
              </a:rPr>
              <a:t>rischiare</a:t>
            </a:r>
            <a:r>
              <a:rPr sz="1400" dirty="0">
                <a:sym typeface="+mn-ea"/>
              </a:rPr>
              <a:t> tutto per </a:t>
            </a:r>
            <a:r>
              <a:rPr lang="it-IT" sz="1400" dirty="0">
                <a:sym typeface="+mn-ea"/>
              </a:rPr>
              <a:t>realizzare</a:t>
            </a:r>
            <a:r>
              <a:rPr sz="1400" dirty="0">
                <a:sym typeface="+mn-ea"/>
              </a:rPr>
              <a:t> un </a:t>
            </a:r>
            <a:r>
              <a:rPr lang="it-IT" sz="1400" dirty="0">
                <a:solidFill>
                  <a:srgbClr val="FF0000"/>
                </a:solidFill>
                <a:sym typeface="+mn-ea"/>
              </a:rPr>
              <a:t>sogno</a:t>
            </a:r>
            <a:r>
              <a:rPr sz="1400" dirty="0">
                <a:sym typeface="+mn-ea"/>
              </a:rPr>
              <a:t> che nessuno vede tranne te.” </a:t>
            </a:r>
            <a:r>
              <a:rPr lang="it-IT" sz="1400" dirty="0">
                <a:solidFill>
                  <a:srgbClr val="FF0000"/>
                </a:solidFill>
                <a:sym typeface="+mn-ea"/>
              </a:rPr>
              <a:t>MORGAN FREEMAN</a:t>
            </a:r>
            <a:endParaRPr lang="it-IT" altLang="it-IT" sz="1400" dirty="0">
              <a:solidFill>
                <a:schemeClr val="accent2"/>
              </a:solidFill>
            </a:endParaRPr>
          </a:p>
          <a:p>
            <a:pPr marL="0" indent="0">
              <a:buNone/>
            </a:pPr>
            <a:endParaRPr lang="it-IT" altLang="it-IT" sz="1400" dirty="0">
              <a:solidFill>
                <a:schemeClr val="tx1"/>
              </a:solidFill>
            </a:endParaRPr>
          </a:p>
          <a:p>
            <a:pPr marL="0" indent="0">
              <a:buNone/>
            </a:pPr>
            <a:endParaRPr lang="it-IT" altLang="it-IT" sz="1600" dirty="0"/>
          </a:p>
          <a:p>
            <a:pPr marL="0" indent="0">
              <a:buNone/>
            </a:pPr>
            <a:endParaRPr lang="it-IT" altLang="it-IT" sz="1600" dirty="0"/>
          </a:p>
          <a:p>
            <a:pPr marL="0" indent="0">
              <a:buNone/>
            </a:pPr>
            <a:endParaRPr lang="it-IT" altLang="it-IT" sz="1600" dirty="0"/>
          </a:p>
          <a:p>
            <a:pPr marL="0" indent="0">
              <a:buNone/>
            </a:pPr>
            <a:endParaRPr lang="it-IT" altLang="it-IT" sz="1600" dirty="0"/>
          </a:p>
          <a:p>
            <a:pPr marL="0" indent="0">
              <a:buNone/>
            </a:pPr>
            <a:endParaRPr lang="it-IT" altLang="it-IT" sz="1600" dirty="0"/>
          </a:p>
          <a:p>
            <a:pPr marL="0" indent="0">
              <a:buNone/>
            </a:pPr>
            <a:endParaRPr lang="it-IT" altLang="it-IT" sz="1600" dirty="0"/>
          </a:p>
          <a:p>
            <a:pPr marL="0" indent="0">
              <a:buNone/>
            </a:pPr>
            <a:r>
              <a:rPr lang="it-IT" altLang="it-IT" sz="1600" dirty="0"/>
              <a:t> </a:t>
            </a:r>
            <a:endParaRPr lang="it-IT" altLang="it-IT" sz="1600" dirty="0"/>
          </a:p>
          <a:p>
            <a:pPr marL="0" indent="0">
              <a:buNone/>
            </a:pPr>
            <a:r>
              <a:rPr lang="it-IT" altLang="it-IT" sz="1400" dirty="0"/>
              <a:t>. </a:t>
            </a:r>
            <a:endParaRPr lang="it-IT" altLang="it-IT" sz="1400" dirty="0"/>
          </a:p>
        </p:txBody>
      </p:sp>
      <p:sp>
        <p:nvSpPr>
          <p:cNvPr id="27652"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pic>
        <p:nvPicPr>
          <p:cNvPr id="60421" name="Picture 9"/>
          <p:cNvPicPr>
            <a:picLocks noChangeAspect="1"/>
          </p:cNvPicPr>
          <p:nvPr/>
        </p:nvPicPr>
        <p:blipFill>
          <a:blip r:embed="rId1"/>
          <a:stretch>
            <a:fillRect/>
          </a:stretch>
        </p:blipFill>
        <p:spPr>
          <a:xfrm>
            <a:off x="539115" y="3717290"/>
            <a:ext cx="2857500" cy="1428750"/>
          </a:xfrm>
          <a:prstGeom prst="rect">
            <a:avLst/>
          </a:prstGeom>
          <a:noFill/>
          <a:ln w="9525">
            <a:noFill/>
          </a:ln>
        </p:spPr>
      </p:pic>
      <p:pic>
        <p:nvPicPr>
          <p:cNvPr id="60422" name="Picture 10"/>
          <p:cNvPicPr>
            <a:picLocks noChangeAspect="1"/>
          </p:cNvPicPr>
          <p:nvPr/>
        </p:nvPicPr>
        <p:blipFill>
          <a:blip r:embed="rId2"/>
          <a:stretch>
            <a:fillRect/>
          </a:stretch>
        </p:blipFill>
        <p:spPr>
          <a:xfrm>
            <a:off x="5147628" y="3717290"/>
            <a:ext cx="2857500" cy="1428750"/>
          </a:xfrm>
          <a:prstGeom prst="rect">
            <a:avLst/>
          </a:prstGeom>
          <a:noFill/>
          <a:ln w="9525">
            <a:noFill/>
          </a:ln>
        </p:spPr>
      </p:pic>
      <p:graphicFrame>
        <p:nvGraphicFramePr>
          <p:cNvPr id="60423" name="Oggetto 1"/>
          <p:cNvGraphicFramePr>
            <a:graphicFrameLocks noChangeAspect="1"/>
          </p:cNvGraphicFramePr>
          <p:nvPr/>
        </p:nvGraphicFramePr>
        <p:xfrm>
          <a:off x="0" y="0"/>
          <a:ext cx="958850" cy="1260475"/>
        </p:xfrm>
        <a:graphic>
          <a:graphicData uri="http://schemas.openxmlformats.org/presentationml/2006/ole">
            <mc:AlternateContent xmlns:mc="http://schemas.openxmlformats.org/markup-compatibility/2006">
              <mc:Choice xmlns:v="urn:schemas-microsoft-com:vml" Requires="v">
                <p:oleObj spid="_x0000_s3101" name="" r:id="rId3" imgW="3220085" imgH="4152900" progId="Word.Picture.8">
                  <p:embed/>
                </p:oleObj>
              </mc:Choice>
              <mc:Fallback>
                <p:oleObj name="" r:id="rId3" imgW="3220085" imgH="4152900" progId="Word.Picture.8">
                  <p:embed/>
                  <p:pic>
                    <p:nvPicPr>
                      <p:cNvPr id="0" name="Picture 3100"/>
                      <p:cNvPicPr/>
                      <p:nvPr/>
                    </p:nvPicPr>
                    <p:blipFill>
                      <a:blip r:embed="rId4"/>
                      <a:stretch>
                        <a:fillRect/>
                      </a:stretch>
                    </p:blipFill>
                    <p:spPr>
                      <a:xfrm>
                        <a:off x="0" y="0"/>
                        <a:ext cx="958850" cy="1260475"/>
                      </a:xfrm>
                      <a:prstGeom prst="rect">
                        <a:avLst/>
                      </a:prstGeom>
                      <a:noFill/>
                      <a:ln w="38100">
                        <a:noFill/>
                        <a:miter/>
                      </a:ln>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olo 1"/>
          <p:cNvSpPr>
            <a:spLocks noGrp="1"/>
          </p:cNvSpPr>
          <p:nvPr>
            <p:ph type="title" hasCustomPrompt="1"/>
          </p:nvPr>
        </p:nvSpPr>
        <p:spPr/>
        <p:txBody>
          <a:bodyPr vert="horz" wrap="square" lIns="91440" tIns="45720" rIns="91440" bIns="45720" anchor="ctr" anchorCtr="0"/>
          <a:p>
            <a:pPr algn="l"/>
            <a:r>
              <a:rPr lang="it-IT" altLang="it-IT" sz="2400" dirty="0">
                <a:solidFill>
                  <a:srgbClr val="002060"/>
                </a:solidFill>
              </a:rPr>
              <a:t>                            </a:t>
            </a:r>
            <a:r>
              <a:rPr lang="it-IT" altLang="it-IT" sz="2400" dirty="0">
                <a:solidFill>
                  <a:srgbClr val="002060"/>
                </a:solidFill>
                <a:sym typeface="+mn-ea"/>
              </a:rPr>
              <a:t>Regolamento del Settore Sanitario</a:t>
            </a:r>
            <a:br>
              <a:rPr lang="it-IT" altLang="it-IT" sz="2400" dirty="0">
                <a:solidFill>
                  <a:srgbClr val="002060"/>
                </a:solidFill>
                <a:sym typeface="+mn-ea"/>
              </a:rPr>
            </a:br>
            <a:r>
              <a:rPr lang="it-IT" altLang="it-IT" sz="2400" dirty="0">
                <a:solidFill>
                  <a:srgbClr val="002060"/>
                </a:solidFill>
                <a:sym typeface="+mn-ea"/>
              </a:rPr>
              <a:t>Art</a:t>
            </a:r>
            <a:r>
              <a:rPr lang="it-IT" altLang="it-IT" sz="2400" dirty="0">
                <a:solidFill>
                  <a:srgbClr val="002060"/>
                </a:solidFill>
                <a:sym typeface="+mn-ea"/>
              </a:rPr>
              <a:t>. 13 – Servizio sanitario per le riunioni di pugilato </a:t>
            </a:r>
            <a:endParaRPr sz="2400" dirty="0"/>
          </a:p>
        </p:txBody>
      </p:sp>
      <p:sp>
        <p:nvSpPr>
          <p:cNvPr id="5123" name="Segnaposto contenuto 2"/>
          <p:cNvSpPr>
            <a:spLocks noGrp="1"/>
          </p:cNvSpPr>
          <p:nvPr>
            <p:ph idx="1" hasCustomPrompt="1"/>
          </p:nvPr>
        </p:nvSpPr>
        <p:spPr/>
        <p:txBody>
          <a:bodyPr vert="horz" wrap="square" lIns="91440" tIns="45720" rIns="91440" bIns="45720" anchor="t" anchorCtr="0"/>
          <a:p>
            <a:pPr marL="0" indent="0">
              <a:buFontTx/>
              <a:buNone/>
            </a:pPr>
            <a:r>
              <a:rPr lang="it-IT" sz="2800" dirty="0"/>
              <a:t>Comma 4 - Le visite pre-gara vanno effettuate sempre prima delle operazioni di peso.</a:t>
            </a:r>
            <a:endParaRPr lang="it-IT" sz="2800" dirty="0"/>
          </a:p>
          <a:p>
            <a:pPr marL="0" indent="0">
              <a:buFontTx/>
              <a:buNone/>
            </a:pPr>
            <a:endParaRPr lang="it-IT" sz="2800" dirty="0"/>
          </a:p>
          <a:p>
            <a:pPr marL="0" indent="0">
              <a:buFontTx/>
              <a:buNone/>
            </a:pPr>
            <a:r>
              <a:rPr lang="it-IT" sz="2400" dirty="0"/>
              <a:t>Comma 7 - Il medico può richiedere di intervenire per valutare la capacità degli atleti di continuare l’incontro in situazione improvvisa di pericolo per uno dei due contendenti.</a:t>
            </a:r>
            <a:r>
              <a:rPr lang="it-IT" sz="1800" dirty="0"/>
              <a:t> </a:t>
            </a:r>
            <a:endParaRPr lang="it-IT" sz="1800" dirty="0"/>
          </a:p>
        </p:txBody>
      </p:sp>
      <p:sp>
        <p:nvSpPr>
          <p:cNvPr id="4"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5125" name="Picture 8"/>
          <p:cNvPicPr>
            <a:picLocks noChangeAspect="1"/>
          </p:cNvPicPr>
          <p:nvPr/>
        </p:nvPicPr>
        <p:blipFill>
          <a:blip r:embed="rId1"/>
          <a:stretch>
            <a:fillRect/>
          </a:stretch>
        </p:blipFill>
        <p:spPr>
          <a:xfrm>
            <a:off x="3410585" y="4259580"/>
            <a:ext cx="2284730" cy="1911985"/>
          </a:xfrm>
          <a:prstGeom prst="rect">
            <a:avLst/>
          </a:prstGeom>
          <a:noFill/>
          <a:ln w="9525">
            <a:noFill/>
          </a:ln>
        </p:spPr>
      </p:pic>
      <p:sp>
        <p:nvSpPr>
          <p:cNvPr id="5126" name="Rectangle 9"/>
          <p:cNvSpPr/>
          <p:nvPr/>
        </p:nvSpPr>
        <p:spPr>
          <a:xfrm>
            <a:off x="0" y="0"/>
            <a:ext cx="9144000" cy="0"/>
          </a:xfrm>
          <a:prstGeom prst="rect">
            <a:avLst/>
          </a:prstGeom>
          <a:noFill/>
          <a:ln w="9525">
            <a:noFill/>
          </a:ln>
        </p:spPr>
        <p:txBody>
          <a:bodyPr wrap="none" anchor="ctr" anchorCtr="0">
            <a:spAutoFit/>
          </a:bodyPr>
          <a:p>
            <a:endParaRPr dirty="0">
              <a:latin typeface="Arial" panose="020B0604020202020204" pitchFamily="34" charset="0"/>
            </a:endParaRPr>
          </a:p>
        </p:txBody>
      </p:sp>
      <p:graphicFrame>
        <p:nvGraphicFramePr>
          <p:cNvPr id="5127" name="Oggetto 2"/>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79" name="" r:id="rId2" imgW="3220085" imgH="4152900" progId="Word.Picture.8">
                  <p:embed/>
                </p:oleObj>
              </mc:Choice>
              <mc:Fallback>
                <p:oleObj name="" r:id="rId2" imgW="3220085" imgH="4152900" progId="Word.Picture.8">
                  <p:embed/>
                  <p:pic>
                    <p:nvPicPr>
                      <p:cNvPr id="0" name="Picture 3078"/>
                      <p:cNvPicPr/>
                      <p:nvPr/>
                    </p:nvPicPr>
                    <p:blipFill>
                      <a:blip r:embed="rId3"/>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olo 1"/>
          <p:cNvSpPr>
            <a:spLocks noGrp="1"/>
          </p:cNvSpPr>
          <p:nvPr>
            <p:ph type="title" hasCustomPrompt="1"/>
          </p:nvPr>
        </p:nvSpPr>
        <p:spPr/>
        <p:txBody>
          <a:bodyPr vert="horz" wrap="square" lIns="91440" tIns="45720" rIns="91440" bIns="45720" anchor="ctr" anchorCtr="0"/>
          <a:p>
            <a:pPr algn="l"/>
            <a:r>
              <a:rPr lang="it-IT" altLang="it-IT" sz="2400" dirty="0">
                <a:solidFill>
                  <a:srgbClr val="002060"/>
                </a:solidFill>
              </a:rPr>
              <a:t>                  </a:t>
            </a:r>
            <a:r>
              <a:rPr lang="it-IT" altLang="it-IT" sz="2400" dirty="0">
                <a:solidFill>
                  <a:srgbClr val="002060"/>
                </a:solidFill>
                <a:sym typeface="+mn-ea"/>
              </a:rPr>
              <a:t>Regolamento del Settore Sanitario</a:t>
            </a:r>
            <a:br>
              <a:rPr lang="it-IT" altLang="it-IT" sz="2400" dirty="0">
                <a:solidFill>
                  <a:srgbClr val="002060"/>
                </a:solidFill>
                <a:sym typeface="+mn-ea"/>
              </a:rPr>
            </a:br>
            <a:r>
              <a:rPr lang="it-IT" altLang="it-IT" sz="2400" dirty="0">
                <a:solidFill>
                  <a:srgbClr val="002060"/>
                </a:solidFill>
                <a:sym typeface="+mn-ea"/>
              </a:rPr>
              <a:t>Art</a:t>
            </a:r>
            <a:r>
              <a:rPr lang="it-IT" altLang="it-IT" sz="2400" dirty="0">
                <a:solidFill>
                  <a:srgbClr val="002060"/>
                </a:solidFill>
                <a:sym typeface="+mn-ea"/>
              </a:rPr>
              <a:t>.               14 – Pugilato Femminile </a:t>
            </a:r>
            <a:endParaRPr sz="2400" dirty="0"/>
          </a:p>
        </p:txBody>
      </p:sp>
      <p:sp>
        <p:nvSpPr>
          <p:cNvPr id="6147" name="Segnaposto contenuto 2"/>
          <p:cNvSpPr>
            <a:spLocks noGrp="1"/>
          </p:cNvSpPr>
          <p:nvPr>
            <p:ph idx="1" hasCustomPrompt="1"/>
          </p:nvPr>
        </p:nvSpPr>
        <p:spPr/>
        <p:txBody>
          <a:bodyPr vert="horz" wrap="square" lIns="91440" tIns="45720" rIns="91440" bIns="45720" anchor="t" anchorCtr="0"/>
          <a:p>
            <a:pPr marL="0" indent="0">
              <a:buNone/>
            </a:pPr>
            <a:r>
              <a:rPr lang="it-IT" sz="2800" dirty="0"/>
              <a:t>Comma 2 </a:t>
            </a:r>
            <a:endParaRPr lang="it-IT" sz="2800" dirty="0"/>
          </a:p>
          <a:p>
            <a:pPr marL="0" indent="0">
              <a:buNone/>
            </a:pPr>
            <a:r>
              <a:rPr lang="it-IT" sz="2800" dirty="0"/>
              <a:t>Al momento della visita pre-gara, l’atleta deve sottoscrivere la dichiarazione pre-gara SAN 3</a:t>
            </a:r>
            <a:endParaRPr lang="it-IT" sz="2000" dirty="0"/>
          </a:p>
          <a:p>
            <a:pPr marL="0" indent="0">
              <a:buNone/>
            </a:pPr>
            <a:r>
              <a:rPr lang="it-IT" sz="2800" dirty="0"/>
              <a:t>Deve inoltre presentare un referto di un test di gravidanza, con esame del sangue o delle urine eseguito esclusivamente presso un laboratorio autorizzato di analisi cliniche in data non anteriore ai 14 giorni precedenti l’incontro.</a:t>
            </a:r>
            <a:endParaRPr lang="it-IT" sz="2800" dirty="0"/>
          </a:p>
        </p:txBody>
      </p:sp>
      <p:sp>
        <p:nvSpPr>
          <p:cNvPr id="4"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6149" name="Picture 7"/>
          <p:cNvPicPr>
            <a:picLocks noChangeAspect="1"/>
          </p:cNvPicPr>
          <p:nvPr/>
        </p:nvPicPr>
        <p:blipFill>
          <a:blip r:embed="rId1"/>
          <a:stretch>
            <a:fillRect/>
          </a:stretch>
        </p:blipFill>
        <p:spPr>
          <a:xfrm>
            <a:off x="7524750" y="4909820"/>
            <a:ext cx="1386205" cy="1795780"/>
          </a:xfrm>
          <a:prstGeom prst="rect">
            <a:avLst/>
          </a:prstGeom>
          <a:noFill/>
          <a:ln w="9525">
            <a:noFill/>
          </a:ln>
        </p:spPr>
      </p:pic>
      <p:graphicFrame>
        <p:nvGraphicFramePr>
          <p:cNvPr id="6150" name="Oggetto 1"/>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78" name="" r:id="rId2" imgW="3220085" imgH="4152900" progId="Word.Picture.8">
                  <p:embed/>
                </p:oleObj>
              </mc:Choice>
              <mc:Fallback>
                <p:oleObj name="" r:id="rId2" imgW="3220085" imgH="4152900" progId="Word.Picture.8">
                  <p:embed/>
                  <p:pic>
                    <p:nvPicPr>
                      <p:cNvPr id="0" name="Picture 3077"/>
                      <p:cNvPicPr/>
                      <p:nvPr/>
                    </p:nvPicPr>
                    <p:blipFill>
                      <a:blip r:embed="rId3"/>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olo 1"/>
          <p:cNvSpPr>
            <a:spLocks noGrp="1"/>
          </p:cNvSpPr>
          <p:nvPr>
            <p:ph type="title" hasCustomPrompt="1"/>
          </p:nvPr>
        </p:nvSpPr>
        <p:spPr/>
        <p:txBody>
          <a:bodyPr vert="horz" wrap="square" lIns="91440" tIns="45720" rIns="91440" bIns="45720" anchor="ctr" anchorCtr="0"/>
          <a:p>
            <a:pPr algn="l"/>
            <a:r>
              <a:rPr lang="it-IT" altLang="it-IT" sz="2400" dirty="0">
                <a:solidFill>
                  <a:srgbClr val="002060"/>
                </a:solidFill>
              </a:rPr>
              <a:t>                   </a:t>
            </a:r>
            <a:r>
              <a:rPr lang="it-IT" altLang="it-IT" sz="2400" dirty="0">
                <a:solidFill>
                  <a:srgbClr val="002060"/>
                </a:solidFill>
                <a:sym typeface="+mn-ea"/>
              </a:rPr>
              <a:t>Regolamento del Settore Sanitario</a:t>
            </a:r>
            <a:br>
              <a:rPr lang="it-IT" altLang="it-IT" sz="2400" dirty="0">
                <a:solidFill>
                  <a:srgbClr val="002060"/>
                </a:solidFill>
                <a:sym typeface="+mn-ea"/>
              </a:rPr>
            </a:br>
            <a:r>
              <a:rPr lang="it-IT" altLang="it-IT" sz="2400" dirty="0">
                <a:solidFill>
                  <a:srgbClr val="002060"/>
                </a:solidFill>
                <a:sym typeface="+mn-ea"/>
              </a:rPr>
              <a:t>Art</a:t>
            </a:r>
            <a:r>
              <a:rPr lang="it-IT" altLang="it-IT" sz="2400" dirty="0">
                <a:solidFill>
                  <a:srgbClr val="002060"/>
                </a:solidFill>
                <a:sym typeface="+mn-ea"/>
              </a:rPr>
              <a:t>.                  16 – Medico di Pugilato </a:t>
            </a:r>
            <a:endParaRPr sz="2400" dirty="0"/>
          </a:p>
        </p:txBody>
      </p:sp>
      <p:sp>
        <p:nvSpPr>
          <p:cNvPr id="7171" name="Segnaposto contenuto 2"/>
          <p:cNvSpPr>
            <a:spLocks noGrp="1"/>
          </p:cNvSpPr>
          <p:nvPr>
            <p:ph idx="1" hasCustomPrompt="1"/>
          </p:nvPr>
        </p:nvSpPr>
        <p:spPr>
          <a:xfrm>
            <a:off x="467360" y="1718945"/>
            <a:ext cx="8229600" cy="4525963"/>
          </a:xfrm>
        </p:spPr>
        <p:txBody>
          <a:bodyPr vert="horz" wrap="square" lIns="91440" tIns="45720" rIns="91440" bIns="45720" anchor="t" anchorCtr="0"/>
          <a:p>
            <a:pPr marL="0" indent="0">
              <a:buNone/>
            </a:pPr>
            <a:r>
              <a:rPr lang="it-IT" sz="1800" dirty="0"/>
              <a:t>Comma 1.1</a:t>
            </a:r>
            <a:endParaRPr lang="it-IT" sz="1800" dirty="0"/>
          </a:p>
          <a:p>
            <a:pPr marL="0" indent="0">
              <a:buNone/>
            </a:pPr>
            <a:r>
              <a:rPr lang="it-IT" sz="1800" dirty="0"/>
              <a:t>Il Medico di Pugilato svolge le funzioni di Ufficiale di Gara nei casi in cui venga richiesto il parere sull’idoneità dell’atleta all’incontro:</a:t>
            </a:r>
            <a:endParaRPr lang="it-IT" sz="1800" dirty="0"/>
          </a:p>
          <a:p>
            <a:pPr marL="0" indent="0">
              <a:buNone/>
            </a:pPr>
            <a:r>
              <a:rPr lang="it-IT" sz="1800" dirty="0"/>
              <a:t> - nelle visite pre-gara degli incontri;</a:t>
            </a:r>
            <a:endParaRPr lang="it-IT" sz="1800" dirty="0"/>
          </a:p>
          <a:p>
            <a:pPr marL="0" indent="0">
              <a:buNone/>
            </a:pPr>
            <a:r>
              <a:rPr lang="it-IT" sz="1800" dirty="0"/>
              <a:t>- durante l’incontro in caso di situazioni sanitarie che ne impediscano il prosieguo.</a:t>
            </a:r>
            <a:endParaRPr lang="it-IT" sz="1400" dirty="0"/>
          </a:p>
          <a:p>
            <a:pPr marL="0" indent="0">
              <a:buNone/>
            </a:pPr>
            <a:endParaRPr lang="it-IT" sz="1600" dirty="0"/>
          </a:p>
          <a:p>
            <a:pPr marL="0" indent="0">
              <a:buNone/>
            </a:pPr>
            <a:r>
              <a:rPr lang="it-IT" sz="1800" dirty="0"/>
              <a:t>Comma 1.2</a:t>
            </a:r>
            <a:endParaRPr lang="it-IT" sz="1800" dirty="0"/>
          </a:p>
          <a:p>
            <a:pPr marL="0" indent="0">
              <a:buNone/>
            </a:pPr>
            <a:r>
              <a:rPr lang="it-IT" sz="1800" dirty="0"/>
              <a:t>In caso di sconfitta prima del limite deve stabilire un periodo di riposo dell’atleta e gli accertamenti eventualmente necessari, oltre quelli previsti dalla legislazione in vigore, per l’esecuzione della visita di controllo o rientro. Anche in caso di verdetto ai punti potrà richiedere un periodo di riposo ed eventuali visite di controllo sul motivato sospetto clinico.</a:t>
            </a:r>
            <a:endParaRPr lang="it-IT" sz="1800" dirty="0"/>
          </a:p>
        </p:txBody>
      </p:sp>
      <p:sp>
        <p:nvSpPr>
          <p:cNvPr id="4"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prof. Enrico </a:t>
            </a:r>
            <a:r>
              <a:rPr kumimoji="0" lang="it-IT" altLang="it-IT" sz="14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mn-cs"/>
              </a:rPr>
              <a:t>Apa</a:t>
            </a:r>
            <a:endParaRPr kumimoji="0" lang="it-IT" altLang="it-IT"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7173" name="Picture 7"/>
          <p:cNvPicPr>
            <a:picLocks noChangeAspect="1"/>
          </p:cNvPicPr>
          <p:nvPr/>
        </p:nvPicPr>
        <p:blipFill>
          <a:blip r:embed="rId1"/>
          <a:stretch>
            <a:fillRect/>
          </a:stretch>
        </p:blipFill>
        <p:spPr>
          <a:xfrm>
            <a:off x="7236460" y="260668"/>
            <a:ext cx="1743075" cy="1714500"/>
          </a:xfrm>
          <a:prstGeom prst="rect">
            <a:avLst/>
          </a:prstGeom>
          <a:noFill/>
          <a:ln w="9525">
            <a:noFill/>
          </a:ln>
        </p:spPr>
      </p:pic>
      <p:graphicFrame>
        <p:nvGraphicFramePr>
          <p:cNvPr id="7174" name="Oggetto 1"/>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81" name="" r:id="rId2" imgW="3220085" imgH="4152900" progId="Word.Picture.8">
                  <p:embed/>
                </p:oleObj>
              </mc:Choice>
              <mc:Fallback>
                <p:oleObj name="" r:id="rId2" imgW="3220085" imgH="4152900" progId="Word.Picture.8">
                  <p:embed/>
                  <p:pic>
                    <p:nvPicPr>
                      <p:cNvPr id="0" name="Picture 3080"/>
                      <p:cNvPicPr/>
                      <p:nvPr/>
                    </p:nvPicPr>
                    <p:blipFill>
                      <a:blip r:embed="rId3"/>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olo 1"/>
          <p:cNvSpPr>
            <a:spLocks noGrp="1"/>
          </p:cNvSpPr>
          <p:nvPr>
            <p:ph type="title" hasCustomPrompt="1"/>
          </p:nvPr>
        </p:nvSpPr>
        <p:spPr>
          <a:xfrm>
            <a:off x="457200" y="260350"/>
            <a:ext cx="8229600" cy="1143000"/>
          </a:xfrm>
        </p:spPr>
        <p:txBody>
          <a:bodyPr vert="horz" wrap="square" lIns="91440" tIns="45720" rIns="91440" bIns="45720" anchor="ctr" anchorCtr="0"/>
          <a:p>
            <a:r>
              <a:rPr lang="it-IT" altLang="it-IT" sz="2400" dirty="0">
                <a:solidFill>
                  <a:srgbClr val="002060"/>
                </a:solidFill>
              </a:rPr>
              <a:t>Regolamento Settore Olimpico e Pro</a:t>
            </a:r>
            <a:br>
              <a:rPr lang="it-IT" altLang="it-IT" sz="2400" dirty="0">
                <a:solidFill>
                  <a:srgbClr val="002060"/>
                </a:solidFill>
              </a:rPr>
            </a:br>
            <a:r>
              <a:rPr lang="it-IT" altLang="it-IT" sz="2400" dirty="0">
                <a:solidFill>
                  <a:srgbClr val="002060"/>
                </a:solidFill>
              </a:rPr>
              <a:t>L’Ambulanza </a:t>
            </a:r>
            <a:endParaRPr sz="2400" dirty="0">
              <a:solidFill>
                <a:srgbClr val="FF0000"/>
              </a:solidFill>
            </a:endParaRPr>
          </a:p>
        </p:txBody>
      </p:sp>
      <p:sp>
        <p:nvSpPr>
          <p:cNvPr id="4" name="Segnaposto piè di pagina 3"/>
          <p:cNvSpPr txBox="1">
            <a:spLocks noGrp="1"/>
          </p:cNvSpPr>
          <p:nvPr>
            <p:ph type="ftr" sz="quarter" idx="1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t-IT" altLang="it-IT"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prof. Enrico Apa</a:t>
            </a:r>
            <a:endParaRPr kumimoji="0" lang="it-IT" altLang="it-IT"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0" name="Segnaposto contenuto 1"/>
          <p:cNvSpPr>
            <a:spLocks noGrp="1"/>
          </p:cNvSpPr>
          <p:nvPr>
            <p:ph idx="1" hasCustomPrompt="1"/>
          </p:nvPr>
        </p:nvSpPr>
        <p:spPr/>
        <p:txBody>
          <a:bodyPr vert="horz" wrap="square" lIns="91440" tIns="45720" rIns="91440" bIns="45720" anchor="t" anchorCtr="0"/>
          <a:p>
            <a:pPr marL="0" indent="0">
              <a:buNone/>
            </a:pPr>
            <a:r>
              <a:rPr lang="it-IT" sz="2000" dirty="0"/>
              <a:t>Artt. 17 P.O. e 38 PRO</a:t>
            </a:r>
            <a:endParaRPr lang="it-IT" sz="2000" dirty="0"/>
          </a:p>
          <a:p>
            <a:pPr marL="0" indent="0">
              <a:buNone/>
            </a:pPr>
            <a:endParaRPr lang="it-IT" sz="1400" dirty="0"/>
          </a:p>
          <a:p>
            <a:pPr marL="0" indent="0">
              <a:buNone/>
            </a:pPr>
            <a:r>
              <a:rPr lang="it-IT" sz="2000" dirty="0"/>
              <a:t>L’ambulanza deve stazionare vicino all’uscita più facilmente raggiungibile.</a:t>
            </a:r>
            <a:endParaRPr lang="it-IT" sz="2000" dirty="0"/>
          </a:p>
          <a:p>
            <a:pPr marL="0" indent="0">
              <a:buNone/>
            </a:pPr>
            <a:endParaRPr lang="it-IT" sz="2000" dirty="0"/>
          </a:p>
          <a:p>
            <a:pPr marL="0" indent="0">
              <a:buNone/>
            </a:pPr>
            <a:r>
              <a:rPr lang="it-IT" sz="2000" dirty="0"/>
              <a:t>E’ cura dell’organizzatore assicurarsi che non intervengano impedimenti ad una sua immediata partenza, dovuti alla viabilità circostante.</a:t>
            </a:r>
            <a:endParaRPr lang="it-IT" sz="2000" dirty="0"/>
          </a:p>
          <a:p>
            <a:pPr marL="0" indent="0">
              <a:buNone/>
            </a:pPr>
            <a:r>
              <a:rPr lang="it-IT" sz="2000" dirty="0"/>
              <a:t>Gli addetti all’ambulanza devono rimanere a disposizione del Medico di Sevizio e del Commissario di Riunione nella zona limitrofa il tavolo della giuria e possono lascire il loro posto solo quando vengono congedati da C.d.R., sentito il Medico di Servizio.</a:t>
            </a:r>
            <a:endParaRPr lang="it-IT" sz="20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endParaRPr sz="1400" dirty="0"/>
          </a:p>
          <a:p>
            <a:pPr marL="0" indent="0">
              <a:buNone/>
            </a:pPr>
            <a:r>
              <a:rPr sz="1400" dirty="0"/>
              <a:t> </a:t>
            </a:r>
            <a:endParaRPr sz="1400" dirty="0"/>
          </a:p>
          <a:p>
            <a:pPr marL="0" indent="0">
              <a:buNone/>
            </a:pPr>
            <a:r>
              <a:rPr sz="1400" dirty="0"/>
              <a:t> </a:t>
            </a:r>
            <a:endParaRPr sz="1400" dirty="0"/>
          </a:p>
        </p:txBody>
      </p:sp>
      <p:pic>
        <p:nvPicPr>
          <p:cNvPr id="9221" name="Picture 74"/>
          <p:cNvPicPr>
            <a:picLocks noChangeAspect="1"/>
          </p:cNvPicPr>
          <p:nvPr/>
        </p:nvPicPr>
        <p:blipFill>
          <a:blip r:embed="rId1"/>
          <a:stretch>
            <a:fillRect/>
          </a:stretch>
        </p:blipFill>
        <p:spPr>
          <a:xfrm>
            <a:off x="6806565" y="5276215"/>
            <a:ext cx="2337435" cy="1610360"/>
          </a:xfrm>
          <a:prstGeom prst="rect">
            <a:avLst/>
          </a:prstGeom>
          <a:noFill/>
          <a:ln w="9525">
            <a:noFill/>
          </a:ln>
        </p:spPr>
      </p:pic>
      <p:pic>
        <p:nvPicPr>
          <p:cNvPr id="9222" name="Picture 7"/>
          <p:cNvPicPr>
            <a:picLocks noChangeAspect="1"/>
          </p:cNvPicPr>
          <p:nvPr/>
        </p:nvPicPr>
        <p:blipFill>
          <a:blip r:embed="rId2"/>
          <a:stretch>
            <a:fillRect/>
          </a:stretch>
        </p:blipFill>
        <p:spPr>
          <a:xfrm>
            <a:off x="7211060" y="8255"/>
            <a:ext cx="1899920" cy="1649095"/>
          </a:xfrm>
          <a:prstGeom prst="rect">
            <a:avLst/>
          </a:prstGeom>
          <a:noFill/>
          <a:ln w="9525">
            <a:noFill/>
          </a:ln>
        </p:spPr>
      </p:pic>
      <p:graphicFrame>
        <p:nvGraphicFramePr>
          <p:cNvPr id="9223" name="Oggetto 1"/>
          <p:cNvGraphicFramePr>
            <a:graphicFrameLocks noChangeAspect="1"/>
          </p:cNvGraphicFramePr>
          <p:nvPr/>
        </p:nvGraphicFramePr>
        <p:xfrm>
          <a:off x="0" y="0"/>
          <a:ext cx="1123950" cy="1476375"/>
        </p:xfrm>
        <a:graphic>
          <a:graphicData uri="http://schemas.openxmlformats.org/presentationml/2006/ole">
            <mc:AlternateContent xmlns:mc="http://schemas.openxmlformats.org/markup-compatibility/2006">
              <mc:Choice xmlns:v="urn:schemas-microsoft-com:vml" Requires="v">
                <p:oleObj spid="_x0000_s3084" name="" r:id="rId3" imgW="3220085" imgH="4152900" progId="Word.Picture.8">
                  <p:embed/>
                </p:oleObj>
              </mc:Choice>
              <mc:Fallback>
                <p:oleObj name="" r:id="rId3" imgW="3220085" imgH="4152900" progId="Word.Picture.8">
                  <p:embed/>
                  <p:pic>
                    <p:nvPicPr>
                      <p:cNvPr id="0" name="Picture 3083"/>
                      <p:cNvPicPr/>
                      <p:nvPr/>
                    </p:nvPicPr>
                    <p:blipFill>
                      <a:blip r:embed="rId4"/>
                      <a:stretch>
                        <a:fillRect/>
                      </a:stretch>
                    </p:blipFill>
                    <p:spPr>
                      <a:xfrm>
                        <a:off x="0" y="0"/>
                        <a:ext cx="1123950" cy="1476375"/>
                      </a:xfrm>
                      <a:prstGeom prst="rect">
                        <a:avLst/>
                      </a:prstGeom>
                      <a:noFill/>
                      <a:ln w="38100">
                        <a:noFill/>
                        <a:miter/>
                      </a:ln>
                    </p:spPr>
                  </p:pic>
                </p:oleObj>
              </mc:Fallback>
            </mc:AlternateContent>
          </a:graphicData>
        </a:graphic>
      </p:graphicFrame>
    </p:spTree>
  </p:cSld>
  <p:clrMapOvr>
    <a:masterClrMapping/>
  </p:clrMapOvr>
  <p:transition spd="slow"/>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6651</Words>
  <Application>WPS Slides</Application>
  <PresentationFormat>Presentazione su schermo (4:3)</PresentationFormat>
  <Paragraphs>150</Paragraphs>
  <Slides>11</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11</vt:i4>
      </vt:variant>
      <vt:variant>
        <vt:lpstr>幻灯片标题</vt:lpstr>
      </vt:variant>
      <vt:variant>
        <vt:i4>11</vt:i4>
      </vt:variant>
    </vt:vector>
  </HeadingPairs>
  <TitlesOfParts>
    <vt:vector size="30" baseType="lpstr">
      <vt:lpstr>Arial</vt:lpstr>
      <vt:lpstr>SimSun</vt:lpstr>
      <vt:lpstr>Wingdings</vt:lpstr>
      <vt:lpstr>Times New Roman</vt:lpstr>
      <vt:lpstr>Monotype Corsiva</vt:lpstr>
      <vt:lpstr>Microsoft YaHei</vt:lpstr>
      <vt:lpstr>Arial Unicode MS</vt:lpstr>
      <vt:lpstr>Struttura predefinita</vt:lpstr>
      <vt:lpstr>Word.Picture.8</vt:lpstr>
      <vt:lpstr>Word.Picture.8</vt:lpstr>
      <vt:lpstr>Word.Picture.8</vt:lpstr>
      <vt:lpstr>Word.Picture.8</vt:lpstr>
      <vt:lpstr>Word.Picture.8</vt:lpstr>
      <vt:lpstr>Word.Picture.8</vt:lpstr>
      <vt:lpstr>Word.Picture.8</vt:lpstr>
      <vt:lpstr>Word.Picture.8</vt:lpstr>
      <vt:lpstr>Word.Picture.8</vt:lpstr>
      <vt:lpstr>Word.Picture.8</vt:lpstr>
      <vt:lpstr>Word.Picture.8</vt:lpstr>
      <vt:lpstr>          					                                                                                           Corso on line medici di bordo ring        </vt:lpstr>
      <vt:lpstr>Regolamento del Settore Sanitario Art. 10 – Garanzie a tutela dell’integrità fisica degli atleti </vt:lpstr>
      <vt:lpstr>               Regolamento del Settore Sanitario Art.        10 – Garanzie a tutela dell’integrità fisica degli atleti  </vt:lpstr>
      <vt:lpstr>              Regolamento Settore Sanitario                   ART. 10  – Garanzie a tutela dell’integrità fisica degli atleti </vt:lpstr>
      <vt:lpstr>              Regolamento Settore Sanitario                   ART. 10  – Garanzie a tutela dell’integrità fisica degli atleti </vt:lpstr>
      <vt:lpstr>                            Regolamento del Settore Sanitario Art. 13 – Servizio sanitario per le riunioni di pugilato </vt:lpstr>
      <vt:lpstr>                  Regolamento del Settore Sanitario Art.               14 – Pugilato Femminile </vt:lpstr>
      <vt:lpstr>                   Regolamento del Settore Sanitario Art.                  16 – Medico di Pugilato </vt:lpstr>
      <vt:lpstr>Regolamento Settore Olimpico e Pro L’Ambulanza </vt:lpstr>
      <vt:lpstr>                MODULISTICA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classificazione del pugilato</dc:title>
  <dc:creator>windows</dc:creator>
  <cp:lastModifiedBy>Enrico Apa</cp:lastModifiedBy>
  <cp:revision>530</cp:revision>
  <dcterms:created xsi:type="dcterms:W3CDTF">2010-03-30T19:33:00Z</dcterms:created>
  <dcterms:modified xsi:type="dcterms:W3CDTF">2025-04-25T16:43:16Z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E22626D01D0C4AF589E6A08D4A20BE66_12</vt:lpwstr>
  </property>
  <property fmtid="{D5CDD505-2E9C-101B-9397-08002B2CF9AE}" pid="3" name="KSOProductBuildVer">
    <vt:lpwstr>1033-12.2.0.20795</vt:lpwstr>
  </property>
</Properties>
</file>