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2" r:id="rId1"/>
  </p:sldMasterIdLst>
  <p:notesMasterIdLst>
    <p:notesMasterId r:id="rId87"/>
  </p:notesMasterIdLst>
  <p:sldIdLst>
    <p:sldId id="256" r:id="rId2"/>
    <p:sldId id="376" r:id="rId3"/>
    <p:sldId id="377" r:id="rId4"/>
    <p:sldId id="260" r:id="rId5"/>
    <p:sldId id="261" r:id="rId6"/>
    <p:sldId id="262" r:id="rId7"/>
    <p:sldId id="263" r:id="rId8"/>
    <p:sldId id="265" r:id="rId9"/>
    <p:sldId id="264" r:id="rId10"/>
    <p:sldId id="349" r:id="rId11"/>
    <p:sldId id="350" r:id="rId12"/>
    <p:sldId id="351" r:id="rId13"/>
    <p:sldId id="352" r:id="rId14"/>
    <p:sldId id="353" r:id="rId15"/>
    <p:sldId id="267" r:id="rId16"/>
    <p:sldId id="268" r:id="rId17"/>
    <p:sldId id="269" r:id="rId18"/>
    <p:sldId id="271" r:id="rId19"/>
    <p:sldId id="274" r:id="rId20"/>
    <p:sldId id="275" r:id="rId21"/>
    <p:sldId id="276" r:id="rId22"/>
    <p:sldId id="280" r:id="rId23"/>
    <p:sldId id="451" r:id="rId24"/>
    <p:sldId id="282" r:id="rId25"/>
    <p:sldId id="286" r:id="rId26"/>
    <p:sldId id="287" r:id="rId27"/>
    <p:sldId id="452" r:id="rId28"/>
    <p:sldId id="453" r:id="rId29"/>
    <p:sldId id="383" r:id="rId30"/>
    <p:sldId id="384" r:id="rId31"/>
    <p:sldId id="385" r:id="rId32"/>
    <p:sldId id="454" r:id="rId33"/>
    <p:sldId id="455" r:id="rId34"/>
    <p:sldId id="450" r:id="rId35"/>
    <p:sldId id="449" r:id="rId36"/>
    <p:sldId id="447" r:id="rId37"/>
    <p:sldId id="380" r:id="rId38"/>
    <p:sldId id="381" r:id="rId39"/>
    <p:sldId id="444" r:id="rId40"/>
    <p:sldId id="445" r:id="rId41"/>
    <p:sldId id="382" r:id="rId42"/>
    <p:sldId id="386" r:id="rId43"/>
    <p:sldId id="387" r:id="rId44"/>
    <p:sldId id="388" r:id="rId45"/>
    <p:sldId id="597" r:id="rId46"/>
    <p:sldId id="590" r:id="rId47"/>
    <p:sldId id="553" r:id="rId48"/>
    <p:sldId id="596" r:id="rId49"/>
    <p:sldId id="389" r:id="rId50"/>
    <p:sldId id="390" r:id="rId51"/>
    <p:sldId id="570" r:id="rId52"/>
    <p:sldId id="392" r:id="rId53"/>
    <p:sldId id="593" r:id="rId54"/>
    <p:sldId id="557" r:id="rId55"/>
    <p:sldId id="394" r:id="rId56"/>
    <p:sldId id="395" r:id="rId57"/>
    <p:sldId id="594" r:id="rId58"/>
    <p:sldId id="396" r:id="rId59"/>
    <p:sldId id="456" r:id="rId60"/>
    <p:sldId id="564" r:id="rId61"/>
    <p:sldId id="397" r:id="rId62"/>
    <p:sldId id="399" r:id="rId63"/>
    <p:sldId id="400" r:id="rId64"/>
    <p:sldId id="562" r:id="rId65"/>
    <p:sldId id="595" r:id="rId66"/>
    <p:sldId id="563" r:id="rId67"/>
    <p:sldId id="565" r:id="rId68"/>
    <p:sldId id="566" r:id="rId69"/>
    <p:sldId id="567" r:id="rId70"/>
    <p:sldId id="568" r:id="rId71"/>
    <p:sldId id="401" r:id="rId72"/>
    <p:sldId id="402" r:id="rId73"/>
    <p:sldId id="403" r:id="rId74"/>
    <p:sldId id="463" r:id="rId75"/>
    <p:sldId id="307" r:id="rId76"/>
    <p:sldId id="325" r:id="rId77"/>
    <p:sldId id="326" r:id="rId78"/>
    <p:sldId id="327" r:id="rId79"/>
    <p:sldId id="328" r:id="rId80"/>
    <p:sldId id="329" r:id="rId81"/>
    <p:sldId id="330" r:id="rId82"/>
    <p:sldId id="331" r:id="rId83"/>
    <p:sldId id="332" r:id="rId84"/>
    <p:sldId id="333" r:id="rId85"/>
    <p:sldId id="334" r:id="rId86"/>
  </p:sldIdLst>
  <p:sldSz cx="9144000" cy="6858000" type="screen4x3"/>
  <p:notesSz cx="6805613" cy="9944100"/>
  <p:defaultTextStyle>
    <a:defPPr>
      <a:defRPr lang="it-IT"/>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935">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009900"/>
    <a:srgbClr val="2E75B6"/>
    <a:srgbClr val="0000FF"/>
    <a:srgbClr val="FF33CC"/>
    <a:srgbClr val="00528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621" autoAdjust="0"/>
    <p:restoredTop sz="94660"/>
  </p:normalViewPr>
  <p:slideViewPr>
    <p:cSldViewPr snapToGrid="0">
      <p:cViewPr varScale="1">
        <p:scale>
          <a:sx n="124" d="100"/>
          <a:sy n="124" d="100"/>
        </p:scale>
        <p:origin x="1626" y="102"/>
      </p:cViewPr>
      <p:guideLst>
        <p:guide orient="horz" pos="935"/>
        <p:guide pos="2880"/>
      </p:guideLst>
    </p:cSldViewPr>
  </p:slideViewPr>
  <p:notesTextViewPr>
    <p:cViewPr>
      <p:scale>
        <a:sx n="1" d="1"/>
        <a:sy n="1" d="1"/>
      </p:scale>
      <p:origin x="0" y="0"/>
    </p:cViewPr>
  </p:notesTextViewPr>
  <p:sorterViewPr>
    <p:cViewPr>
      <p:scale>
        <a:sx n="200" d="100"/>
        <a:sy n="200" d="100"/>
      </p:scale>
      <p:origin x="0" y="-4662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heme" Target="theme/theme1.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0"/>
      <c:rAngAx val="0"/>
      <c:perspective val="0"/>
    </c:view3D>
    <c:floor>
      <c:thickness val="0"/>
    </c:floor>
    <c:sideWall>
      <c:thickness val="0"/>
    </c:sideWall>
    <c:backWall>
      <c:thickness val="0"/>
    </c:backWall>
    <c:plotArea>
      <c:layout>
        <c:manualLayout>
          <c:layoutTarget val="inner"/>
          <c:xMode val="edge"/>
          <c:yMode val="edge"/>
          <c:x val="0.10947368421052632"/>
          <c:y val="0.29464285714285715"/>
          <c:w val="0.75578947368421057"/>
          <c:h val="0.31919642857142855"/>
        </c:manualLayout>
      </c:layout>
      <c:pie3DChart>
        <c:varyColors val="1"/>
        <c:ser>
          <c:idx val="0"/>
          <c:order val="0"/>
          <c:tx>
            <c:strRef>
              <c:f>Sheet1!$A$2</c:f>
              <c:strCache>
                <c:ptCount val="1"/>
                <c:pt idx="0">
                  <c:v>n°</c:v>
                </c:pt>
              </c:strCache>
            </c:strRef>
          </c:tx>
          <c:spPr>
            <a:solidFill>
              <a:srgbClr val="FFFF00"/>
            </a:solidFill>
            <a:ln w="17981">
              <a:noFill/>
            </a:ln>
          </c:spPr>
          <c:dPt>
            <c:idx val="0"/>
            <c:bubble3D val="0"/>
            <c:explosion val="50"/>
            <c:spPr>
              <a:solidFill>
                <a:srgbClr val="0000FF"/>
              </a:solidFill>
              <a:ln w="17981">
                <a:noFill/>
              </a:ln>
            </c:spPr>
            <c:extLst>
              <c:ext xmlns:c16="http://schemas.microsoft.com/office/drawing/2014/chart" uri="{C3380CC4-5D6E-409C-BE32-E72D297353CC}">
                <c16:uniqueId val="{00000000-F264-4278-A937-6FE626689A39}"/>
              </c:ext>
            </c:extLst>
          </c:dPt>
          <c:dPt>
            <c:idx val="1"/>
            <c:bubble3D val="0"/>
            <c:spPr>
              <a:solidFill>
                <a:srgbClr val="FF00FF"/>
              </a:solidFill>
              <a:ln w="17981">
                <a:noFill/>
              </a:ln>
            </c:spPr>
            <c:extLst>
              <c:ext xmlns:c16="http://schemas.microsoft.com/office/drawing/2014/chart" uri="{C3380CC4-5D6E-409C-BE32-E72D297353CC}">
                <c16:uniqueId val="{00000001-F264-4278-A937-6FE626689A39}"/>
              </c:ext>
            </c:extLst>
          </c:dPt>
          <c:dLbls>
            <c:dLbl>
              <c:idx val="0"/>
              <c:tx>
                <c:rich>
                  <a:bodyPr/>
                  <a:lstStyle/>
                  <a:p>
                    <a:pPr>
                      <a:defRPr sz="850" b="1" i="0" u="none" strike="noStrike" baseline="0">
                        <a:solidFill>
                          <a:srgbClr val="003366"/>
                        </a:solidFill>
                        <a:latin typeface="Arial"/>
                        <a:ea typeface="Arial"/>
                        <a:cs typeface="Arial"/>
                      </a:defRPr>
                    </a:pPr>
                    <a:r>
                      <a:rPr lang="en-US" dirty="0"/>
                      <a:t>70%</a:t>
                    </a:r>
                  </a:p>
                </c:rich>
              </c:tx>
              <c:numFmt formatCode="0%" sourceLinked="0"/>
              <c:spPr>
                <a:noFill/>
                <a:ln w="17981">
                  <a:noFill/>
                </a:ln>
              </c:spPr>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0-F264-4278-A937-6FE626689A39}"/>
                </c:ext>
              </c:extLst>
            </c:dLbl>
            <c:dLbl>
              <c:idx val="1"/>
              <c:tx>
                <c:rich>
                  <a:bodyPr/>
                  <a:lstStyle/>
                  <a:p>
                    <a:pPr>
                      <a:defRPr sz="850" b="1" i="0" u="none" strike="noStrike" baseline="0">
                        <a:solidFill>
                          <a:srgbClr val="003366"/>
                        </a:solidFill>
                        <a:latin typeface="Arial"/>
                        <a:ea typeface="Arial"/>
                        <a:cs typeface="Arial"/>
                      </a:defRPr>
                    </a:pPr>
                    <a:r>
                      <a:rPr lang="en-US" dirty="0"/>
                      <a:t>30%</a:t>
                    </a:r>
                  </a:p>
                </c:rich>
              </c:tx>
              <c:numFmt formatCode="0%" sourceLinked="0"/>
              <c:spPr>
                <a:noFill/>
                <a:ln w="17981">
                  <a:noFill/>
                </a:ln>
              </c:spPr>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1-F264-4278-A937-6FE626689A39}"/>
                </c:ext>
              </c:extLst>
            </c:dLbl>
            <c:numFmt formatCode="0%" sourceLinked="0"/>
            <c:spPr>
              <a:noFill/>
              <a:ln w="17981">
                <a:noFill/>
              </a:ln>
            </c:spPr>
            <c:txPr>
              <a:bodyPr wrap="square" lIns="38100" tIns="19050" rIns="38100" bIns="19050" anchor="ctr">
                <a:spAutoFit/>
              </a:bodyPr>
              <a:lstStyle/>
              <a:p>
                <a:pPr>
                  <a:defRPr sz="513" b="1" i="0" u="none" strike="noStrike" baseline="0">
                    <a:solidFill>
                      <a:srgbClr val="003366"/>
                    </a:solidFill>
                    <a:latin typeface="Arial Black"/>
                    <a:ea typeface="Arial Black"/>
                    <a:cs typeface="Arial Black"/>
                  </a:defRPr>
                </a:pPr>
                <a:endParaRPr lang="it-IT"/>
              </a:p>
            </c:txPr>
            <c:showLegendKey val="0"/>
            <c:showVal val="0"/>
            <c:showCatName val="0"/>
            <c:showSerName val="0"/>
            <c:showPercent val="1"/>
            <c:showBubbleSize val="0"/>
            <c:showLeaderLines val="1"/>
            <c:extLst>
              <c:ext xmlns:c15="http://schemas.microsoft.com/office/drawing/2012/chart" uri="{CE6537A1-D6FC-4f65-9D91-7224C49458BB}"/>
            </c:extLst>
          </c:dLbls>
          <c:cat>
            <c:strRef>
              <c:f>Sheet1!$B$1:$C$1</c:f>
              <c:strCache>
                <c:ptCount val="2"/>
                <c:pt idx="0">
                  <c:v>uomini</c:v>
                </c:pt>
                <c:pt idx="1">
                  <c:v>donne</c:v>
                </c:pt>
              </c:strCache>
            </c:strRef>
          </c:cat>
          <c:val>
            <c:numRef>
              <c:f>Sheet1!$B$2:$C$2</c:f>
              <c:numCache>
                <c:formatCode>General</c:formatCode>
                <c:ptCount val="2"/>
                <c:pt idx="0">
                  <c:v>145</c:v>
                </c:pt>
                <c:pt idx="1">
                  <c:v>65</c:v>
                </c:pt>
              </c:numCache>
            </c:numRef>
          </c:val>
          <c:extLst>
            <c:ext xmlns:c16="http://schemas.microsoft.com/office/drawing/2014/chart" uri="{C3380CC4-5D6E-409C-BE32-E72D297353CC}">
              <c16:uniqueId val="{00000002-F264-4278-A937-6FE626689A39}"/>
            </c:ext>
          </c:extLst>
        </c:ser>
        <c:dLbls>
          <c:showLegendKey val="0"/>
          <c:showVal val="0"/>
          <c:showCatName val="0"/>
          <c:showSerName val="0"/>
          <c:showPercent val="1"/>
          <c:showBubbleSize val="0"/>
          <c:showLeaderLines val="1"/>
        </c:dLbls>
      </c:pie3DChart>
      <c:spPr>
        <a:solidFill>
          <a:srgbClr val="CCCCFF"/>
        </a:solidFill>
        <a:ln w="17981">
          <a:noFill/>
        </a:ln>
      </c:spPr>
    </c:plotArea>
    <c:legend>
      <c:legendPos val="t"/>
      <c:layout>
        <c:manualLayout>
          <c:xMode val="edge"/>
          <c:yMode val="edge"/>
          <c:x val="0.17473684210526316"/>
          <c:y val="2.232142857142857E-3"/>
          <c:w val="0.37684210526315787"/>
          <c:h val="6.6964285714285712E-2"/>
        </c:manualLayout>
      </c:layout>
      <c:overlay val="0"/>
      <c:spPr>
        <a:noFill/>
        <a:ln w="2248">
          <a:solidFill>
            <a:schemeClr val="tx1"/>
          </a:solidFill>
          <a:prstDash val="solid"/>
        </a:ln>
      </c:spPr>
      <c:txPr>
        <a:bodyPr/>
        <a:lstStyle/>
        <a:p>
          <a:pPr>
            <a:defRPr sz="910" b="1" i="0" u="none" strike="noStrike" baseline="0">
              <a:solidFill>
                <a:srgbClr val="003366"/>
              </a:solidFill>
              <a:latin typeface="Arial"/>
              <a:ea typeface="Arial"/>
              <a:cs typeface="Arial"/>
            </a:defRPr>
          </a:pPr>
          <a:endParaRPr lang="it-IT"/>
        </a:p>
      </c:txPr>
    </c:legend>
    <c:plotVisOnly val="1"/>
    <c:dispBlanksAs val="zero"/>
    <c:showDLblsOverMax val="0"/>
  </c:chart>
  <c:spPr>
    <a:solidFill>
      <a:srgbClr val="CCCCFF"/>
    </a:solidFill>
    <a:ln>
      <a:noFill/>
    </a:ln>
  </c:spPr>
  <c:txPr>
    <a:bodyPr/>
    <a:lstStyle/>
    <a:p>
      <a:pPr>
        <a:defRPr sz="1345" b="1" i="0" u="none" strike="noStrike" baseline="0">
          <a:solidFill>
            <a:schemeClr val="tx1"/>
          </a:solidFill>
          <a:latin typeface="Arial Black"/>
          <a:ea typeface="Arial Black"/>
          <a:cs typeface="Arial Black"/>
        </a:defRPr>
      </a:pPr>
      <a:endParaRPr lang="it-IT"/>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49575" cy="496888"/>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it-IT"/>
          </a:p>
        </p:txBody>
      </p:sp>
      <p:sp>
        <p:nvSpPr>
          <p:cNvPr id="3" name="Segnaposto data 2"/>
          <p:cNvSpPr>
            <a:spLocks noGrp="1"/>
          </p:cNvSpPr>
          <p:nvPr>
            <p:ph type="dt" idx="1"/>
          </p:nvPr>
        </p:nvSpPr>
        <p:spPr>
          <a:xfrm>
            <a:off x="3854450" y="0"/>
            <a:ext cx="2949575" cy="496888"/>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AAF36B4F-9633-48A9-98BD-8DA0C9392C61}" type="datetimeFigureOut">
              <a:rPr lang="it-IT"/>
              <a:pPr>
                <a:defRPr/>
              </a:pPr>
              <a:t>22/04/2025</a:t>
            </a:fld>
            <a:endParaRPr lang="it-IT"/>
          </a:p>
        </p:txBody>
      </p:sp>
      <p:sp>
        <p:nvSpPr>
          <p:cNvPr id="4" name="Segnaposto immagine diapositiva 3"/>
          <p:cNvSpPr>
            <a:spLocks noGrp="1" noRot="1" noChangeAspect="1"/>
          </p:cNvSpPr>
          <p:nvPr>
            <p:ph type="sldImg" idx="2"/>
          </p:nvPr>
        </p:nvSpPr>
        <p:spPr>
          <a:xfrm>
            <a:off x="917575" y="746125"/>
            <a:ext cx="4972050" cy="3729038"/>
          </a:xfrm>
          <a:prstGeom prst="rect">
            <a:avLst/>
          </a:prstGeom>
          <a:noFill/>
          <a:ln w="12700">
            <a:solidFill>
              <a:prstClr val="black"/>
            </a:solidFill>
          </a:ln>
        </p:spPr>
        <p:txBody>
          <a:bodyPr vert="horz" lIns="91440" tIns="45720" rIns="91440" bIns="45720" rtlCol="0" anchor="ctr"/>
          <a:lstStyle/>
          <a:p>
            <a:pPr lvl="0"/>
            <a:endParaRPr lang="it-IT" noProof="0"/>
          </a:p>
        </p:txBody>
      </p:sp>
      <p:sp>
        <p:nvSpPr>
          <p:cNvPr id="5" name="Segnaposto note 4"/>
          <p:cNvSpPr>
            <a:spLocks noGrp="1"/>
          </p:cNvSpPr>
          <p:nvPr>
            <p:ph type="body" sz="quarter" idx="3"/>
          </p:nvPr>
        </p:nvSpPr>
        <p:spPr>
          <a:xfrm>
            <a:off x="681038" y="4722813"/>
            <a:ext cx="5443537" cy="4475162"/>
          </a:xfrm>
          <a:prstGeom prst="rect">
            <a:avLst/>
          </a:prstGeom>
        </p:spPr>
        <p:txBody>
          <a:bodyPr vert="horz" lIns="91440" tIns="45720" rIns="91440" bIns="45720" rtlCol="0"/>
          <a:lstStyle/>
          <a:p>
            <a:pPr lvl="0"/>
            <a:r>
              <a:rPr lang="it-IT" noProof="0"/>
              <a:t>Fare clic per modificare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p>
        </p:txBody>
      </p:sp>
      <p:sp>
        <p:nvSpPr>
          <p:cNvPr id="6" name="Segnaposto piè di pagina 5"/>
          <p:cNvSpPr>
            <a:spLocks noGrp="1"/>
          </p:cNvSpPr>
          <p:nvPr>
            <p:ph type="ftr" sz="quarter" idx="4"/>
          </p:nvPr>
        </p:nvSpPr>
        <p:spPr>
          <a:xfrm>
            <a:off x="0" y="9445625"/>
            <a:ext cx="2949575" cy="496888"/>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it-IT"/>
          </a:p>
        </p:txBody>
      </p:sp>
      <p:sp>
        <p:nvSpPr>
          <p:cNvPr id="7" name="Segnaposto numero diapositiva 6"/>
          <p:cNvSpPr>
            <a:spLocks noGrp="1"/>
          </p:cNvSpPr>
          <p:nvPr>
            <p:ph type="sldNum" sz="quarter" idx="5"/>
          </p:nvPr>
        </p:nvSpPr>
        <p:spPr>
          <a:xfrm>
            <a:off x="3854450" y="9445625"/>
            <a:ext cx="2949575" cy="496888"/>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6320A29B-BB99-469E-A07C-B2593C6E806E}" type="slidenum">
              <a:rPr lang="it-IT"/>
              <a:pPr>
                <a:defRPr/>
              </a:pPr>
              <a:t>‹N›</a:t>
            </a:fld>
            <a:endParaRPr lang="it-IT"/>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20482"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altLang="it-IT"/>
          </a:p>
        </p:txBody>
      </p:sp>
      <p:sp>
        <p:nvSpPr>
          <p:cNvPr id="20483"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242FB5E-C6FC-4265-AB16-74502A05C9D5}" type="slidenum">
              <a:rPr lang="it-IT" altLang="it-IT" sz="1100" smtClean="0">
                <a:latin typeface="Times New Roman" pitchFamily="18" charset="0"/>
                <a:cs typeface="Arial" charset="0"/>
              </a:rPr>
              <a:pPr fontAlgn="base">
                <a:spcBef>
                  <a:spcPct val="0"/>
                </a:spcBef>
                <a:spcAft>
                  <a:spcPct val="0"/>
                </a:spcAft>
              </a:pPr>
              <a:t>7</a:t>
            </a:fld>
            <a:endParaRPr lang="it-IT" altLang="it-IT" sz="1100">
              <a:latin typeface="Times New Roman" pitchFamily="18" charset="0"/>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78850" name="Segnaposto note 2"/>
          <p:cNvSpPr>
            <a:spLocks noGrp="1"/>
          </p:cNvSpPr>
          <p:nvPr>
            <p:ph type="body" idx="1"/>
          </p:nvPr>
        </p:nvSpPr>
        <p:spPr bwMode="auto">
          <a:noFill/>
        </p:spPr>
        <p:txBody>
          <a:bodyPr wrap="square" lIns="84399" tIns="42200" rIns="84399" bIns="42200" numCol="1" anchor="t" anchorCtr="0" compatLnSpc="1">
            <a:prstTxWarp prst="textNoShape">
              <a:avLst/>
            </a:prstTxWarp>
          </a:bodyPr>
          <a:lstStyle/>
          <a:p>
            <a:pPr eaLnBrk="1" hangingPunct="1">
              <a:spcBef>
                <a:spcPct val="0"/>
              </a:spcBef>
            </a:pPr>
            <a:endParaRPr lang="it-IT" altLang="it-IT"/>
          </a:p>
        </p:txBody>
      </p:sp>
      <p:sp>
        <p:nvSpPr>
          <p:cNvPr id="78851" name="Segnaposto numero diapositiva 3"/>
          <p:cNvSpPr txBox="1">
            <a:spLocks noGrp="1"/>
          </p:cNvSpPr>
          <p:nvPr/>
        </p:nvSpPr>
        <p:spPr bwMode="auto">
          <a:xfrm>
            <a:off x="3854450" y="9445625"/>
            <a:ext cx="2949575" cy="496888"/>
          </a:xfrm>
          <a:prstGeom prst="rect">
            <a:avLst/>
          </a:prstGeom>
          <a:noFill/>
          <a:ln w="9525">
            <a:noFill/>
            <a:miter lim="800000"/>
            <a:headEnd/>
            <a:tailEnd/>
          </a:ln>
        </p:spPr>
        <p:txBody>
          <a:bodyPr lIns="84399" tIns="42200" rIns="84399" bIns="42200" anchor="b"/>
          <a:lstStyle/>
          <a:p>
            <a:pPr algn="r" defTabSz="936625"/>
            <a:fld id="{0E0A9D3C-9902-4A1B-B048-54BFE3B5E073}" type="slidenum">
              <a:rPr lang="it-IT" altLang="it-IT" sz="1200">
                <a:latin typeface="Times New Roman" pitchFamily="18" charset="0"/>
              </a:rPr>
              <a:pPr algn="r" defTabSz="936625"/>
              <a:t>35</a:t>
            </a:fld>
            <a:endParaRPr lang="it-IT" altLang="it-IT" sz="1200">
              <a:latin typeface="Times New Roman" pitchFamily="18" charset="0"/>
            </a:endParaRPr>
          </a:p>
        </p:txBody>
      </p:sp>
    </p:spTree>
    <p:extLst>
      <p:ext uri="{BB962C8B-B14F-4D97-AF65-F5344CB8AC3E}">
        <p14:creationId xmlns:p14="http://schemas.microsoft.com/office/powerpoint/2010/main" val="33974089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78850" name="Segnaposto note 2"/>
          <p:cNvSpPr>
            <a:spLocks noGrp="1"/>
          </p:cNvSpPr>
          <p:nvPr>
            <p:ph type="body" idx="1"/>
          </p:nvPr>
        </p:nvSpPr>
        <p:spPr bwMode="auto">
          <a:noFill/>
        </p:spPr>
        <p:txBody>
          <a:bodyPr wrap="square" lIns="84399" tIns="42200" rIns="84399" bIns="42200" numCol="1" anchor="t" anchorCtr="0" compatLnSpc="1">
            <a:prstTxWarp prst="textNoShape">
              <a:avLst/>
            </a:prstTxWarp>
          </a:bodyPr>
          <a:lstStyle/>
          <a:p>
            <a:pPr eaLnBrk="1" hangingPunct="1">
              <a:spcBef>
                <a:spcPct val="0"/>
              </a:spcBef>
            </a:pPr>
            <a:endParaRPr lang="it-IT" altLang="it-IT"/>
          </a:p>
        </p:txBody>
      </p:sp>
      <p:sp>
        <p:nvSpPr>
          <p:cNvPr id="78851" name="Segnaposto numero diapositiva 3"/>
          <p:cNvSpPr txBox="1">
            <a:spLocks noGrp="1"/>
          </p:cNvSpPr>
          <p:nvPr/>
        </p:nvSpPr>
        <p:spPr bwMode="auto">
          <a:xfrm>
            <a:off x="3854450" y="9445625"/>
            <a:ext cx="2949575" cy="496888"/>
          </a:xfrm>
          <a:prstGeom prst="rect">
            <a:avLst/>
          </a:prstGeom>
          <a:noFill/>
          <a:ln w="9525">
            <a:noFill/>
            <a:miter lim="800000"/>
            <a:headEnd/>
            <a:tailEnd/>
          </a:ln>
        </p:spPr>
        <p:txBody>
          <a:bodyPr lIns="84399" tIns="42200" rIns="84399" bIns="42200" anchor="b"/>
          <a:lstStyle/>
          <a:p>
            <a:pPr algn="r" defTabSz="936625"/>
            <a:fld id="{0E0A9D3C-9902-4A1B-B048-54BFE3B5E073}" type="slidenum">
              <a:rPr lang="it-IT" altLang="it-IT" sz="1200">
                <a:latin typeface="Times New Roman" pitchFamily="18" charset="0"/>
              </a:rPr>
              <a:pPr algn="r" defTabSz="936625"/>
              <a:t>36</a:t>
            </a:fld>
            <a:endParaRPr lang="it-IT" altLang="it-IT" sz="1200">
              <a:latin typeface="Times New Roman" pitchFamily="18" charset="0"/>
            </a:endParaRPr>
          </a:p>
        </p:txBody>
      </p:sp>
    </p:spTree>
    <p:extLst>
      <p:ext uri="{BB962C8B-B14F-4D97-AF65-F5344CB8AC3E}">
        <p14:creationId xmlns:p14="http://schemas.microsoft.com/office/powerpoint/2010/main" val="30632577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83970"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altLang="it-IT"/>
          </a:p>
        </p:txBody>
      </p:sp>
      <p:sp>
        <p:nvSpPr>
          <p:cNvPr id="83971"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ACDA50F-E44F-4CA3-A23A-A2028CE534B3}" type="slidenum">
              <a:rPr lang="it-IT" altLang="it-IT" sz="1100" smtClean="0">
                <a:latin typeface="Times New Roman" pitchFamily="18" charset="0"/>
                <a:cs typeface="Arial" charset="0"/>
              </a:rPr>
              <a:pPr fontAlgn="base">
                <a:spcBef>
                  <a:spcPct val="0"/>
                </a:spcBef>
                <a:spcAft>
                  <a:spcPct val="0"/>
                </a:spcAft>
              </a:pPr>
              <a:t>41</a:t>
            </a:fld>
            <a:endParaRPr lang="it-IT" altLang="it-IT" sz="1100">
              <a:latin typeface="Times New Roman" pitchFamily="18" charset="0"/>
              <a:cs typeface="Arial" charset="0"/>
            </a:endParaRPr>
          </a:p>
        </p:txBody>
      </p:sp>
    </p:spTree>
    <p:extLst>
      <p:ext uri="{BB962C8B-B14F-4D97-AF65-F5344CB8AC3E}">
        <p14:creationId xmlns:p14="http://schemas.microsoft.com/office/powerpoint/2010/main" val="35887468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3079"/>
          <p:cNvSpPr txBox="1">
            <a:spLocks noGrp="1" noChangeArrowheads="1"/>
          </p:cNvSpPr>
          <p:nvPr/>
        </p:nvSpPr>
        <p:spPr bwMode="auto">
          <a:xfrm>
            <a:off x="3856038" y="9445625"/>
            <a:ext cx="2949575" cy="498475"/>
          </a:xfrm>
          <a:prstGeom prst="rect">
            <a:avLst/>
          </a:prstGeom>
          <a:noFill/>
          <a:ln w="9525">
            <a:noFill/>
            <a:miter lim="800000"/>
            <a:headEnd/>
            <a:tailEnd/>
          </a:ln>
        </p:spPr>
        <p:txBody>
          <a:bodyPr lIns="87470" tIns="43736" rIns="87470" bIns="43736" anchor="b"/>
          <a:lstStyle/>
          <a:p>
            <a:pPr algn="r" defTabSz="936625"/>
            <a:fld id="{A92BC5CB-C645-431A-900A-2E9FE9913F56}" type="slidenum">
              <a:rPr lang="it-IT" altLang="it-IT" sz="1200">
                <a:latin typeface="Times New Roman" pitchFamily="18" charset="0"/>
              </a:rPr>
              <a:pPr algn="r" defTabSz="936625"/>
              <a:t>76</a:t>
            </a:fld>
            <a:endParaRPr lang="it-IT" altLang="it-IT" sz="1200">
              <a:latin typeface="Times New Roman" pitchFamily="18" charset="0"/>
            </a:endParaRPr>
          </a:p>
        </p:txBody>
      </p:sp>
      <p:sp>
        <p:nvSpPr>
          <p:cNvPr id="10854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8547" name="Rectangle 3"/>
          <p:cNvSpPr>
            <a:spLocks noGrp="1" noChangeArrowheads="1"/>
          </p:cNvSpPr>
          <p:nvPr>
            <p:ph type="body" idx="1"/>
          </p:nvPr>
        </p:nvSpPr>
        <p:spPr bwMode="auto">
          <a:noFill/>
        </p:spPr>
        <p:txBody>
          <a:bodyPr wrap="square" lIns="84399" tIns="42200" rIns="84399" bIns="42200" numCol="1" anchor="t" anchorCtr="0" compatLnSpc="1">
            <a:prstTxWarp prst="textNoShape">
              <a:avLst/>
            </a:prstTxWarp>
          </a:bodyPr>
          <a:lstStyle/>
          <a:p>
            <a:pPr eaLnBrk="1" hangingPunct="1">
              <a:spcBef>
                <a:spcPct val="0"/>
              </a:spcBef>
            </a:pPr>
            <a:endParaRPr lang="it-IT" altLang="it-I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3079"/>
          <p:cNvSpPr txBox="1">
            <a:spLocks noGrp="1" noChangeArrowheads="1"/>
          </p:cNvSpPr>
          <p:nvPr/>
        </p:nvSpPr>
        <p:spPr bwMode="auto">
          <a:xfrm>
            <a:off x="3854450" y="9445625"/>
            <a:ext cx="2949575" cy="496888"/>
          </a:xfrm>
          <a:prstGeom prst="rect">
            <a:avLst/>
          </a:prstGeom>
          <a:noFill/>
          <a:ln w="9525">
            <a:noFill/>
            <a:miter lim="800000"/>
            <a:headEnd/>
            <a:tailEnd/>
          </a:ln>
        </p:spPr>
        <p:txBody>
          <a:bodyPr lIns="84399" tIns="42200" rIns="84399" bIns="42200" anchor="b"/>
          <a:lstStyle/>
          <a:p>
            <a:pPr algn="r" defTabSz="936625"/>
            <a:fld id="{CB468F81-57EE-4EF4-B566-316BD5A573BC}" type="slidenum">
              <a:rPr lang="it-IT" altLang="it-IT" sz="1200">
                <a:latin typeface="Times New Roman" pitchFamily="18" charset="0"/>
              </a:rPr>
              <a:pPr algn="r" defTabSz="936625"/>
              <a:t>77</a:t>
            </a:fld>
            <a:endParaRPr lang="it-IT" altLang="it-IT" sz="1200">
              <a:latin typeface="Times New Roman" pitchFamily="18" charset="0"/>
            </a:endParaRPr>
          </a:p>
        </p:txBody>
      </p:sp>
      <p:sp>
        <p:nvSpPr>
          <p:cNvPr id="11161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1619" name="Rectangle 3"/>
          <p:cNvSpPr>
            <a:spLocks noGrp="1" noChangeArrowheads="1"/>
          </p:cNvSpPr>
          <p:nvPr>
            <p:ph type="body" idx="1"/>
          </p:nvPr>
        </p:nvSpPr>
        <p:spPr bwMode="auto">
          <a:noFill/>
        </p:spPr>
        <p:txBody>
          <a:bodyPr wrap="square" lIns="84399" tIns="42200" rIns="84399" bIns="42200" numCol="1" anchor="t" anchorCtr="0" compatLnSpc="1">
            <a:prstTxWarp prst="textNoShape">
              <a:avLst/>
            </a:prstTxWarp>
          </a:bodyPr>
          <a:lstStyle/>
          <a:p>
            <a:pPr eaLnBrk="1" hangingPunct="1">
              <a:spcBef>
                <a:spcPct val="0"/>
              </a:spcBef>
            </a:pPr>
            <a:endParaRPr lang="it-IT" alt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118786" name="Segnaposto note 2"/>
          <p:cNvSpPr>
            <a:spLocks noGrp="1"/>
          </p:cNvSpPr>
          <p:nvPr>
            <p:ph type="body" idx="1"/>
          </p:nvPr>
        </p:nvSpPr>
        <p:spPr bwMode="auto">
          <a:noFill/>
        </p:spPr>
        <p:txBody>
          <a:bodyPr wrap="square" lIns="84399" tIns="42200" rIns="84399" bIns="42200" numCol="1" anchor="t" anchorCtr="0" compatLnSpc="1">
            <a:prstTxWarp prst="textNoShape">
              <a:avLst/>
            </a:prstTxWarp>
          </a:bodyPr>
          <a:lstStyle/>
          <a:p>
            <a:pPr eaLnBrk="1" hangingPunct="1">
              <a:spcBef>
                <a:spcPct val="0"/>
              </a:spcBef>
            </a:pPr>
            <a:endParaRPr lang="it-IT" altLang="it-IT"/>
          </a:p>
        </p:txBody>
      </p:sp>
      <p:sp>
        <p:nvSpPr>
          <p:cNvPr id="118787" name="Segnaposto numero diapositiva 3"/>
          <p:cNvSpPr txBox="1">
            <a:spLocks noGrp="1"/>
          </p:cNvSpPr>
          <p:nvPr/>
        </p:nvSpPr>
        <p:spPr bwMode="auto">
          <a:xfrm>
            <a:off x="3854450" y="9445625"/>
            <a:ext cx="2949575" cy="496888"/>
          </a:xfrm>
          <a:prstGeom prst="rect">
            <a:avLst/>
          </a:prstGeom>
          <a:noFill/>
          <a:ln w="9525">
            <a:noFill/>
            <a:miter lim="800000"/>
            <a:headEnd/>
            <a:tailEnd/>
          </a:ln>
        </p:spPr>
        <p:txBody>
          <a:bodyPr lIns="84399" tIns="42200" rIns="84399" bIns="42200" anchor="b"/>
          <a:lstStyle/>
          <a:p>
            <a:pPr algn="r" defTabSz="936625"/>
            <a:fld id="{3620994F-95A3-4B65-BA2D-7E6B176CC484}" type="slidenum">
              <a:rPr lang="it-IT" altLang="it-IT" sz="1200">
                <a:latin typeface="Times New Roman" pitchFamily="18" charset="0"/>
              </a:rPr>
              <a:pPr algn="r" defTabSz="936625"/>
              <a:t>83</a:t>
            </a:fld>
            <a:endParaRPr lang="it-IT" altLang="it-IT" sz="1200">
              <a:latin typeface="Times New Roman"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120834" name="Segnaposto note 2"/>
          <p:cNvSpPr>
            <a:spLocks noGrp="1"/>
          </p:cNvSpPr>
          <p:nvPr>
            <p:ph type="body" idx="1"/>
          </p:nvPr>
        </p:nvSpPr>
        <p:spPr bwMode="auto">
          <a:noFill/>
        </p:spPr>
        <p:txBody>
          <a:bodyPr wrap="square" lIns="84399" tIns="42200" rIns="84399" bIns="42200" numCol="1" anchor="t" anchorCtr="0" compatLnSpc="1">
            <a:prstTxWarp prst="textNoShape">
              <a:avLst/>
            </a:prstTxWarp>
          </a:bodyPr>
          <a:lstStyle/>
          <a:p>
            <a:pPr eaLnBrk="1" hangingPunct="1">
              <a:spcBef>
                <a:spcPct val="0"/>
              </a:spcBef>
            </a:pPr>
            <a:endParaRPr lang="it-IT" altLang="it-IT"/>
          </a:p>
        </p:txBody>
      </p:sp>
      <p:sp>
        <p:nvSpPr>
          <p:cNvPr id="120835" name="Segnaposto numero diapositiva 3"/>
          <p:cNvSpPr txBox="1">
            <a:spLocks noGrp="1"/>
          </p:cNvSpPr>
          <p:nvPr/>
        </p:nvSpPr>
        <p:spPr bwMode="auto">
          <a:xfrm>
            <a:off x="3854450" y="9445625"/>
            <a:ext cx="2949575" cy="496888"/>
          </a:xfrm>
          <a:prstGeom prst="rect">
            <a:avLst/>
          </a:prstGeom>
          <a:noFill/>
          <a:ln w="9525">
            <a:noFill/>
            <a:miter lim="800000"/>
            <a:headEnd/>
            <a:tailEnd/>
          </a:ln>
        </p:spPr>
        <p:txBody>
          <a:bodyPr lIns="84399" tIns="42200" rIns="84399" bIns="42200" anchor="b"/>
          <a:lstStyle/>
          <a:p>
            <a:pPr algn="r" defTabSz="936625"/>
            <a:fld id="{E83BD15D-6932-49E7-8496-796EF651F709}" type="slidenum">
              <a:rPr lang="it-IT" altLang="it-IT" sz="1200">
                <a:latin typeface="Times New Roman" pitchFamily="18" charset="0"/>
              </a:rPr>
              <a:pPr algn="r" defTabSz="936625"/>
              <a:t>84</a:t>
            </a:fld>
            <a:endParaRPr lang="it-IT" altLang="it-IT" sz="1200">
              <a:latin typeface="Times New Roman"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122882"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altLang="it-IT"/>
          </a:p>
        </p:txBody>
      </p:sp>
      <p:sp>
        <p:nvSpPr>
          <p:cNvPr id="122883"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5F13196-5831-408A-96C2-3F85074B09CB}" type="slidenum">
              <a:rPr lang="it-IT" altLang="it-IT" sz="1100" smtClean="0">
                <a:latin typeface="Times New Roman" pitchFamily="18" charset="0"/>
                <a:cs typeface="Arial" charset="0"/>
              </a:rPr>
              <a:pPr fontAlgn="base">
                <a:spcBef>
                  <a:spcPct val="0"/>
                </a:spcBef>
                <a:spcAft>
                  <a:spcPct val="0"/>
                </a:spcAft>
              </a:pPr>
              <a:t>85</a:t>
            </a:fld>
            <a:endParaRPr lang="it-IT" altLang="it-IT" sz="1100">
              <a:latin typeface="Times New Roman" pitchFamily="18" charset="0"/>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4500"/>
            </a:lvl1pPr>
          </a:lstStyle>
          <a:p>
            <a:r>
              <a:rPr lang="it-IT"/>
              <a:t>Fare clic per modificare lo stile del titolo</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it-IT"/>
              <a:t>Fare clic per modificare lo stile del sottotitolo dello schema</a:t>
            </a:r>
          </a:p>
        </p:txBody>
      </p:sp>
      <p:sp>
        <p:nvSpPr>
          <p:cNvPr id="4" name="Segnaposto data 3"/>
          <p:cNvSpPr>
            <a:spLocks noGrp="1"/>
          </p:cNvSpPr>
          <p:nvPr>
            <p:ph type="dt" sz="half" idx="10"/>
          </p:nvPr>
        </p:nvSpPr>
        <p:spPr>
          <a:xfrm>
            <a:off x="179388" y="6356350"/>
            <a:ext cx="2057400" cy="365125"/>
          </a:xfrm>
          <a:prstGeom prst="rect">
            <a:avLst/>
          </a:prstGeom>
        </p:spPr>
        <p:txBody>
          <a:bodyPr/>
          <a:lstStyle>
            <a:lvl1pPr fontAlgn="auto">
              <a:spcBef>
                <a:spcPts val="0"/>
              </a:spcBef>
              <a:spcAft>
                <a:spcPts val="0"/>
              </a:spcAft>
              <a:defRPr>
                <a:latin typeface="+mn-lt"/>
                <a:cs typeface="+mn-cs"/>
              </a:defRPr>
            </a:lvl1pPr>
          </a:lstStyle>
          <a:p>
            <a:pPr>
              <a:defRPr/>
            </a:pPr>
            <a:fld id="{19D5440A-1192-40C3-9E81-B7D4AF5DAA61}" type="datetimeFigureOut">
              <a:rPr lang="it-IT"/>
              <a:pPr>
                <a:defRPr/>
              </a:pPr>
              <a:t>22/04/2025</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7D6B216D-09A4-43BA-8567-4455877683CD}" type="slidenum">
              <a:rPr lang="it-IT"/>
              <a:pPr>
                <a:defRPr/>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a:xfrm>
            <a:off x="179388" y="6356350"/>
            <a:ext cx="2057400" cy="365125"/>
          </a:xfrm>
          <a:prstGeom prst="rect">
            <a:avLst/>
          </a:prstGeom>
        </p:spPr>
        <p:txBody>
          <a:bodyPr/>
          <a:lstStyle>
            <a:lvl1pPr fontAlgn="auto">
              <a:spcBef>
                <a:spcPts val="0"/>
              </a:spcBef>
              <a:spcAft>
                <a:spcPts val="0"/>
              </a:spcAft>
              <a:defRPr>
                <a:latin typeface="+mn-lt"/>
                <a:cs typeface="+mn-cs"/>
              </a:defRPr>
            </a:lvl1pPr>
          </a:lstStyle>
          <a:p>
            <a:pPr>
              <a:defRPr/>
            </a:pPr>
            <a:fld id="{8843D4FE-20A5-4FBE-98B4-DDF6B09F1F00}" type="datetimeFigureOut">
              <a:rPr lang="it-IT"/>
              <a:pPr>
                <a:defRPr/>
              </a:pPr>
              <a:t>22/04/2025</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A79BAF31-B7AE-4A50-B93F-782AF1875B22}" type="slidenum">
              <a:rPr lang="it-IT"/>
              <a:pPr>
                <a:defRPr/>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43675" y="365125"/>
            <a:ext cx="1971675" cy="5811838"/>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28650" y="365125"/>
            <a:ext cx="5800725" cy="5811838"/>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a:xfrm>
            <a:off x="179388" y="6356350"/>
            <a:ext cx="2057400" cy="365125"/>
          </a:xfrm>
          <a:prstGeom prst="rect">
            <a:avLst/>
          </a:prstGeom>
        </p:spPr>
        <p:txBody>
          <a:bodyPr/>
          <a:lstStyle>
            <a:lvl1pPr fontAlgn="auto">
              <a:spcBef>
                <a:spcPts val="0"/>
              </a:spcBef>
              <a:spcAft>
                <a:spcPts val="0"/>
              </a:spcAft>
              <a:defRPr>
                <a:latin typeface="+mn-lt"/>
                <a:cs typeface="+mn-cs"/>
              </a:defRPr>
            </a:lvl1pPr>
          </a:lstStyle>
          <a:p>
            <a:pPr>
              <a:defRPr/>
            </a:pPr>
            <a:fld id="{11BFC19B-6241-486D-9752-D83208856D28}" type="datetimeFigureOut">
              <a:rPr lang="it-IT"/>
              <a:pPr>
                <a:defRPr/>
              </a:pPr>
              <a:t>22/04/2025</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AB85D36C-9AAB-4143-A4CB-ED1B4844423A}" type="slidenum">
              <a:rPr lang="it-IT"/>
              <a:pPr>
                <a:defRPr/>
              </a:pPr>
              <a:t>‹N›</a:t>
            </a:fld>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olo, tes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574675" y="304800"/>
            <a:ext cx="8001000" cy="1216025"/>
          </a:xfrm>
        </p:spPr>
        <p:txBody>
          <a:bodyPr/>
          <a:lstStyle/>
          <a:p>
            <a:r>
              <a:rPr lang="it-IT"/>
              <a:t>Fare clic per modificare lo stile del titolo</a:t>
            </a:r>
          </a:p>
        </p:txBody>
      </p:sp>
      <p:sp>
        <p:nvSpPr>
          <p:cNvPr id="3" name="Segnaposto testo 2"/>
          <p:cNvSpPr>
            <a:spLocks noGrp="1"/>
          </p:cNvSpPr>
          <p:nvPr>
            <p:ph type="body" sz="half" idx="1"/>
          </p:nvPr>
        </p:nvSpPr>
        <p:spPr>
          <a:xfrm>
            <a:off x="566738" y="1752600"/>
            <a:ext cx="3924300" cy="42672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quarter" idx="2"/>
          </p:nvPr>
        </p:nvSpPr>
        <p:spPr>
          <a:xfrm>
            <a:off x="4643438" y="1752600"/>
            <a:ext cx="3924300" cy="20574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p:cNvSpPr>
            <a:spLocks noGrp="1"/>
          </p:cNvSpPr>
          <p:nvPr>
            <p:ph sz="quarter" idx="3"/>
          </p:nvPr>
        </p:nvSpPr>
        <p:spPr>
          <a:xfrm>
            <a:off x="4643438" y="3962400"/>
            <a:ext cx="3924300" cy="20574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Rectangle 6"/>
          <p:cNvSpPr>
            <a:spLocks noGrp="1" noChangeArrowheads="1"/>
          </p:cNvSpPr>
          <p:nvPr>
            <p:ph type="dt" sz="half" idx="10"/>
          </p:nvPr>
        </p:nvSpPr>
        <p:spPr>
          <a:xfrm>
            <a:off x="609600" y="6245225"/>
            <a:ext cx="1981200" cy="476250"/>
          </a:xfrm>
          <a:prstGeom prst="rect">
            <a:avLst/>
          </a:prstGeom>
        </p:spPr>
        <p:txBody>
          <a:bodyPr/>
          <a:lstStyle>
            <a:lvl1pPr eaLnBrk="1" fontAlgn="auto" hangingPunct="1">
              <a:spcBef>
                <a:spcPts val="0"/>
              </a:spcBef>
              <a:spcAft>
                <a:spcPts val="0"/>
              </a:spcAft>
              <a:defRPr>
                <a:latin typeface="+mn-lt"/>
                <a:cs typeface="+mn-cs"/>
              </a:defRPr>
            </a:lvl1pPr>
          </a:lstStyle>
          <a:p>
            <a:pPr>
              <a:defRPr/>
            </a:pPr>
            <a:endParaRPr lang="it-IT"/>
          </a:p>
        </p:txBody>
      </p:sp>
      <p:sp>
        <p:nvSpPr>
          <p:cNvPr id="7" name="Rectangle 7"/>
          <p:cNvSpPr>
            <a:spLocks noGrp="1" noChangeArrowheads="1"/>
          </p:cNvSpPr>
          <p:nvPr>
            <p:ph type="ftr" sz="quarter" idx="11"/>
          </p:nvPr>
        </p:nvSpPr>
        <p:spPr>
          <a:xfrm>
            <a:off x="3124200" y="6245225"/>
            <a:ext cx="2895600" cy="476250"/>
          </a:xfrm>
        </p:spPr>
        <p:txBody>
          <a:bodyPr/>
          <a:lstStyle>
            <a:lvl1pPr eaLnBrk="1" hangingPunct="1">
              <a:defRPr/>
            </a:lvl1pPr>
          </a:lstStyle>
          <a:p>
            <a:pPr>
              <a:defRPr/>
            </a:pPr>
            <a:r>
              <a:rPr lang="it-IT"/>
              <a:t>claudio schiraldi</a:t>
            </a:r>
          </a:p>
        </p:txBody>
      </p:sp>
      <p:sp>
        <p:nvSpPr>
          <p:cNvPr id="8" name="Rectangle 8"/>
          <p:cNvSpPr>
            <a:spLocks noGrp="1" noChangeArrowheads="1"/>
          </p:cNvSpPr>
          <p:nvPr>
            <p:ph type="sldNum" sz="quarter" idx="12"/>
          </p:nvPr>
        </p:nvSpPr>
        <p:spPr>
          <a:xfrm>
            <a:off x="6553200" y="6245225"/>
            <a:ext cx="1981200" cy="476250"/>
          </a:xfrm>
        </p:spPr>
        <p:txBody>
          <a:bodyPr wrap="square" numCol="1" anchor="t" anchorCtr="0" compatLnSpc="1">
            <a:prstTxWarp prst="textNoShape">
              <a:avLst/>
            </a:prstTxWarp>
          </a:bodyPr>
          <a:lstStyle>
            <a:lvl1pPr eaLnBrk="1" hangingPunct="1">
              <a:defRPr/>
            </a:lvl1pPr>
          </a:lstStyle>
          <a:p>
            <a:pPr>
              <a:defRPr/>
            </a:pPr>
            <a:fld id="{B5E9B576-F40D-44D4-BAA6-B73416800B9D}" type="slidenum">
              <a:rPr lang="it-IT" altLang="it-IT"/>
              <a:pPr>
                <a:defRPr/>
              </a:pPr>
              <a:t>‹N›</a:t>
            </a:fld>
            <a:endParaRPr lang="it-IT" alt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154512" y="201901"/>
            <a:ext cx="7423238" cy="1322099"/>
          </a:xfrm>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a:xfrm>
            <a:off x="179388" y="6356350"/>
            <a:ext cx="2057400" cy="365125"/>
          </a:xfrm>
          <a:prstGeom prst="rect">
            <a:avLst/>
          </a:prstGeom>
        </p:spPr>
        <p:txBody>
          <a:bodyPr/>
          <a:lstStyle>
            <a:lvl1pPr fontAlgn="auto">
              <a:spcBef>
                <a:spcPts val="0"/>
              </a:spcBef>
              <a:spcAft>
                <a:spcPts val="0"/>
              </a:spcAft>
              <a:defRPr>
                <a:latin typeface="+mn-lt"/>
                <a:cs typeface="+mn-cs"/>
              </a:defRPr>
            </a:lvl1pPr>
          </a:lstStyle>
          <a:p>
            <a:pPr>
              <a:defRPr/>
            </a:pPr>
            <a:fld id="{A9F73C8A-D763-4652-AB47-0D981E90F2B8}" type="datetimeFigureOut">
              <a:rPr lang="it-IT"/>
              <a:pPr>
                <a:defRPr/>
              </a:pPr>
              <a:t>22/04/2025</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6F617B26-5FF9-401F-BBE2-8A21E7F17961}" type="slidenum">
              <a:rPr lang="it-IT"/>
              <a:pPr>
                <a:defRPr/>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9"/>
            <a:ext cx="7886700" cy="2852737"/>
          </a:xfrm>
        </p:spPr>
        <p:txBody>
          <a:bodyPr anchor="b"/>
          <a:lstStyle>
            <a:lvl1pPr>
              <a:defRPr sz="4500"/>
            </a:lvl1pPr>
          </a:lstStyle>
          <a:p>
            <a:r>
              <a:rPr lang="it-IT"/>
              <a:t>Fare clic per modificare lo stile del titolo</a:t>
            </a:r>
          </a:p>
        </p:txBody>
      </p:sp>
      <p:sp>
        <p:nvSpPr>
          <p:cNvPr id="3" name="Segnaposto testo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a:xfrm>
            <a:off x="179388" y="6356350"/>
            <a:ext cx="2057400" cy="365125"/>
          </a:xfrm>
          <a:prstGeom prst="rect">
            <a:avLst/>
          </a:prstGeom>
        </p:spPr>
        <p:txBody>
          <a:bodyPr/>
          <a:lstStyle>
            <a:lvl1pPr fontAlgn="auto">
              <a:spcBef>
                <a:spcPts val="0"/>
              </a:spcBef>
              <a:spcAft>
                <a:spcPts val="0"/>
              </a:spcAft>
              <a:defRPr>
                <a:latin typeface="+mn-lt"/>
                <a:cs typeface="+mn-cs"/>
              </a:defRPr>
            </a:lvl1pPr>
          </a:lstStyle>
          <a:p>
            <a:pPr>
              <a:defRPr/>
            </a:pPr>
            <a:fld id="{0CF5DF90-A6A4-4ECA-89E0-BC5FC07D4FFF}" type="datetimeFigureOut">
              <a:rPr lang="it-IT"/>
              <a:pPr>
                <a:defRPr/>
              </a:pPr>
              <a:t>22/04/2025</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02BD7CE7-D993-404C-B122-9EED921E81D4}" type="slidenum">
              <a:rPr lang="it-IT"/>
              <a:pPr>
                <a:defRPr/>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28650" y="1825625"/>
            <a:ext cx="38862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29150" y="1825625"/>
            <a:ext cx="38862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a:xfrm>
            <a:off x="179388" y="6356350"/>
            <a:ext cx="2057400" cy="365125"/>
          </a:xfrm>
          <a:prstGeom prst="rect">
            <a:avLst/>
          </a:prstGeom>
        </p:spPr>
        <p:txBody>
          <a:bodyPr/>
          <a:lstStyle>
            <a:lvl1pPr fontAlgn="auto">
              <a:spcBef>
                <a:spcPts val="0"/>
              </a:spcBef>
              <a:spcAft>
                <a:spcPts val="0"/>
              </a:spcAft>
              <a:defRPr>
                <a:latin typeface="+mn-lt"/>
                <a:cs typeface="+mn-cs"/>
              </a:defRPr>
            </a:lvl1pPr>
          </a:lstStyle>
          <a:p>
            <a:pPr>
              <a:defRPr/>
            </a:pPr>
            <a:fld id="{95ED0DC8-4131-4E14-93FE-A9F49FA0461B}" type="datetimeFigureOut">
              <a:rPr lang="it-IT"/>
              <a:pPr>
                <a:defRPr/>
              </a:pPr>
              <a:t>22/04/2025</a:t>
            </a:fld>
            <a:endParaRPr lang="it-IT"/>
          </a:p>
        </p:txBody>
      </p:sp>
      <p:sp>
        <p:nvSpPr>
          <p:cNvPr id="6" name="Segnaposto piè di pagina 5"/>
          <p:cNvSpPr>
            <a:spLocks noGrp="1"/>
          </p:cNvSpPr>
          <p:nvPr>
            <p:ph type="ftr" sz="quarter" idx="11"/>
          </p:nvPr>
        </p:nvSpPr>
        <p:spPr/>
        <p:txBody>
          <a:bodyPr/>
          <a:lstStyle>
            <a:lvl1pPr>
              <a:defRPr/>
            </a:lvl1pPr>
          </a:lstStyle>
          <a:p>
            <a:pPr>
              <a:defRPr/>
            </a:pPr>
            <a:endParaRPr lang="it-IT"/>
          </a:p>
        </p:txBody>
      </p:sp>
      <p:sp>
        <p:nvSpPr>
          <p:cNvPr id="7" name="Segnaposto numero diapositiva 6"/>
          <p:cNvSpPr>
            <a:spLocks noGrp="1"/>
          </p:cNvSpPr>
          <p:nvPr>
            <p:ph type="sldNum" sz="quarter" idx="12"/>
          </p:nvPr>
        </p:nvSpPr>
        <p:spPr/>
        <p:txBody>
          <a:bodyPr/>
          <a:lstStyle>
            <a:lvl1pPr>
              <a:defRPr/>
            </a:lvl1pPr>
          </a:lstStyle>
          <a:p>
            <a:pPr>
              <a:defRPr/>
            </a:pPr>
            <a:fld id="{7C0AF7AA-23F6-4E20-A170-96329219B0A2}" type="slidenum">
              <a:rPr lang="it-IT"/>
              <a:pPr>
                <a:defRPr/>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29841" y="365126"/>
            <a:ext cx="7886700" cy="1325563"/>
          </a:xfrm>
        </p:spPr>
        <p:txBody>
          <a:bodyPr/>
          <a:lstStyle/>
          <a:p>
            <a:r>
              <a:rPr lang="it-IT"/>
              <a:t>Fare clic per modificare lo stile del titolo</a:t>
            </a:r>
          </a:p>
        </p:txBody>
      </p:sp>
      <p:sp>
        <p:nvSpPr>
          <p:cNvPr id="3" name="Segnaposto testo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a:t>Fare clic per modificare stili del testo dello schema</a:t>
            </a:r>
          </a:p>
        </p:txBody>
      </p:sp>
      <p:sp>
        <p:nvSpPr>
          <p:cNvPr id="4" name="Segnaposto contenuto 3"/>
          <p:cNvSpPr>
            <a:spLocks noGrp="1"/>
          </p:cNvSpPr>
          <p:nvPr>
            <p:ph sz="half" idx="2"/>
          </p:nvPr>
        </p:nvSpPr>
        <p:spPr>
          <a:xfrm>
            <a:off x="629842" y="2505075"/>
            <a:ext cx="3868340"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a:t>Fare clic per modificare stili del testo dello schema</a:t>
            </a:r>
          </a:p>
        </p:txBody>
      </p:sp>
      <p:sp>
        <p:nvSpPr>
          <p:cNvPr id="6" name="Segnaposto contenuto 5"/>
          <p:cNvSpPr>
            <a:spLocks noGrp="1"/>
          </p:cNvSpPr>
          <p:nvPr>
            <p:ph sz="quarter" idx="4"/>
          </p:nvPr>
        </p:nvSpPr>
        <p:spPr>
          <a:xfrm>
            <a:off x="4629150" y="2505075"/>
            <a:ext cx="3887391"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a:xfrm>
            <a:off x="179388" y="6356350"/>
            <a:ext cx="2057400" cy="365125"/>
          </a:xfrm>
          <a:prstGeom prst="rect">
            <a:avLst/>
          </a:prstGeom>
        </p:spPr>
        <p:txBody>
          <a:bodyPr/>
          <a:lstStyle>
            <a:lvl1pPr fontAlgn="auto">
              <a:spcBef>
                <a:spcPts val="0"/>
              </a:spcBef>
              <a:spcAft>
                <a:spcPts val="0"/>
              </a:spcAft>
              <a:defRPr>
                <a:latin typeface="+mn-lt"/>
                <a:cs typeface="+mn-cs"/>
              </a:defRPr>
            </a:lvl1pPr>
          </a:lstStyle>
          <a:p>
            <a:pPr>
              <a:defRPr/>
            </a:pPr>
            <a:fld id="{8E8F1174-2D5C-404B-A59B-D37AC4A956A3}" type="datetimeFigureOut">
              <a:rPr lang="it-IT"/>
              <a:pPr>
                <a:defRPr/>
              </a:pPr>
              <a:t>22/04/2025</a:t>
            </a:fld>
            <a:endParaRPr lang="it-IT"/>
          </a:p>
        </p:txBody>
      </p:sp>
      <p:sp>
        <p:nvSpPr>
          <p:cNvPr id="8" name="Segnaposto piè di pagina 7"/>
          <p:cNvSpPr>
            <a:spLocks noGrp="1"/>
          </p:cNvSpPr>
          <p:nvPr>
            <p:ph type="ftr" sz="quarter" idx="11"/>
          </p:nvPr>
        </p:nvSpPr>
        <p:spPr/>
        <p:txBody>
          <a:bodyPr/>
          <a:lstStyle>
            <a:lvl1pPr>
              <a:defRPr/>
            </a:lvl1pPr>
          </a:lstStyle>
          <a:p>
            <a:pPr>
              <a:defRPr/>
            </a:pPr>
            <a:endParaRPr lang="it-IT"/>
          </a:p>
        </p:txBody>
      </p:sp>
      <p:sp>
        <p:nvSpPr>
          <p:cNvPr id="9" name="Segnaposto numero diapositiva 8"/>
          <p:cNvSpPr>
            <a:spLocks noGrp="1"/>
          </p:cNvSpPr>
          <p:nvPr>
            <p:ph type="sldNum" sz="quarter" idx="12"/>
          </p:nvPr>
        </p:nvSpPr>
        <p:spPr/>
        <p:txBody>
          <a:bodyPr/>
          <a:lstStyle>
            <a:lvl1pPr>
              <a:defRPr/>
            </a:lvl1pPr>
          </a:lstStyle>
          <a:p>
            <a:pPr>
              <a:defRPr/>
            </a:pPr>
            <a:fld id="{3E586F30-C11A-49B6-9FAE-0C841B33C1FC}" type="slidenum">
              <a:rPr lang="it-IT"/>
              <a:pPr>
                <a:defRPr/>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a:xfrm>
            <a:off x="179388" y="6356350"/>
            <a:ext cx="2057400" cy="365125"/>
          </a:xfrm>
          <a:prstGeom prst="rect">
            <a:avLst/>
          </a:prstGeom>
        </p:spPr>
        <p:txBody>
          <a:bodyPr/>
          <a:lstStyle>
            <a:lvl1pPr fontAlgn="auto">
              <a:spcBef>
                <a:spcPts val="0"/>
              </a:spcBef>
              <a:spcAft>
                <a:spcPts val="0"/>
              </a:spcAft>
              <a:defRPr>
                <a:latin typeface="+mn-lt"/>
                <a:cs typeface="+mn-cs"/>
              </a:defRPr>
            </a:lvl1pPr>
          </a:lstStyle>
          <a:p>
            <a:pPr>
              <a:defRPr/>
            </a:pPr>
            <a:fld id="{50894EDB-CF0D-4902-9A55-26FE2F66DE35}" type="datetimeFigureOut">
              <a:rPr lang="it-IT"/>
              <a:pPr>
                <a:defRPr/>
              </a:pPr>
              <a:t>22/04/2025</a:t>
            </a:fld>
            <a:endParaRPr lang="it-IT"/>
          </a:p>
        </p:txBody>
      </p:sp>
      <p:sp>
        <p:nvSpPr>
          <p:cNvPr id="4" name="Segnaposto piè di pagina 3"/>
          <p:cNvSpPr>
            <a:spLocks noGrp="1"/>
          </p:cNvSpPr>
          <p:nvPr>
            <p:ph type="ftr" sz="quarter" idx="11"/>
          </p:nvPr>
        </p:nvSpPr>
        <p:spPr/>
        <p:txBody>
          <a:bodyPr/>
          <a:lstStyle>
            <a:lvl1pPr>
              <a:defRPr/>
            </a:lvl1pPr>
          </a:lstStyle>
          <a:p>
            <a:pPr>
              <a:defRPr/>
            </a:pPr>
            <a:endParaRPr lang="it-IT"/>
          </a:p>
        </p:txBody>
      </p:sp>
      <p:sp>
        <p:nvSpPr>
          <p:cNvPr id="5" name="Segnaposto numero diapositiva 4"/>
          <p:cNvSpPr>
            <a:spLocks noGrp="1"/>
          </p:cNvSpPr>
          <p:nvPr>
            <p:ph type="sldNum" sz="quarter" idx="12"/>
          </p:nvPr>
        </p:nvSpPr>
        <p:spPr/>
        <p:txBody>
          <a:bodyPr/>
          <a:lstStyle>
            <a:lvl1pPr>
              <a:defRPr/>
            </a:lvl1pPr>
          </a:lstStyle>
          <a:p>
            <a:pPr>
              <a:defRPr/>
            </a:pPr>
            <a:fld id="{4B7421C8-D510-4A17-8017-CB3D9C727FF0}" type="slidenum">
              <a:rPr lang="it-IT"/>
              <a:pPr>
                <a:defRPr/>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a:xfrm>
            <a:off x="179388" y="6356350"/>
            <a:ext cx="2057400" cy="365125"/>
          </a:xfrm>
          <a:prstGeom prst="rect">
            <a:avLst/>
          </a:prstGeom>
        </p:spPr>
        <p:txBody>
          <a:bodyPr/>
          <a:lstStyle>
            <a:lvl1pPr fontAlgn="auto">
              <a:spcBef>
                <a:spcPts val="0"/>
              </a:spcBef>
              <a:spcAft>
                <a:spcPts val="0"/>
              </a:spcAft>
              <a:defRPr>
                <a:latin typeface="+mn-lt"/>
                <a:cs typeface="+mn-cs"/>
              </a:defRPr>
            </a:lvl1pPr>
          </a:lstStyle>
          <a:p>
            <a:pPr>
              <a:defRPr/>
            </a:pPr>
            <a:fld id="{3FEDC6EF-D18C-4B1E-81E6-597152E878E4}" type="datetimeFigureOut">
              <a:rPr lang="it-IT"/>
              <a:pPr>
                <a:defRPr/>
              </a:pPr>
              <a:t>22/04/2025</a:t>
            </a:fld>
            <a:endParaRPr lang="it-IT"/>
          </a:p>
        </p:txBody>
      </p:sp>
      <p:sp>
        <p:nvSpPr>
          <p:cNvPr id="3" name="Segnaposto piè di pagina 2"/>
          <p:cNvSpPr>
            <a:spLocks noGrp="1"/>
          </p:cNvSpPr>
          <p:nvPr>
            <p:ph type="ftr" sz="quarter" idx="11"/>
          </p:nvPr>
        </p:nvSpPr>
        <p:spPr/>
        <p:txBody>
          <a:bodyPr/>
          <a:lstStyle>
            <a:lvl1pPr>
              <a:defRPr/>
            </a:lvl1pPr>
          </a:lstStyle>
          <a:p>
            <a:pPr>
              <a:defRPr/>
            </a:pPr>
            <a:endParaRPr lang="it-IT"/>
          </a:p>
        </p:txBody>
      </p:sp>
      <p:sp>
        <p:nvSpPr>
          <p:cNvPr id="4" name="Segnaposto numero diapositiva 3"/>
          <p:cNvSpPr>
            <a:spLocks noGrp="1"/>
          </p:cNvSpPr>
          <p:nvPr>
            <p:ph type="sldNum" sz="quarter" idx="12"/>
          </p:nvPr>
        </p:nvSpPr>
        <p:spPr/>
        <p:txBody>
          <a:bodyPr/>
          <a:lstStyle>
            <a:lvl1pPr>
              <a:defRPr/>
            </a:lvl1pPr>
          </a:lstStyle>
          <a:p>
            <a:pPr>
              <a:defRPr/>
            </a:pPr>
            <a:fld id="{BF5B118C-659C-41FB-AEC6-C9AFC72681C0}" type="slidenum">
              <a:rPr lang="it-IT"/>
              <a:pPr>
                <a:defRPr/>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29841" y="457200"/>
            <a:ext cx="2949178" cy="1600200"/>
          </a:xfrm>
        </p:spPr>
        <p:txBody>
          <a:bodyPr anchor="b"/>
          <a:lstStyle>
            <a:lvl1pPr>
              <a:defRPr sz="2400"/>
            </a:lvl1pPr>
          </a:lstStyle>
          <a:p>
            <a:r>
              <a:rPr lang="it-IT"/>
              <a:t>Fare clic per modificare lo stile del titolo</a:t>
            </a:r>
          </a:p>
        </p:txBody>
      </p:sp>
      <p:sp>
        <p:nvSpPr>
          <p:cNvPr id="3" name="Segnaposto contenuto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a:t>Fare clic per modificare stili del testo dello schema</a:t>
            </a:r>
          </a:p>
        </p:txBody>
      </p:sp>
      <p:sp>
        <p:nvSpPr>
          <p:cNvPr id="5" name="Segnaposto data 4"/>
          <p:cNvSpPr>
            <a:spLocks noGrp="1"/>
          </p:cNvSpPr>
          <p:nvPr>
            <p:ph type="dt" sz="half" idx="10"/>
          </p:nvPr>
        </p:nvSpPr>
        <p:spPr>
          <a:xfrm>
            <a:off x="179388" y="6356350"/>
            <a:ext cx="2057400" cy="365125"/>
          </a:xfrm>
          <a:prstGeom prst="rect">
            <a:avLst/>
          </a:prstGeom>
        </p:spPr>
        <p:txBody>
          <a:bodyPr/>
          <a:lstStyle>
            <a:lvl1pPr fontAlgn="auto">
              <a:spcBef>
                <a:spcPts val="0"/>
              </a:spcBef>
              <a:spcAft>
                <a:spcPts val="0"/>
              </a:spcAft>
              <a:defRPr>
                <a:latin typeface="+mn-lt"/>
                <a:cs typeface="+mn-cs"/>
              </a:defRPr>
            </a:lvl1pPr>
          </a:lstStyle>
          <a:p>
            <a:pPr>
              <a:defRPr/>
            </a:pPr>
            <a:fld id="{F3E5B838-9571-4D6A-A14F-A353240F1866}" type="datetimeFigureOut">
              <a:rPr lang="it-IT"/>
              <a:pPr>
                <a:defRPr/>
              </a:pPr>
              <a:t>22/04/2025</a:t>
            </a:fld>
            <a:endParaRPr lang="it-IT"/>
          </a:p>
        </p:txBody>
      </p:sp>
      <p:sp>
        <p:nvSpPr>
          <p:cNvPr id="6" name="Segnaposto piè di pagina 5"/>
          <p:cNvSpPr>
            <a:spLocks noGrp="1"/>
          </p:cNvSpPr>
          <p:nvPr>
            <p:ph type="ftr" sz="quarter" idx="11"/>
          </p:nvPr>
        </p:nvSpPr>
        <p:spPr/>
        <p:txBody>
          <a:bodyPr/>
          <a:lstStyle>
            <a:lvl1pPr>
              <a:defRPr/>
            </a:lvl1pPr>
          </a:lstStyle>
          <a:p>
            <a:pPr>
              <a:defRPr/>
            </a:pPr>
            <a:endParaRPr lang="it-IT"/>
          </a:p>
        </p:txBody>
      </p:sp>
      <p:sp>
        <p:nvSpPr>
          <p:cNvPr id="7" name="Segnaposto numero diapositiva 6"/>
          <p:cNvSpPr>
            <a:spLocks noGrp="1"/>
          </p:cNvSpPr>
          <p:nvPr>
            <p:ph type="sldNum" sz="quarter" idx="12"/>
          </p:nvPr>
        </p:nvSpPr>
        <p:spPr/>
        <p:txBody>
          <a:bodyPr/>
          <a:lstStyle>
            <a:lvl1pPr>
              <a:defRPr/>
            </a:lvl1pPr>
          </a:lstStyle>
          <a:p>
            <a:pPr>
              <a:defRPr/>
            </a:pPr>
            <a:fld id="{B6EA636C-F7A6-444B-ACA1-CACE9C3B4498}" type="slidenum">
              <a:rPr lang="it-IT"/>
              <a:pPr>
                <a:defRPr/>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29841" y="457200"/>
            <a:ext cx="2949178" cy="1600200"/>
          </a:xfrm>
        </p:spPr>
        <p:txBody>
          <a:bodyPr anchor="b"/>
          <a:lstStyle>
            <a:lvl1pPr>
              <a:defRPr sz="2400"/>
            </a:lvl1pPr>
          </a:lstStyle>
          <a:p>
            <a:r>
              <a:rPr lang="it-IT"/>
              <a:t>Fare clic per modificare lo stile del titolo</a:t>
            </a:r>
          </a:p>
        </p:txBody>
      </p:sp>
      <p:sp>
        <p:nvSpPr>
          <p:cNvPr id="3" name="Segnaposto immagine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it-IT" noProof="0"/>
              <a:t>Fare clic sull'icona per inserire un'immagine</a:t>
            </a:r>
          </a:p>
        </p:txBody>
      </p:sp>
      <p:sp>
        <p:nvSpPr>
          <p:cNvPr id="4" name="Segnaposto testo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a:t>Fare clic per modificare stili del testo dello schema</a:t>
            </a:r>
          </a:p>
        </p:txBody>
      </p:sp>
      <p:sp>
        <p:nvSpPr>
          <p:cNvPr id="5" name="Segnaposto data 4"/>
          <p:cNvSpPr>
            <a:spLocks noGrp="1"/>
          </p:cNvSpPr>
          <p:nvPr>
            <p:ph type="dt" sz="half" idx="10"/>
          </p:nvPr>
        </p:nvSpPr>
        <p:spPr>
          <a:xfrm>
            <a:off x="179388" y="6356350"/>
            <a:ext cx="2057400" cy="365125"/>
          </a:xfrm>
          <a:prstGeom prst="rect">
            <a:avLst/>
          </a:prstGeom>
        </p:spPr>
        <p:txBody>
          <a:bodyPr/>
          <a:lstStyle>
            <a:lvl1pPr fontAlgn="auto">
              <a:spcBef>
                <a:spcPts val="0"/>
              </a:spcBef>
              <a:spcAft>
                <a:spcPts val="0"/>
              </a:spcAft>
              <a:defRPr>
                <a:latin typeface="+mn-lt"/>
                <a:cs typeface="+mn-cs"/>
              </a:defRPr>
            </a:lvl1pPr>
          </a:lstStyle>
          <a:p>
            <a:pPr>
              <a:defRPr/>
            </a:pPr>
            <a:fld id="{94E75752-0AEB-4173-8EDC-1E986BB59A9C}" type="datetimeFigureOut">
              <a:rPr lang="it-IT"/>
              <a:pPr>
                <a:defRPr/>
              </a:pPr>
              <a:t>22/04/2025</a:t>
            </a:fld>
            <a:endParaRPr lang="it-IT"/>
          </a:p>
        </p:txBody>
      </p:sp>
      <p:sp>
        <p:nvSpPr>
          <p:cNvPr id="6" name="Segnaposto piè di pagina 5"/>
          <p:cNvSpPr>
            <a:spLocks noGrp="1"/>
          </p:cNvSpPr>
          <p:nvPr>
            <p:ph type="ftr" sz="quarter" idx="11"/>
          </p:nvPr>
        </p:nvSpPr>
        <p:spPr/>
        <p:txBody>
          <a:bodyPr/>
          <a:lstStyle>
            <a:lvl1pPr>
              <a:defRPr/>
            </a:lvl1pPr>
          </a:lstStyle>
          <a:p>
            <a:pPr>
              <a:defRPr/>
            </a:pPr>
            <a:endParaRPr lang="en-US"/>
          </a:p>
        </p:txBody>
      </p:sp>
      <p:sp>
        <p:nvSpPr>
          <p:cNvPr id="7" name="Segnaposto numero diapositiva 6"/>
          <p:cNvSpPr>
            <a:spLocks noGrp="1"/>
          </p:cNvSpPr>
          <p:nvPr>
            <p:ph type="sldNum" sz="quarter" idx="12"/>
          </p:nvPr>
        </p:nvSpPr>
        <p:spPr/>
        <p:txBody>
          <a:bodyPr/>
          <a:lstStyle>
            <a:lvl1pPr>
              <a:defRPr/>
            </a:lvl1pPr>
          </a:lstStyle>
          <a:p>
            <a:pPr>
              <a:defRPr/>
            </a:pPr>
            <a:fld id="{860073AE-B2A9-49EE-894D-4E2A63188F8C}" type="slidenum">
              <a:rPr lang="it-IT"/>
              <a:pPr>
                <a:defRPr/>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7106" name="Immagine 8"/>
          <p:cNvPicPr>
            <a:picLocks noChangeAspect="1"/>
          </p:cNvPicPr>
          <p:nvPr/>
        </p:nvPicPr>
        <p:blipFill>
          <a:blip r:embed="rId14"/>
          <a:srcRect/>
          <a:stretch>
            <a:fillRect/>
          </a:stretch>
        </p:blipFill>
        <p:spPr bwMode="auto">
          <a:xfrm>
            <a:off x="7731125" y="149225"/>
            <a:ext cx="1404938" cy="1495425"/>
          </a:xfrm>
          <a:prstGeom prst="rect">
            <a:avLst/>
          </a:prstGeom>
          <a:noFill/>
          <a:ln w="9525">
            <a:noFill/>
            <a:miter lim="800000"/>
            <a:headEnd/>
            <a:tailEnd/>
          </a:ln>
        </p:spPr>
      </p:pic>
      <p:sp>
        <p:nvSpPr>
          <p:cNvPr id="47107" name="Segnaposto testo 2"/>
          <p:cNvSpPr>
            <a:spLocks noGrp="1"/>
          </p:cNvSpPr>
          <p:nvPr>
            <p:ph type="body" idx="1"/>
          </p:nvPr>
        </p:nvSpPr>
        <p:spPr bwMode="auto">
          <a:xfrm>
            <a:off x="153988" y="1681163"/>
            <a:ext cx="8667750" cy="4406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piè di pagina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fontAlgn="auto">
              <a:spcBef>
                <a:spcPts val="0"/>
              </a:spcBef>
              <a:spcAft>
                <a:spcPts val="0"/>
              </a:spcAft>
              <a:defRPr sz="900">
                <a:solidFill>
                  <a:schemeClr val="tx1">
                    <a:tint val="75000"/>
                  </a:schemeClr>
                </a:solidFill>
                <a:latin typeface="+mn-lt"/>
                <a:cs typeface="+mn-cs"/>
              </a:defRPr>
            </a:lvl1pPr>
          </a:lstStyle>
          <a:p>
            <a:pPr>
              <a:defRPr/>
            </a:pPr>
            <a:endParaRPr lang="it-IT"/>
          </a:p>
        </p:txBody>
      </p:sp>
      <p:sp>
        <p:nvSpPr>
          <p:cNvPr id="6" name="Segnaposto numero diapositiva 5"/>
          <p:cNvSpPr>
            <a:spLocks noGrp="1"/>
          </p:cNvSpPr>
          <p:nvPr>
            <p:ph type="sldNum" sz="quarter" idx="4"/>
          </p:nvPr>
        </p:nvSpPr>
        <p:spPr>
          <a:xfrm>
            <a:off x="6780213" y="6356350"/>
            <a:ext cx="2057400" cy="365125"/>
          </a:xfrm>
          <a:prstGeom prst="rect">
            <a:avLst/>
          </a:prstGeom>
        </p:spPr>
        <p:txBody>
          <a:bodyPr vert="horz" lIns="91440" tIns="45720" rIns="91440" bIns="45720" rtlCol="0" anchor="ctr"/>
          <a:lstStyle>
            <a:lvl1pPr algn="r" fontAlgn="auto">
              <a:spcBef>
                <a:spcPts val="0"/>
              </a:spcBef>
              <a:spcAft>
                <a:spcPts val="0"/>
              </a:spcAft>
              <a:defRPr sz="900">
                <a:solidFill>
                  <a:schemeClr val="tx1">
                    <a:tint val="75000"/>
                  </a:schemeClr>
                </a:solidFill>
                <a:latin typeface="+mn-lt"/>
                <a:cs typeface="+mn-cs"/>
              </a:defRPr>
            </a:lvl1pPr>
          </a:lstStyle>
          <a:p>
            <a:pPr>
              <a:defRPr/>
            </a:pPr>
            <a:fld id="{AB608AAD-8927-46F4-B971-0A1F10E73DE0}" type="slidenum">
              <a:rPr lang="it-IT"/>
              <a:pPr>
                <a:defRPr/>
              </a:pPr>
              <a:t>‹N›</a:t>
            </a:fld>
            <a:endParaRPr lang="it-IT"/>
          </a:p>
        </p:txBody>
      </p:sp>
      <p:sp>
        <p:nvSpPr>
          <p:cNvPr id="7" name="Rettangolo 6"/>
          <p:cNvSpPr/>
          <p:nvPr/>
        </p:nvSpPr>
        <p:spPr>
          <a:xfrm>
            <a:off x="0" y="273050"/>
            <a:ext cx="7577138" cy="1201738"/>
          </a:xfrm>
          <a:prstGeom prst="rect">
            <a:avLst/>
          </a:prstGeom>
          <a:solidFill>
            <a:srgbClr val="00528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8" name="Rettangolo 7"/>
          <p:cNvSpPr/>
          <p:nvPr/>
        </p:nvSpPr>
        <p:spPr>
          <a:xfrm>
            <a:off x="7713663" y="201613"/>
            <a:ext cx="1430337" cy="1381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47112" name="Segnaposto titolo 1"/>
          <p:cNvSpPr>
            <a:spLocks noGrp="1"/>
          </p:cNvSpPr>
          <p:nvPr>
            <p:ph type="title"/>
          </p:nvPr>
        </p:nvSpPr>
        <p:spPr bwMode="auto">
          <a:xfrm>
            <a:off x="153988" y="273050"/>
            <a:ext cx="7423150" cy="12017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a:t>Fare clic per modificare lo stile del titolo</a:t>
            </a:r>
          </a:p>
        </p:txBody>
      </p:sp>
      <p:pic>
        <p:nvPicPr>
          <p:cNvPr id="11" name="Immagine 10"/>
          <p:cNvPicPr>
            <a:picLocks noChangeAspect="1"/>
          </p:cNvPicPr>
          <p:nvPr/>
        </p:nvPicPr>
        <p:blipFill>
          <a:blip r:embed="rId15" cstate="print">
            <a:clrChange>
              <a:clrFrom>
                <a:srgbClr val="FFFFFF"/>
              </a:clrFrom>
              <a:clrTo>
                <a:srgbClr val="FFFFFF">
                  <a:alpha val="0"/>
                </a:srgbClr>
              </a:clrTo>
            </a:clrChange>
            <a:duotone>
              <a:schemeClr val="accent3">
                <a:shade val="45000"/>
                <a:satMod val="135000"/>
              </a:schemeClr>
              <a:prstClr val="white"/>
            </a:duotone>
          </a:blip>
          <a:stretch>
            <a:fillRect/>
          </a:stretch>
        </p:blipFill>
        <p:spPr>
          <a:xfrm>
            <a:off x="137577" y="6351326"/>
            <a:ext cx="1725090" cy="513320"/>
          </a:xfrm>
          <a:prstGeom prst="rect">
            <a:avLst/>
          </a:prstGeom>
        </p:spPr>
      </p:pic>
    </p:spTree>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Lst>
  <p:txStyles>
    <p:titleStyle>
      <a:lvl1pPr algn="l" defTabSz="685800" rtl="0" eaLnBrk="0" fontAlgn="base" hangingPunct="0">
        <a:lnSpc>
          <a:spcPct val="90000"/>
        </a:lnSpc>
        <a:spcBef>
          <a:spcPct val="0"/>
        </a:spcBef>
        <a:spcAft>
          <a:spcPct val="0"/>
        </a:spcAft>
        <a:defRPr sz="3300" b="1" kern="1200">
          <a:solidFill>
            <a:schemeClr val="bg1"/>
          </a:solidFill>
          <a:latin typeface="+mj-lt"/>
          <a:ea typeface="+mj-ea"/>
          <a:cs typeface="+mj-cs"/>
        </a:defRPr>
      </a:lvl1pPr>
      <a:lvl2pPr algn="l" defTabSz="685800" rtl="0" eaLnBrk="0" fontAlgn="base" hangingPunct="0">
        <a:lnSpc>
          <a:spcPct val="90000"/>
        </a:lnSpc>
        <a:spcBef>
          <a:spcPct val="0"/>
        </a:spcBef>
        <a:spcAft>
          <a:spcPct val="0"/>
        </a:spcAft>
        <a:defRPr sz="3300" b="1">
          <a:solidFill>
            <a:schemeClr val="bg1"/>
          </a:solidFill>
          <a:latin typeface="Lato"/>
        </a:defRPr>
      </a:lvl2pPr>
      <a:lvl3pPr algn="l" defTabSz="685800" rtl="0" eaLnBrk="0" fontAlgn="base" hangingPunct="0">
        <a:lnSpc>
          <a:spcPct val="90000"/>
        </a:lnSpc>
        <a:spcBef>
          <a:spcPct val="0"/>
        </a:spcBef>
        <a:spcAft>
          <a:spcPct val="0"/>
        </a:spcAft>
        <a:defRPr sz="3300" b="1">
          <a:solidFill>
            <a:schemeClr val="bg1"/>
          </a:solidFill>
          <a:latin typeface="Lato"/>
        </a:defRPr>
      </a:lvl3pPr>
      <a:lvl4pPr algn="l" defTabSz="685800" rtl="0" eaLnBrk="0" fontAlgn="base" hangingPunct="0">
        <a:lnSpc>
          <a:spcPct val="90000"/>
        </a:lnSpc>
        <a:spcBef>
          <a:spcPct val="0"/>
        </a:spcBef>
        <a:spcAft>
          <a:spcPct val="0"/>
        </a:spcAft>
        <a:defRPr sz="3300" b="1">
          <a:solidFill>
            <a:schemeClr val="bg1"/>
          </a:solidFill>
          <a:latin typeface="Lato"/>
        </a:defRPr>
      </a:lvl4pPr>
      <a:lvl5pPr algn="l" defTabSz="685800" rtl="0" eaLnBrk="0" fontAlgn="base" hangingPunct="0">
        <a:lnSpc>
          <a:spcPct val="90000"/>
        </a:lnSpc>
        <a:spcBef>
          <a:spcPct val="0"/>
        </a:spcBef>
        <a:spcAft>
          <a:spcPct val="0"/>
        </a:spcAft>
        <a:defRPr sz="3300" b="1">
          <a:solidFill>
            <a:schemeClr val="bg1"/>
          </a:solidFill>
          <a:latin typeface="Lato"/>
        </a:defRPr>
      </a:lvl5pPr>
      <a:lvl6pPr marL="457200" algn="l" defTabSz="685800" rtl="0" fontAlgn="base">
        <a:lnSpc>
          <a:spcPct val="90000"/>
        </a:lnSpc>
        <a:spcBef>
          <a:spcPct val="0"/>
        </a:spcBef>
        <a:spcAft>
          <a:spcPct val="0"/>
        </a:spcAft>
        <a:defRPr sz="3300" b="1">
          <a:solidFill>
            <a:schemeClr val="bg1"/>
          </a:solidFill>
          <a:latin typeface="Lato"/>
        </a:defRPr>
      </a:lvl6pPr>
      <a:lvl7pPr marL="914400" algn="l" defTabSz="685800" rtl="0" fontAlgn="base">
        <a:lnSpc>
          <a:spcPct val="90000"/>
        </a:lnSpc>
        <a:spcBef>
          <a:spcPct val="0"/>
        </a:spcBef>
        <a:spcAft>
          <a:spcPct val="0"/>
        </a:spcAft>
        <a:defRPr sz="3300" b="1">
          <a:solidFill>
            <a:schemeClr val="bg1"/>
          </a:solidFill>
          <a:latin typeface="Lato"/>
        </a:defRPr>
      </a:lvl7pPr>
      <a:lvl8pPr marL="1371600" algn="l" defTabSz="685800" rtl="0" fontAlgn="base">
        <a:lnSpc>
          <a:spcPct val="90000"/>
        </a:lnSpc>
        <a:spcBef>
          <a:spcPct val="0"/>
        </a:spcBef>
        <a:spcAft>
          <a:spcPct val="0"/>
        </a:spcAft>
        <a:defRPr sz="3300" b="1">
          <a:solidFill>
            <a:schemeClr val="bg1"/>
          </a:solidFill>
          <a:latin typeface="Lato"/>
        </a:defRPr>
      </a:lvl8pPr>
      <a:lvl9pPr marL="1828800" algn="l" defTabSz="685800" rtl="0" fontAlgn="base">
        <a:lnSpc>
          <a:spcPct val="90000"/>
        </a:lnSpc>
        <a:spcBef>
          <a:spcPct val="0"/>
        </a:spcBef>
        <a:spcAft>
          <a:spcPct val="0"/>
        </a:spcAft>
        <a:defRPr sz="3300" b="1">
          <a:solidFill>
            <a:schemeClr val="bg1"/>
          </a:solidFill>
          <a:latin typeface="Lato"/>
        </a:defRPr>
      </a:lvl9pPr>
    </p:titleStyle>
    <p:bodyStyle>
      <a:lvl1pPr marL="171450" indent="-171450" algn="l" defTabSz="685800" rtl="0" eaLnBrk="0" fontAlgn="base" hangingPunct="0">
        <a:lnSpc>
          <a:spcPct val="90000"/>
        </a:lnSpc>
        <a:spcBef>
          <a:spcPts val="750"/>
        </a:spcBef>
        <a:spcAft>
          <a:spcPct val="0"/>
        </a:spcAft>
        <a:buFont typeface="Arial"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it-IT"/>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www.discorsivo.it/u/wp-content/uploads/2012/07/maratoneta.jpeg" TargetMode="Externa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www.google.it/url?sa=i&amp;rct=j&amp;q=&amp;esrc=s&amp;source=images&amp;cd=&amp;cad=rja&amp;uact=8&amp;ved=0CAcQjRw&amp;url=http://putofutbol.blogspot.com/2010/09/tom-simpson-el-hombre-que-revoluciono.html&amp;ei=5IzCVLOqJcnlasWWgrgI&amp;bvm=bv.84349003,d.d2s&amp;psig=AFQjCNF7PdPALASpKr70RjoLnBaeXWlQPw&amp;ust=1422122467599875" TargetMode="Externa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Layout" Target="../slideLayouts/slideLayout1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 Id="rId9" Type="http://schemas.openxmlformats.org/officeDocument/2006/relationships/image" Target="../media/image21.png"/></Relationships>
</file>

<file path=ppt/slides/_rels/slide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hyperlink" Target="http://www.nadoitalia.it/" TargetMode="External"/><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hyperlink" Target="http://www.coni.it/" TargetMode="External"/><Relationship Id="rId2" Type="http://schemas.openxmlformats.org/officeDocument/2006/relationships/hyperlink" Target="http://www.wada-ama.org/" TargetMode="Externa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2.xml"/><Relationship Id="rId5" Type="http://schemas.openxmlformats.org/officeDocument/2006/relationships/image" Target="../media/image42.jpeg"/><Relationship Id="rId4" Type="http://schemas.openxmlformats.org/officeDocument/2006/relationships/image" Target="../media/image41.jpeg"/></Relationships>
</file>

<file path=ppt/slides/_rels/slide4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oleObject" Target="../embeddings/oleObject1.bin"/><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oleObject" Target="../embeddings/oleObject2.bin"/><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oleObject" Target="../embeddings/oleObject3.bin"/><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oleObject" Target="../embeddings/oleObject4.bin"/><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12.xml"/><Relationship Id="rId4" Type="http://schemas.openxmlformats.org/officeDocument/2006/relationships/image" Target="../media/image56.jpeg"/></Relationships>
</file>

<file path=ppt/slides/_rels/slide5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12.xml"/><Relationship Id="rId4" Type="http://schemas.openxmlformats.org/officeDocument/2006/relationships/image" Target="../media/image62.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6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3" Type="http://schemas.openxmlformats.org/officeDocument/2006/relationships/hyperlink" Target="http://www.coni.it/" TargetMode="External"/><Relationship Id="rId2" Type="http://schemas.openxmlformats.org/officeDocument/2006/relationships/hyperlink" Target="http://www.wada-ama.org/" TargetMode="Externa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83.jpeg"/></Relationships>
</file>

<file path=ppt/slides/_rels/slide7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86.jpeg"/><Relationship Id="rId5" Type="http://schemas.openxmlformats.org/officeDocument/2006/relationships/image" Target="../media/image85.emf"/><Relationship Id="rId4" Type="http://schemas.openxmlformats.org/officeDocument/2006/relationships/oleObject" Target="../embeddings/oleObject5.bin"/></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89.png"/><Relationship Id="rId4" Type="http://schemas.openxmlformats.org/officeDocument/2006/relationships/image" Target="../media/image88.jpe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a:xfrm>
            <a:off x="0" y="0"/>
            <a:ext cx="9155113" cy="6869113"/>
          </a:xfrm>
          <a:prstGeom prst="rect">
            <a:avLst/>
          </a:prstGeom>
          <a:gradFill flip="none"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4" name="Rettangolo 3"/>
          <p:cNvSpPr/>
          <p:nvPr/>
        </p:nvSpPr>
        <p:spPr>
          <a:xfrm>
            <a:off x="0" y="2290763"/>
            <a:ext cx="6718300" cy="1665287"/>
          </a:xfrm>
          <a:prstGeom prst="rect">
            <a:avLst/>
          </a:prstGeom>
          <a:solidFill>
            <a:srgbClr val="00528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5" name="Rettangolo 4"/>
          <p:cNvSpPr/>
          <p:nvPr/>
        </p:nvSpPr>
        <p:spPr>
          <a:xfrm>
            <a:off x="6835775" y="2289175"/>
            <a:ext cx="2308225" cy="16652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5364" name="Titolo 1"/>
          <p:cNvSpPr>
            <a:spLocks noGrp="1"/>
          </p:cNvSpPr>
          <p:nvPr>
            <p:ph type="ctrTitle"/>
          </p:nvPr>
        </p:nvSpPr>
        <p:spPr>
          <a:xfrm>
            <a:off x="112713" y="2289175"/>
            <a:ext cx="6138862" cy="1665288"/>
          </a:xfrm>
        </p:spPr>
        <p:txBody>
          <a:bodyPr/>
          <a:lstStyle/>
          <a:p>
            <a:pPr algn="l" eaLnBrk="1" hangingPunct="1"/>
            <a:r>
              <a:rPr lang="it-IT" sz="4400" dirty="0"/>
              <a:t>Corso per Medici di Bordo Ring</a:t>
            </a:r>
          </a:p>
        </p:txBody>
      </p:sp>
      <p:pic>
        <p:nvPicPr>
          <p:cNvPr id="15365" name="Immagine 6"/>
          <p:cNvPicPr>
            <a:picLocks noChangeAspect="1"/>
          </p:cNvPicPr>
          <p:nvPr/>
        </p:nvPicPr>
        <p:blipFill>
          <a:blip r:embed="rId2"/>
          <a:srcRect/>
          <a:stretch>
            <a:fillRect/>
          </a:stretch>
        </p:blipFill>
        <p:spPr bwMode="auto">
          <a:xfrm>
            <a:off x="7129463" y="2214563"/>
            <a:ext cx="1720850" cy="1831975"/>
          </a:xfrm>
          <a:prstGeom prst="rect">
            <a:avLst/>
          </a:prstGeom>
          <a:noFill/>
          <a:ln w="9525">
            <a:noFill/>
            <a:miter lim="800000"/>
            <a:headEnd/>
            <a:tailEnd/>
          </a:ln>
        </p:spPr>
      </p:pic>
      <p:pic>
        <p:nvPicPr>
          <p:cNvPr id="15366" name="Immagine 7"/>
          <p:cNvPicPr>
            <a:picLocks noChangeAspect="1"/>
          </p:cNvPicPr>
          <p:nvPr/>
        </p:nvPicPr>
        <p:blipFill>
          <a:blip r:embed="rId3">
            <a:clrChange>
              <a:clrFrom>
                <a:srgbClr val="FFFFFF"/>
              </a:clrFrom>
              <a:clrTo>
                <a:srgbClr val="FFFFFF">
                  <a:alpha val="0"/>
                </a:srgbClr>
              </a:clrTo>
            </a:clrChange>
          </a:blip>
          <a:srcRect/>
          <a:stretch>
            <a:fillRect/>
          </a:stretch>
        </p:blipFill>
        <p:spPr bwMode="auto">
          <a:xfrm>
            <a:off x="11113" y="4846638"/>
            <a:ext cx="9126537" cy="1997075"/>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3"/>
          <p:cNvSpPr>
            <a:spLocks noGrp="1" noChangeArrowheads="1"/>
          </p:cNvSpPr>
          <p:nvPr>
            <p:ph idx="1"/>
          </p:nvPr>
        </p:nvSpPr>
        <p:spPr>
          <a:xfrm>
            <a:off x="731838" y="1760538"/>
            <a:ext cx="7408862" cy="4387850"/>
          </a:xfrm>
        </p:spPr>
        <p:txBody>
          <a:bodyPr/>
          <a:lstStyle/>
          <a:p>
            <a:pPr marL="0" indent="0" algn="just" eaLnBrk="1" hangingPunct="1">
              <a:lnSpc>
                <a:spcPts val="3000"/>
              </a:lnSpc>
              <a:spcBef>
                <a:spcPct val="0"/>
              </a:spcBef>
              <a:spcAft>
                <a:spcPts val="1000"/>
              </a:spcAft>
              <a:buFont typeface="Arial" charset="0"/>
              <a:buNone/>
            </a:pPr>
            <a:r>
              <a:rPr lang="it-IT" altLang="it-IT"/>
              <a:t>Nel 1896 si ebbe il primo caso di decesso correlato al </a:t>
            </a:r>
            <a:r>
              <a:rPr lang="it-IT" altLang="it-IT" sz="2000" b="1">
                <a:solidFill>
                  <a:srgbClr val="00528C"/>
                </a:solidFill>
              </a:rPr>
              <a:t>DOPING</a:t>
            </a:r>
            <a:r>
              <a:rPr lang="it-IT" altLang="it-IT"/>
              <a:t>: il Ciclista Inglese </a:t>
            </a:r>
            <a:r>
              <a:rPr lang="en-US" altLang="it-IT"/>
              <a:t>Arthur Linton </a:t>
            </a:r>
            <a:r>
              <a:rPr lang="it-IT" altLang="it-IT"/>
              <a:t>morì poche settimane dopo aver vinto la maratona Bordeaux-Paris.</a:t>
            </a:r>
          </a:p>
        </p:txBody>
      </p:sp>
      <p:sp>
        <p:nvSpPr>
          <p:cNvPr id="25602" name="Rectangle 2"/>
          <p:cNvSpPr>
            <a:spLocks noGrp="1" noChangeArrowheads="1"/>
          </p:cNvSpPr>
          <p:nvPr>
            <p:ph type="title"/>
          </p:nvPr>
        </p:nvSpPr>
        <p:spPr>
          <a:xfrm>
            <a:off x="153988" y="201613"/>
            <a:ext cx="7423150" cy="1322387"/>
          </a:xfrm>
        </p:spPr>
        <p:txBody>
          <a:bodyPr/>
          <a:lstStyle/>
          <a:p>
            <a:pPr eaLnBrk="1" hangingPunct="1"/>
            <a:r>
              <a:rPr lang="it-IT" altLang="it-IT" sz="3200"/>
              <a:t>DEFINIZIONE DI DOPING SPORTIVO</a:t>
            </a:r>
            <a:endParaRPr lang="it-IT" altLang="it-IT" sz="3200">
              <a:solidFill>
                <a:srgbClr val="FF0000"/>
              </a:solidFill>
            </a:endParaRPr>
          </a:p>
        </p:txBody>
      </p:sp>
      <p:pic>
        <p:nvPicPr>
          <p:cNvPr id="25603" name="Picture 2" descr="C:\Users\DIMATTIA\Desktop\LintonArthur2w.jpg"/>
          <p:cNvPicPr>
            <a:picLocks noChangeAspect="1" noChangeArrowheads="1"/>
          </p:cNvPicPr>
          <p:nvPr/>
        </p:nvPicPr>
        <p:blipFill>
          <a:blip r:embed="rId2"/>
          <a:srcRect/>
          <a:stretch>
            <a:fillRect/>
          </a:stretch>
        </p:blipFill>
        <p:spPr bwMode="auto">
          <a:xfrm>
            <a:off x="3571875" y="3003550"/>
            <a:ext cx="1971675" cy="3381375"/>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p:cNvSpPr>
          <p:nvPr>
            <p:ph type="title" idx="4294967295"/>
          </p:nvPr>
        </p:nvSpPr>
        <p:spPr>
          <a:xfrm>
            <a:off x="422275" y="1584325"/>
            <a:ext cx="8507413" cy="2046288"/>
          </a:xfrm>
        </p:spPr>
        <p:txBody>
          <a:bodyPr/>
          <a:lstStyle/>
          <a:p>
            <a:pPr eaLnBrk="1" hangingPunct="1"/>
            <a:br>
              <a:rPr lang="it-IT" altLang="it-IT" sz="2000" dirty="0">
                <a:solidFill>
                  <a:srgbClr val="00528C"/>
                </a:solidFill>
              </a:rPr>
            </a:br>
            <a:r>
              <a:rPr lang="it-IT" altLang="it-IT" sz="1800" dirty="0">
                <a:solidFill>
                  <a:srgbClr val="00528C"/>
                </a:solidFill>
              </a:rPr>
              <a:t>La prima morte improvvisa documentata è quella di </a:t>
            </a:r>
            <a:r>
              <a:rPr lang="it-IT" altLang="it-IT" sz="1800" dirty="0" err="1">
                <a:solidFill>
                  <a:srgbClr val="00528C"/>
                </a:solidFill>
              </a:rPr>
              <a:t>Eucle</a:t>
            </a:r>
            <a:r>
              <a:rPr lang="it-IT" altLang="it-IT" sz="1800" dirty="0">
                <a:solidFill>
                  <a:srgbClr val="00528C"/>
                </a:solidFill>
              </a:rPr>
              <a:t> o Filippide,</a:t>
            </a:r>
            <a:br>
              <a:rPr lang="it-IT" altLang="it-IT" sz="1800" dirty="0">
                <a:solidFill>
                  <a:srgbClr val="00528C"/>
                </a:solidFill>
              </a:rPr>
            </a:br>
            <a:r>
              <a:rPr lang="it-IT" altLang="it-IT" sz="1800" dirty="0">
                <a:solidFill>
                  <a:srgbClr val="00528C"/>
                </a:solidFill>
              </a:rPr>
              <a:t>nel 490 a.C., che coprì di corsa la distanza Maratona-Atene. </a:t>
            </a:r>
            <a:br>
              <a:rPr lang="it-IT" altLang="it-IT" sz="1800" dirty="0">
                <a:solidFill>
                  <a:srgbClr val="00528C"/>
                </a:solidFill>
              </a:rPr>
            </a:br>
            <a:br>
              <a:rPr lang="it-IT" altLang="it-IT" sz="1800" dirty="0">
                <a:solidFill>
                  <a:srgbClr val="00528C"/>
                </a:solidFill>
              </a:rPr>
            </a:br>
            <a:r>
              <a:rPr lang="it-IT" altLang="it-IT" sz="1800" dirty="0">
                <a:solidFill>
                  <a:srgbClr val="00528C"/>
                </a:solidFill>
              </a:rPr>
              <a:t>Arrivato a destinazione, fece in tempo ad annunciare ai suoi concittadini</a:t>
            </a:r>
            <a:br>
              <a:rPr lang="it-IT" altLang="it-IT" sz="1800" dirty="0">
                <a:solidFill>
                  <a:srgbClr val="00528C"/>
                </a:solidFill>
              </a:rPr>
            </a:br>
            <a:r>
              <a:rPr lang="it-IT" altLang="it-IT" sz="1800" dirty="0">
                <a:solidFill>
                  <a:srgbClr val="00528C"/>
                </a:solidFill>
              </a:rPr>
              <a:t>"siate felici, abbiamo vinto" per poi cadere a terra, colto da morte improvvisa.</a:t>
            </a:r>
          </a:p>
        </p:txBody>
      </p:sp>
      <p:sp>
        <p:nvSpPr>
          <p:cNvPr id="26626" name="Rectangle 3"/>
          <p:cNvSpPr>
            <a:spLocks noGrp="1"/>
          </p:cNvSpPr>
          <p:nvPr>
            <p:ph type="body" idx="4294967295"/>
          </p:nvPr>
        </p:nvSpPr>
        <p:spPr>
          <a:xfrm>
            <a:off x="971550" y="4602163"/>
            <a:ext cx="7408863" cy="2638425"/>
          </a:xfrm>
        </p:spPr>
        <p:txBody>
          <a:bodyPr/>
          <a:lstStyle/>
          <a:p>
            <a:pPr algn="ctr" eaLnBrk="1" hangingPunct="1">
              <a:buFont typeface="Symbol" pitchFamily="18" charset="2"/>
              <a:buNone/>
            </a:pPr>
            <a:endParaRPr lang="it-IT" altLang="it-IT" sz="2000" b="1">
              <a:solidFill>
                <a:srgbClr val="FF3300"/>
              </a:solidFill>
            </a:endParaRPr>
          </a:p>
        </p:txBody>
      </p:sp>
      <p:pic>
        <p:nvPicPr>
          <p:cNvPr id="26627" name="Picture 8" descr="http://upload.wikimedia.org/wikipedia/commons/8/8a/Statue_of_Pheidippides_along_the_Marathon_Road.jpg"/>
          <p:cNvPicPr>
            <a:picLocks noChangeAspect="1" noChangeArrowheads="1"/>
          </p:cNvPicPr>
          <p:nvPr/>
        </p:nvPicPr>
        <p:blipFill>
          <a:blip r:embed="rId2"/>
          <a:srcRect/>
          <a:stretch>
            <a:fillRect/>
          </a:stretch>
        </p:blipFill>
        <p:spPr bwMode="auto">
          <a:xfrm>
            <a:off x="498475" y="3630613"/>
            <a:ext cx="4176713" cy="2613025"/>
          </a:xfrm>
          <a:prstGeom prst="rect">
            <a:avLst/>
          </a:prstGeom>
          <a:noFill/>
          <a:ln w="9525">
            <a:noFill/>
            <a:miter lim="800000"/>
            <a:headEnd/>
            <a:tailEnd/>
          </a:ln>
        </p:spPr>
      </p:pic>
      <p:sp>
        <p:nvSpPr>
          <p:cNvPr id="26628" name="Rettangolo 1"/>
          <p:cNvSpPr>
            <a:spLocks noChangeArrowheads="1"/>
          </p:cNvSpPr>
          <p:nvPr/>
        </p:nvSpPr>
        <p:spPr bwMode="auto">
          <a:xfrm>
            <a:off x="117475" y="611188"/>
            <a:ext cx="7318375" cy="584200"/>
          </a:xfrm>
          <a:prstGeom prst="rect">
            <a:avLst/>
          </a:prstGeom>
          <a:noFill/>
          <a:ln w="9525">
            <a:noFill/>
            <a:miter lim="800000"/>
            <a:headEnd/>
            <a:tailEnd/>
          </a:ln>
        </p:spPr>
        <p:txBody>
          <a:bodyPr>
            <a:spAutoFit/>
          </a:bodyPr>
          <a:lstStyle/>
          <a:p>
            <a:r>
              <a:rPr lang="it-IT" altLang="it-IT" sz="3200" b="1">
                <a:solidFill>
                  <a:schemeClr val="bg1"/>
                </a:solidFill>
              </a:rPr>
              <a:t>DEFINIZIONE DI DOPING SPORTIVO</a:t>
            </a:r>
            <a:endParaRPr lang="it-IT" sz="3200" b="1">
              <a:solidFill>
                <a:schemeClr val="bg1"/>
              </a:solidFill>
            </a:endParaRPr>
          </a:p>
        </p:txBody>
      </p:sp>
      <p:pic>
        <p:nvPicPr>
          <p:cNvPr id="26629" name="Immagine 3"/>
          <p:cNvPicPr>
            <a:picLocks noChangeAspect="1"/>
          </p:cNvPicPr>
          <p:nvPr/>
        </p:nvPicPr>
        <p:blipFill>
          <a:blip r:embed="rId3"/>
          <a:srcRect/>
          <a:stretch>
            <a:fillRect/>
          </a:stretch>
        </p:blipFill>
        <p:spPr bwMode="auto">
          <a:xfrm>
            <a:off x="5141913" y="3471863"/>
            <a:ext cx="2771775" cy="2771775"/>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p:cNvSpPr>
          <p:nvPr>
            <p:ph type="title" idx="4294967295"/>
          </p:nvPr>
        </p:nvSpPr>
        <p:spPr>
          <a:xfrm>
            <a:off x="422275" y="1584325"/>
            <a:ext cx="8507413" cy="2046288"/>
          </a:xfrm>
        </p:spPr>
        <p:txBody>
          <a:bodyPr>
            <a:normAutofit fontScale="90000"/>
          </a:bodyPr>
          <a:lstStyle/>
          <a:p>
            <a:pPr eaLnBrk="1" hangingPunct="1">
              <a:defRPr/>
            </a:pPr>
            <a:br>
              <a:rPr lang="it-IT" altLang="it-IT" sz="2000" dirty="0">
                <a:solidFill>
                  <a:srgbClr val="00528C"/>
                </a:solidFill>
              </a:rPr>
            </a:br>
            <a:r>
              <a:rPr lang="it-IT" altLang="it-IT" sz="2000" dirty="0">
                <a:solidFill>
                  <a:srgbClr val="00528C"/>
                </a:solidFill>
              </a:rPr>
              <a:t>Gli </a:t>
            </a:r>
            <a:r>
              <a:rPr lang="it-IT" altLang="it-IT" sz="2000" dirty="0" err="1">
                <a:solidFill>
                  <a:srgbClr val="00528C"/>
                </a:solidFill>
              </a:rPr>
              <a:t>Emerodromi</a:t>
            </a:r>
            <a:r>
              <a:rPr lang="it-IT" altLang="it-IT" sz="2000" dirty="0">
                <a:solidFill>
                  <a:srgbClr val="00528C"/>
                </a:solidFill>
              </a:rPr>
              <a:t> affrontavano la corsa sul montagnoso e accidentato terreno del Peloponneso privi del moderno abbigliamento sportivo. Così, c'è chi sostiene che Filippide, che portò ad Atene la notizia della vittoria di Maratona, fosse drogato al punto da non accorgersi che era andato oltre le sue possibilità e che il cuore stava cedendo. Nell'antica Grecia venivano usate erbe e funghi ritenuti capaci di far aumentare il rendimento fisco e capacità atletiche.</a:t>
            </a:r>
            <a:br>
              <a:rPr lang="it-IT" altLang="it-IT" sz="2000" dirty="0"/>
            </a:br>
            <a:endParaRPr lang="it-IT" altLang="it-IT" sz="2000" dirty="0">
              <a:solidFill>
                <a:srgbClr val="00528C"/>
              </a:solidFill>
            </a:endParaRPr>
          </a:p>
        </p:txBody>
      </p:sp>
      <p:sp>
        <p:nvSpPr>
          <p:cNvPr id="27650" name="Rectangle 3"/>
          <p:cNvSpPr>
            <a:spLocks noGrp="1"/>
          </p:cNvSpPr>
          <p:nvPr>
            <p:ph type="body" idx="4294967295"/>
          </p:nvPr>
        </p:nvSpPr>
        <p:spPr>
          <a:xfrm>
            <a:off x="971550" y="4602163"/>
            <a:ext cx="7408863" cy="2638425"/>
          </a:xfrm>
        </p:spPr>
        <p:txBody>
          <a:bodyPr/>
          <a:lstStyle/>
          <a:p>
            <a:pPr algn="ctr" eaLnBrk="1" hangingPunct="1">
              <a:buFont typeface="Symbol" pitchFamily="18" charset="2"/>
              <a:buNone/>
            </a:pPr>
            <a:endParaRPr lang="it-IT" altLang="it-IT" sz="2000" b="1">
              <a:solidFill>
                <a:srgbClr val="FF3300"/>
              </a:solidFill>
            </a:endParaRPr>
          </a:p>
        </p:txBody>
      </p:sp>
      <p:pic>
        <p:nvPicPr>
          <p:cNvPr id="27651" name="Picture 10" descr="http://www.discorsivo.it/u/wp-content/uploads/2012/07/maratoneta.jpeg">
            <a:hlinkClick r:id="rId2"/>
          </p:cNvPr>
          <p:cNvPicPr>
            <a:picLocks noChangeAspect="1" noChangeArrowheads="1"/>
          </p:cNvPicPr>
          <p:nvPr/>
        </p:nvPicPr>
        <p:blipFill>
          <a:blip r:embed="rId3"/>
          <a:srcRect/>
          <a:stretch>
            <a:fillRect/>
          </a:stretch>
        </p:blipFill>
        <p:spPr bwMode="auto">
          <a:xfrm>
            <a:off x="5610225" y="3513138"/>
            <a:ext cx="2673350" cy="2870200"/>
          </a:xfrm>
          <a:prstGeom prst="rect">
            <a:avLst/>
          </a:prstGeom>
          <a:noFill/>
          <a:ln w="9525">
            <a:noFill/>
            <a:miter lim="800000"/>
            <a:headEnd/>
            <a:tailEnd/>
          </a:ln>
        </p:spPr>
      </p:pic>
      <p:sp>
        <p:nvSpPr>
          <p:cNvPr id="27652" name="Rettangolo 1"/>
          <p:cNvSpPr>
            <a:spLocks noChangeArrowheads="1"/>
          </p:cNvSpPr>
          <p:nvPr/>
        </p:nvSpPr>
        <p:spPr bwMode="auto">
          <a:xfrm>
            <a:off x="117475" y="611188"/>
            <a:ext cx="7318375" cy="584200"/>
          </a:xfrm>
          <a:prstGeom prst="rect">
            <a:avLst/>
          </a:prstGeom>
          <a:noFill/>
          <a:ln w="9525">
            <a:noFill/>
            <a:miter lim="800000"/>
            <a:headEnd/>
            <a:tailEnd/>
          </a:ln>
        </p:spPr>
        <p:txBody>
          <a:bodyPr>
            <a:spAutoFit/>
          </a:bodyPr>
          <a:lstStyle/>
          <a:p>
            <a:r>
              <a:rPr lang="it-IT" altLang="it-IT" sz="3200" b="1">
                <a:solidFill>
                  <a:schemeClr val="bg1"/>
                </a:solidFill>
              </a:rPr>
              <a:t>DEFINIZIONE DI DOPING SPORTIVO</a:t>
            </a:r>
            <a:endParaRPr lang="it-IT" sz="3200" b="1">
              <a:solidFill>
                <a:schemeClr val="bg1"/>
              </a:solidFill>
            </a:endParaRPr>
          </a:p>
        </p:txBody>
      </p:sp>
      <p:pic>
        <p:nvPicPr>
          <p:cNvPr id="27653" name="Immagine 3"/>
          <p:cNvPicPr>
            <a:picLocks noChangeAspect="1"/>
          </p:cNvPicPr>
          <p:nvPr/>
        </p:nvPicPr>
        <p:blipFill>
          <a:blip r:embed="rId4"/>
          <a:srcRect/>
          <a:stretch>
            <a:fillRect/>
          </a:stretch>
        </p:blipFill>
        <p:spPr bwMode="auto">
          <a:xfrm>
            <a:off x="971550" y="3513138"/>
            <a:ext cx="4291013" cy="2870200"/>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p:cNvSpPr>
          <p:nvPr>
            <p:ph type="title" idx="4294967295"/>
          </p:nvPr>
        </p:nvSpPr>
        <p:spPr>
          <a:xfrm>
            <a:off x="422275" y="1584325"/>
            <a:ext cx="8507413" cy="1000125"/>
          </a:xfrm>
        </p:spPr>
        <p:txBody>
          <a:bodyPr>
            <a:normAutofit fontScale="90000"/>
          </a:bodyPr>
          <a:lstStyle/>
          <a:p>
            <a:pPr algn="ctr" eaLnBrk="1" hangingPunct="1">
              <a:defRPr/>
            </a:pPr>
            <a:r>
              <a:rPr lang="it-IT" altLang="it-IT" sz="2000" dirty="0">
                <a:solidFill>
                  <a:srgbClr val="00528C"/>
                </a:solidFill>
                <a:latin typeface="+mn-lt"/>
              </a:rPr>
              <a:t>Londra IV Olimpiade 24 Luglio 1908</a:t>
            </a:r>
            <a:br>
              <a:rPr lang="it-IT" altLang="it-IT" sz="2000" dirty="0">
                <a:solidFill>
                  <a:srgbClr val="00528C"/>
                </a:solidFill>
                <a:latin typeface="+mn-lt"/>
              </a:rPr>
            </a:br>
            <a:br>
              <a:rPr lang="it-IT" altLang="it-IT" sz="2000" dirty="0">
                <a:solidFill>
                  <a:srgbClr val="00528C"/>
                </a:solidFill>
                <a:latin typeface="+mn-lt"/>
              </a:rPr>
            </a:br>
            <a:r>
              <a:rPr lang="it-IT" altLang="it-IT" sz="2000" dirty="0">
                <a:solidFill>
                  <a:srgbClr val="00528C"/>
                </a:solidFill>
                <a:latin typeface="+mn-lt"/>
              </a:rPr>
              <a:t>Dorando Pietri crolla definitivamente dopo il fatidico filo di lana.</a:t>
            </a:r>
            <a:br>
              <a:rPr lang="it-IT" altLang="it-IT" sz="2000" dirty="0">
                <a:solidFill>
                  <a:srgbClr val="00528C"/>
                </a:solidFill>
              </a:rPr>
            </a:br>
            <a:endParaRPr lang="it-IT" altLang="it-IT" sz="2000" dirty="0">
              <a:solidFill>
                <a:srgbClr val="00528C"/>
              </a:solidFill>
            </a:endParaRPr>
          </a:p>
        </p:txBody>
      </p:sp>
      <p:sp>
        <p:nvSpPr>
          <p:cNvPr id="28674" name="Rectangle 3"/>
          <p:cNvSpPr>
            <a:spLocks noGrp="1"/>
          </p:cNvSpPr>
          <p:nvPr>
            <p:ph type="body" idx="4294967295"/>
          </p:nvPr>
        </p:nvSpPr>
        <p:spPr>
          <a:xfrm>
            <a:off x="971550" y="5284788"/>
            <a:ext cx="7408863" cy="1955800"/>
          </a:xfrm>
        </p:spPr>
        <p:txBody>
          <a:bodyPr/>
          <a:lstStyle/>
          <a:p>
            <a:pPr algn="ctr" eaLnBrk="1" hangingPunct="1">
              <a:buFont typeface="Symbol" pitchFamily="18" charset="2"/>
              <a:buNone/>
            </a:pPr>
            <a:r>
              <a:rPr lang="it-IT" altLang="it-IT" sz="2000" b="1">
                <a:solidFill>
                  <a:srgbClr val="00528C"/>
                </a:solidFill>
              </a:rPr>
              <a:t>Venne portato fuori dallo stadio in barella dopo aver vinto. Si seppe che aveva avuto bisogno del massaggio cardiaco e della respirazione artificiale per riprendersi. Probabilmente aveva assunto della stricnina.</a:t>
            </a:r>
          </a:p>
          <a:p>
            <a:pPr algn="ctr" eaLnBrk="1" hangingPunct="1">
              <a:buFont typeface="Symbol" pitchFamily="18" charset="2"/>
              <a:buNone/>
            </a:pPr>
            <a:endParaRPr lang="it-IT" altLang="it-IT" sz="2000" b="1">
              <a:solidFill>
                <a:srgbClr val="FF3300"/>
              </a:solidFill>
            </a:endParaRPr>
          </a:p>
        </p:txBody>
      </p:sp>
      <p:sp>
        <p:nvSpPr>
          <p:cNvPr id="28675" name="Rettangolo 1"/>
          <p:cNvSpPr>
            <a:spLocks noChangeArrowheads="1"/>
          </p:cNvSpPr>
          <p:nvPr/>
        </p:nvSpPr>
        <p:spPr bwMode="auto">
          <a:xfrm>
            <a:off x="117475" y="611188"/>
            <a:ext cx="7318375" cy="584200"/>
          </a:xfrm>
          <a:prstGeom prst="rect">
            <a:avLst/>
          </a:prstGeom>
          <a:noFill/>
          <a:ln w="9525">
            <a:noFill/>
            <a:miter lim="800000"/>
            <a:headEnd/>
            <a:tailEnd/>
          </a:ln>
        </p:spPr>
        <p:txBody>
          <a:bodyPr>
            <a:spAutoFit/>
          </a:bodyPr>
          <a:lstStyle/>
          <a:p>
            <a:r>
              <a:rPr lang="it-IT" altLang="it-IT" sz="3200" b="1">
                <a:solidFill>
                  <a:schemeClr val="bg1"/>
                </a:solidFill>
              </a:rPr>
              <a:t>DEFINIZIONE DI DOPING SPORTIVO</a:t>
            </a:r>
            <a:endParaRPr lang="it-IT" sz="3200" b="1">
              <a:solidFill>
                <a:schemeClr val="bg1"/>
              </a:solidFill>
            </a:endParaRPr>
          </a:p>
        </p:txBody>
      </p:sp>
      <p:pic>
        <p:nvPicPr>
          <p:cNvPr id="28676" name="Picture 4" descr="http://veja.abril.com.br/blog/olimpiadas/files/2012/08/dorando-pietri.jpg"/>
          <p:cNvPicPr>
            <a:picLocks noChangeAspect="1" noChangeArrowheads="1"/>
          </p:cNvPicPr>
          <p:nvPr/>
        </p:nvPicPr>
        <p:blipFill>
          <a:blip r:embed="rId2"/>
          <a:srcRect/>
          <a:stretch>
            <a:fillRect/>
          </a:stretch>
        </p:blipFill>
        <p:spPr bwMode="auto">
          <a:xfrm>
            <a:off x="1035050" y="2384425"/>
            <a:ext cx="3770313" cy="2808288"/>
          </a:xfrm>
          <a:prstGeom prst="rect">
            <a:avLst/>
          </a:prstGeom>
          <a:noFill/>
          <a:ln w="9525">
            <a:noFill/>
            <a:miter lim="800000"/>
            <a:headEnd/>
            <a:tailEnd/>
          </a:ln>
        </p:spPr>
      </p:pic>
      <p:pic>
        <p:nvPicPr>
          <p:cNvPr id="28677" name="Picture 6" descr="http://www.wuz.it/mm/6815/00440873_b.jpg"/>
          <p:cNvPicPr>
            <a:picLocks noChangeAspect="1" noChangeArrowheads="1"/>
          </p:cNvPicPr>
          <p:nvPr/>
        </p:nvPicPr>
        <p:blipFill>
          <a:blip r:embed="rId3"/>
          <a:srcRect/>
          <a:stretch>
            <a:fillRect/>
          </a:stretch>
        </p:blipFill>
        <p:spPr bwMode="auto">
          <a:xfrm>
            <a:off x="5138738" y="2778125"/>
            <a:ext cx="3295650" cy="2019300"/>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p:cNvSpPr>
          <p:nvPr>
            <p:ph type="title" idx="4294967295"/>
          </p:nvPr>
        </p:nvSpPr>
        <p:spPr>
          <a:xfrm>
            <a:off x="422275" y="1584325"/>
            <a:ext cx="8507413" cy="1000125"/>
          </a:xfrm>
        </p:spPr>
        <p:txBody>
          <a:bodyPr/>
          <a:lstStyle/>
          <a:p>
            <a:pPr eaLnBrk="1" hangingPunct="1"/>
            <a:r>
              <a:rPr lang="it-IT" altLang="it-IT" sz="2000">
                <a:solidFill>
                  <a:srgbClr val="00528C"/>
                </a:solidFill>
              </a:rPr>
              <a:t>La prima di tutte le tragedie dello Sport contemporaneo fu quella di Tony Simpson. Il Ciclista Inglese si sentì male il 13 Luglio 1967 al Tour de France durante la salita al Mont Ventoux.</a:t>
            </a:r>
          </a:p>
        </p:txBody>
      </p:sp>
      <p:sp>
        <p:nvSpPr>
          <p:cNvPr id="29698" name="Rectangle 3"/>
          <p:cNvSpPr>
            <a:spLocks noGrp="1"/>
          </p:cNvSpPr>
          <p:nvPr>
            <p:ph type="body" idx="4294967295"/>
          </p:nvPr>
        </p:nvSpPr>
        <p:spPr>
          <a:xfrm>
            <a:off x="971550" y="5284788"/>
            <a:ext cx="7408863" cy="1955800"/>
          </a:xfrm>
        </p:spPr>
        <p:txBody>
          <a:bodyPr/>
          <a:lstStyle/>
          <a:p>
            <a:pPr eaLnBrk="1" hangingPunct="1">
              <a:buFont typeface="Symbol" pitchFamily="18" charset="2"/>
              <a:buNone/>
            </a:pPr>
            <a:r>
              <a:rPr lang="it-IT" altLang="it-IT" sz="2000" b="1" dirty="0">
                <a:solidFill>
                  <a:srgbClr val="00528C"/>
                </a:solidFill>
              </a:rPr>
              <a:t>  Tra le cause il caldo ma anche l'uso di anfetamine. </a:t>
            </a:r>
          </a:p>
          <a:p>
            <a:pPr eaLnBrk="1" hangingPunct="1">
              <a:buFont typeface="Symbol" pitchFamily="18" charset="2"/>
              <a:buNone/>
            </a:pPr>
            <a:r>
              <a:rPr lang="it-IT" altLang="it-IT" sz="2000" b="1" dirty="0">
                <a:solidFill>
                  <a:srgbClr val="00528C"/>
                </a:solidFill>
              </a:rPr>
              <a:t>  Per questa ragione Simpson è considerato una delle prime vittime del doping moderno.</a:t>
            </a:r>
          </a:p>
          <a:p>
            <a:pPr algn="ctr" eaLnBrk="1" hangingPunct="1">
              <a:buFont typeface="Symbol" pitchFamily="18" charset="2"/>
              <a:buNone/>
            </a:pPr>
            <a:endParaRPr lang="it-IT" altLang="it-IT" sz="2000" b="1" dirty="0">
              <a:solidFill>
                <a:srgbClr val="FF3300"/>
              </a:solidFill>
            </a:endParaRPr>
          </a:p>
        </p:txBody>
      </p:sp>
      <p:sp>
        <p:nvSpPr>
          <p:cNvPr id="29699" name="Rettangolo 1"/>
          <p:cNvSpPr>
            <a:spLocks noChangeArrowheads="1"/>
          </p:cNvSpPr>
          <p:nvPr/>
        </p:nvSpPr>
        <p:spPr bwMode="auto">
          <a:xfrm>
            <a:off x="117475" y="611188"/>
            <a:ext cx="7318375" cy="584200"/>
          </a:xfrm>
          <a:prstGeom prst="rect">
            <a:avLst/>
          </a:prstGeom>
          <a:noFill/>
          <a:ln w="9525">
            <a:noFill/>
            <a:miter lim="800000"/>
            <a:headEnd/>
            <a:tailEnd/>
          </a:ln>
        </p:spPr>
        <p:txBody>
          <a:bodyPr>
            <a:spAutoFit/>
          </a:bodyPr>
          <a:lstStyle/>
          <a:p>
            <a:r>
              <a:rPr lang="it-IT" altLang="it-IT" sz="3200" b="1">
                <a:solidFill>
                  <a:schemeClr val="bg1"/>
                </a:solidFill>
              </a:rPr>
              <a:t>DEFINIZIONE DI DOPING SPORTIVO</a:t>
            </a:r>
            <a:endParaRPr lang="it-IT" sz="3200" b="1">
              <a:solidFill>
                <a:schemeClr val="bg1"/>
              </a:solidFill>
            </a:endParaRPr>
          </a:p>
        </p:txBody>
      </p:sp>
      <p:pic>
        <p:nvPicPr>
          <p:cNvPr id="29700" name="Picture 4" descr="https://encrypted-tbn1.gstatic.com/images?q=tbn:ANd9GcTmfdcgF-YaczrQxBBxDhgT-mmMUXhR5WCyloyw97mj9lB20Zk9-A">
            <a:hlinkClick r:id="rId2"/>
          </p:cNvPr>
          <p:cNvPicPr>
            <a:picLocks noChangeAspect="1" noChangeArrowheads="1"/>
          </p:cNvPicPr>
          <p:nvPr/>
        </p:nvPicPr>
        <p:blipFill>
          <a:blip r:embed="rId3"/>
          <a:srcRect/>
          <a:stretch>
            <a:fillRect/>
          </a:stretch>
        </p:blipFill>
        <p:spPr bwMode="auto">
          <a:xfrm>
            <a:off x="1312863" y="2622550"/>
            <a:ext cx="2605087" cy="2622550"/>
          </a:xfrm>
          <a:prstGeom prst="rect">
            <a:avLst/>
          </a:prstGeom>
          <a:noFill/>
          <a:ln w="9525">
            <a:noFill/>
            <a:miter lim="800000"/>
            <a:headEnd/>
            <a:tailEnd/>
          </a:ln>
        </p:spPr>
      </p:pic>
      <p:pic>
        <p:nvPicPr>
          <p:cNvPr id="29701" name="Picture 5" descr="C:\Users\DIMATTIA\Desktop\untitled1.png"/>
          <p:cNvPicPr>
            <a:picLocks noChangeAspect="1" noChangeArrowheads="1"/>
          </p:cNvPicPr>
          <p:nvPr/>
        </p:nvPicPr>
        <p:blipFill>
          <a:blip r:embed="rId4"/>
          <a:srcRect/>
          <a:stretch>
            <a:fillRect/>
          </a:stretch>
        </p:blipFill>
        <p:spPr bwMode="auto">
          <a:xfrm>
            <a:off x="5124450" y="2625725"/>
            <a:ext cx="2609850" cy="2620963"/>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olo 1"/>
          <p:cNvSpPr>
            <a:spLocks noGrp="1"/>
          </p:cNvSpPr>
          <p:nvPr>
            <p:ph type="title" idx="4294967295"/>
          </p:nvPr>
        </p:nvSpPr>
        <p:spPr>
          <a:xfrm>
            <a:off x="115888" y="314325"/>
            <a:ext cx="7958137" cy="1143000"/>
          </a:xfrm>
        </p:spPr>
        <p:txBody>
          <a:bodyPr/>
          <a:lstStyle/>
          <a:p>
            <a:pPr eaLnBrk="1" hangingPunct="1"/>
            <a:r>
              <a:rPr lang="it-IT" altLang="it-IT"/>
              <a:t>WADA</a:t>
            </a:r>
            <a:br>
              <a:rPr lang="it-IT" altLang="it-IT"/>
            </a:br>
            <a:r>
              <a:rPr lang="it-IT" altLang="it-IT"/>
              <a:t>CODICE MONDIALE ANTIDOPING</a:t>
            </a:r>
          </a:p>
        </p:txBody>
      </p:sp>
      <p:sp>
        <p:nvSpPr>
          <p:cNvPr id="3" name="Segnaposto contenuto 2"/>
          <p:cNvSpPr>
            <a:spLocks noGrp="1"/>
          </p:cNvSpPr>
          <p:nvPr>
            <p:ph idx="4294967295"/>
          </p:nvPr>
        </p:nvSpPr>
        <p:spPr>
          <a:xfrm>
            <a:off x="827088" y="2349500"/>
            <a:ext cx="7408862" cy="3451225"/>
          </a:xfrm>
        </p:spPr>
        <p:txBody>
          <a:bodyPr rtlCol="0">
            <a:normAutofit/>
          </a:bodyPr>
          <a:lstStyle/>
          <a:p>
            <a:pPr marL="274320" indent="-274320" algn="ctr" eaLnBrk="1" fontAlgn="auto" hangingPunct="1">
              <a:spcAft>
                <a:spcPts val="0"/>
              </a:spcAft>
              <a:buFontTx/>
              <a:buNone/>
              <a:defRPr/>
            </a:pPr>
            <a:r>
              <a:rPr lang="it-IT" sz="2800" b="1" dirty="0">
                <a:solidFill>
                  <a:srgbClr val="FF0000"/>
                </a:solidFill>
                <a:latin typeface="+mj-lt"/>
                <a:cs typeface="Arial" pitchFamily="34" charset="0"/>
              </a:rPr>
              <a:t>FINALITÀ COSTITUTIVE</a:t>
            </a:r>
          </a:p>
          <a:p>
            <a:pPr marL="274320" indent="-274320" algn="ctr" eaLnBrk="1" fontAlgn="auto" hangingPunct="1">
              <a:spcAft>
                <a:spcPts val="0"/>
              </a:spcAft>
              <a:buFontTx/>
              <a:buNone/>
              <a:defRPr/>
            </a:pPr>
            <a:endParaRPr lang="it-IT" sz="2000" dirty="0">
              <a:latin typeface="+mj-lt"/>
              <a:cs typeface="Arial" pitchFamily="34" charset="0"/>
            </a:endParaRPr>
          </a:p>
          <a:p>
            <a:pPr marL="274320" indent="-274320" eaLnBrk="1" fontAlgn="auto" hangingPunct="1">
              <a:spcAft>
                <a:spcPts val="600"/>
              </a:spcAft>
              <a:buClr>
                <a:srgbClr val="00528C"/>
              </a:buClr>
              <a:buFont typeface="Wingdings" pitchFamily="2" charset="2"/>
              <a:buChar char="Ø"/>
              <a:defRPr/>
            </a:pPr>
            <a:r>
              <a:rPr lang="it-IT" sz="2000" dirty="0">
                <a:latin typeface="+mj-lt"/>
                <a:cs typeface="Arial" pitchFamily="34" charset="0"/>
              </a:rPr>
              <a:t>Tutelare il </a:t>
            </a:r>
            <a:r>
              <a:rPr lang="it-IT" sz="2000" b="1" dirty="0">
                <a:solidFill>
                  <a:srgbClr val="00528C"/>
                </a:solidFill>
                <a:latin typeface="+mj-lt"/>
                <a:cs typeface="Arial" pitchFamily="34" charset="0"/>
              </a:rPr>
              <a:t>diritto</a:t>
            </a:r>
            <a:r>
              <a:rPr lang="it-IT" sz="2000" dirty="0">
                <a:latin typeface="+mj-lt"/>
                <a:cs typeface="Arial" pitchFamily="34" charset="0"/>
              </a:rPr>
              <a:t> fondamentale degli Atleti </a:t>
            </a:r>
            <a:r>
              <a:rPr lang="it-IT" sz="2000" b="1" dirty="0">
                <a:solidFill>
                  <a:srgbClr val="00528C"/>
                </a:solidFill>
                <a:latin typeface="+mj-lt"/>
                <a:cs typeface="Arial" pitchFamily="34" charset="0"/>
              </a:rPr>
              <a:t>alla pratica di uno sport libero dal doping</a:t>
            </a:r>
            <a:r>
              <a:rPr lang="it-IT" sz="2000" dirty="0">
                <a:solidFill>
                  <a:srgbClr val="00528C"/>
                </a:solidFill>
                <a:latin typeface="+mj-lt"/>
                <a:cs typeface="Arial" pitchFamily="34" charset="0"/>
              </a:rPr>
              <a:t> </a:t>
            </a:r>
            <a:r>
              <a:rPr lang="it-IT" sz="2000" dirty="0">
                <a:latin typeface="+mj-lt"/>
                <a:cs typeface="Arial" pitchFamily="34" charset="0"/>
              </a:rPr>
              <a:t>e, quindi, promuovere la salute, la lealtà e l’uguaglianza di Tutti gli Atleti del mondo.</a:t>
            </a:r>
          </a:p>
          <a:p>
            <a:pPr marL="274320" indent="-274320" eaLnBrk="1" fontAlgn="auto" hangingPunct="1">
              <a:spcAft>
                <a:spcPts val="0"/>
              </a:spcAft>
              <a:buClr>
                <a:srgbClr val="00528C"/>
              </a:buClr>
              <a:buFont typeface="Wingdings" pitchFamily="2" charset="2"/>
              <a:buChar char="Ø"/>
              <a:defRPr/>
            </a:pPr>
            <a:r>
              <a:rPr lang="it-IT" sz="2000" dirty="0">
                <a:latin typeface="+mj-lt"/>
                <a:cs typeface="Arial" pitchFamily="34" charset="0"/>
              </a:rPr>
              <a:t>Garantire l’applicazione di </a:t>
            </a:r>
            <a:r>
              <a:rPr lang="it-IT" sz="2000" b="1" dirty="0">
                <a:solidFill>
                  <a:srgbClr val="00528C"/>
                </a:solidFill>
                <a:latin typeface="+mj-lt"/>
                <a:cs typeface="Arial" pitchFamily="34" charset="0"/>
              </a:rPr>
              <a:t>programmi antidoping armonizzati</a:t>
            </a:r>
            <a:r>
              <a:rPr lang="it-IT" sz="2000" dirty="0">
                <a:latin typeface="+mj-lt"/>
                <a:cs typeface="Arial" pitchFamily="34" charset="0"/>
              </a:rPr>
              <a:t>, coordinati ed efficaci </a:t>
            </a:r>
            <a:r>
              <a:rPr lang="it-IT" sz="2000" b="1" dirty="0">
                <a:solidFill>
                  <a:srgbClr val="00528C"/>
                </a:solidFill>
                <a:latin typeface="+mj-lt"/>
                <a:cs typeface="Arial" pitchFamily="34" charset="0"/>
              </a:rPr>
              <a:t>sia a livello mondiale che nazionale</a:t>
            </a:r>
            <a:r>
              <a:rPr lang="it-IT" sz="2000" dirty="0">
                <a:latin typeface="+mj-lt"/>
                <a:cs typeface="Arial" pitchFamily="34" charset="0"/>
              </a:rPr>
              <a:t>, al fine di individuare, scoraggiare e prevenire la pratica del </a:t>
            </a:r>
            <a:r>
              <a:rPr lang="it-IT" sz="2000" b="1" dirty="0">
                <a:solidFill>
                  <a:srgbClr val="00528C"/>
                </a:solidFill>
                <a:latin typeface="+mj-lt"/>
                <a:cs typeface="Arial" pitchFamily="34" charset="0"/>
              </a:rPr>
              <a:t>doping</a:t>
            </a:r>
            <a:r>
              <a:rPr lang="it-IT" sz="2000" dirty="0">
                <a:solidFill>
                  <a:srgbClr val="00528C"/>
                </a:solidFill>
                <a:latin typeface="+mj-lt"/>
                <a:cs typeface="Arial" pitchFamily="34" charset="0"/>
              </a:rPr>
              <a:t>.</a:t>
            </a:r>
            <a:endParaRPr lang="it-IT" sz="2000" dirty="0">
              <a:solidFill>
                <a:srgbClr val="00528C"/>
              </a:solidFill>
              <a:latin typeface="+mj-lt"/>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olo 2"/>
          <p:cNvSpPr>
            <a:spLocks noGrp="1"/>
          </p:cNvSpPr>
          <p:nvPr>
            <p:ph type="title" idx="4294967295"/>
          </p:nvPr>
        </p:nvSpPr>
        <p:spPr>
          <a:xfrm>
            <a:off x="155575" y="303213"/>
            <a:ext cx="7413625" cy="1143000"/>
          </a:xfrm>
        </p:spPr>
        <p:txBody>
          <a:bodyPr/>
          <a:lstStyle/>
          <a:p>
            <a:pPr eaLnBrk="1" hangingPunct="1"/>
            <a:r>
              <a:rPr lang="it-IT" altLang="it-IT" sz="3200"/>
              <a:t>PUNTI SALIENTI DEL CODICE WADA</a:t>
            </a:r>
          </a:p>
        </p:txBody>
      </p:sp>
      <p:sp>
        <p:nvSpPr>
          <p:cNvPr id="33794" name="Segnaposto contenuto 1"/>
          <p:cNvSpPr>
            <a:spLocks noGrp="1"/>
          </p:cNvSpPr>
          <p:nvPr>
            <p:ph idx="4294967295"/>
          </p:nvPr>
        </p:nvSpPr>
        <p:spPr/>
        <p:txBody>
          <a:bodyPr/>
          <a:lstStyle/>
          <a:p>
            <a:pPr marL="365125" indent="-365125" algn="ctr" eaLnBrk="1" hangingPunct="1">
              <a:lnSpc>
                <a:spcPct val="80000"/>
              </a:lnSpc>
              <a:spcBef>
                <a:spcPct val="0"/>
              </a:spcBef>
              <a:buClr>
                <a:schemeClr val="accent2"/>
              </a:buClr>
              <a:buFont typeface="Wingdings" pitchFamily="2" charset="2"/>
              <a:buNone/>
            </a:pPr>
            <a:endParaRPr lang="it-IT"/>
          </a:p>
          <a:p>
            <a:pPr marL="365125" indent="-365125" algn="ctr" eaLnBrk="1" hangingPunct="1">
              <a:lnSpc>
                <a:spcPct val="80000"/>
              </a:lnSpc>
              <a:spcBef>
                <a:spcPct val="0"/>
              </a:spcBef>
              <a:buClr>
                <a:schemeClr val="accent2"/>
              </a:buClr>
              <a:buFont typeface="Wingdings" pitchFamily="2" charset="2"/>
              <a:buNone/>
            </a:pPr>
            <a:endParaRPr lang="it-IT" sz="3200"/>
          </a:p>
          <a:p>
            <a:pPr marL="365125" indent="-365125" algn="ctr" eaLnBrk="1" hangingPunct="1">
              <a:lnSpc>
                <a:spcPct val="80000"/>
              </a:lnSpc>
              <a:spcBef>
                <a:spcPct val="0"/>
              </a:spcBef>
              <a:buClr>
                <a:schemeClr val="accent2"/>
              </a:buClr>
              <a:buFont typeface="Wingdings" pitchFamily="2" charset="2"/>
              <a:buNone/>
            </a:pPr>
            <a:r>
              <a:rPr lang="it-IT" sz="2800" b="1">
                <a:solidFill>
                  <a:srgbClr val="FF0000"/>
                </a:solidFill>
              </a:rPr>
              <a:t>Le regole e i principi dell’antidoping devono essere rispettate da:</a:t>
            </a:r>
          </a:p>
          <a:p>
            <a:pPr marL="365125" indent="-365125" algn="ctr" eaLnBrk="1" hangingPunct="1">
              <a:lnSpc>
                <a:spcPct val="80000"/>
              </a:lnSpc>
              <a:spcBef>
                <a:spcPct val="0"/>
              </a:spcBef>
              <a:buClr>
                <a:schemeClr val="accent2"/>
              </a:buClr>
              <a:buFont typeface="Wingdings" pitchFamily="2" charset="2"/>
              <a:buNone/>
            </a:pPr>
            <a:endParaRPr lang="it-IT"/>
          </a:p>
          <a:p>
            <a:pPr marL="365125" indent="-365125" algn="ctr" eaLnBrk="1" hangingPunct="1">
              <a:lnSpc>
                <a:spcPct val="80000"/>
              </a:lnSpc>
              <a:spcBef>
                <a:spcPct val="0"/>
              </a:spcBef>
              <a:buClr>
                <a:schemeClr val="accent2"/>
              </a:buClr>
              <a:buFont typeface="Wingdings" pitchFamily="2" charset="2"/>
              <a:buNone/>
            </a:pPr>
            <a:endParaRPr lang="it-IT"/>
          </a:p>
          <a:p>
            <a:pPr marL="365125" indent="-365125" algn="ctr" eaLnBrk="1" hangingPunct="1">
              <a:lnSpc>
                <a:spcPct val="80000"/>
              </a:lnSpc>
              <a:spcBef>
                <a:spcPct val="0"/>
              </a:spcBef>
              <a:buClr>
                <a:schemeClr val="accent2"/>
              </a:buClr>
              <a:buFont typeface="Wingdings" pitchFamily="2" charset="2"/>
              <a:buNone/>
            </a:pPr>
            <a:endParaRPr lang="it-IT"/>
          </a:p>
          <a:p>
            <a:pPr marL="365125" indent="-365125" algn="ctr" eaLnBrk="1" hangingPunct="1">
              <a:lnSpc>
                <a:spcPct val="80000"/>
              </a:lnSpc>
              <a:spcBef>
                <a:spcPct val="0"/>
              </a:spcBef>
              <a:buFont typeface="Wingdings" pitchFamily="2" charset="2"/>
              <a:buChar char="Ø"/>
            </a:pPr>
            <a:r>
              <a:rPr lang="it-IT" sz="2400" b="1">
                <a:solidFill>
                  <a:srgbClr val="00528C"/>
                </a:solidFill>
              </a:rPr>
              <a:t>Comitati Olimpici Nazionali</a:t>
            </a:r>
          </a:p>
          <a:p>
            <a:pPr marL="365125" indent="-365125" algn="ctr" eaLnBrk="1" hangingPunct="1">
              <a:lnSpc>
                <a:spcPct val="80000"/>
              </a:lnSpc>
              <a:spcBef>
                <a:spcPct val="0"/>
              </a:spcBef>
              <a:buFont typeface="Symbol" pitchFamily="18" charset="2"/>
              <a:buNone/>
            </a:pPr>
            <a:endParaRPr lang="it-IT" sz="2400" b="1">
              <a:solidFill>
                <a:srgbClr val="00528C"/>
              </a:solidFill>
            </a:endParaRPr>
          </a:p>
          <a:p>
            <a:pPr marL="365125" indent="-365125" algn="ctr" eaLnBrk="1" hangingPunct="1">
              <a:lnSpc>
                <a:spcPct val="80000"/>
              </a:lnSpc>
              <a:spcBef>
                <a:spcPct val="0"/>
              </a:spcBef>
              <a:buFont typeface="Wingdings" pitchFamily="2" charset="2"/>
              <a:buChar char="Ø"/>
            </a:pPr>
            <a:r>
              <a:rPr lang="it-IT" sz="2400" b="1">
                <a:solidFill>
                  <a:srgbClr val="00528C"/>
                </a:solidFill>
              </a:rPr>
              <a:t>Federazioni Sportive Internazionali</a:t>
            </a:r>
          </a:p>
          <a:p>
            <a:pPr marL="365125" indent="-365125" algn="ctr" eaLnBrk="1" hangingPunct="1">
              <a:lnSpc>
                <a:spcPct val="80000"/>
              </a:lnSpc>
              <a:spcBef>
                <a:spcPct val="0"/>
              </a:spcBef>
              <a:buFont typeface="Wingdings" pitchFamily="2" charset="2"/>
              <a:buChar char="Ø"/>
            </a:pPr>
            <a:endParaRPr lang="it-IT" sz="2400" b="1">
              <a:solidFill>
                <a:srgbClr val="00528C"/>
              </a:solidFill>
            </a:endParaRPr>
          </a:p>
          <a:p>
            <a:pPr marL="365125" indent="-365125" algn="ctr" eaLnBrk="1" hangingPunct="1">
              <a:lnSpc>
                <a:spcPct val="80000"/>
              </a:lnSpc>
              <a:spcBef>
                <a:spcPct val="0"/>
              </a:spcBef>
              <a:buFont typeface="Wingdings" pitchFamily="2" charset="2"/>
              <a:buChar char="Ø"/>
            </a:pPr>
            <a:r>
              <a:rPr lang="it-IT" sz="2400" b="1">
                <a:solidFill>
                  <a:srgbClr val="00528C"/>
                </a:solidFill>
              </a:rPr>
              <a:t>Organismi di Controllo Nazionali (NADO </a:t>
            </a:r>
            <a:r>
              <a:rPr lang="it-IT" sz="2400" b="1">
                <a:solidFill>
                  <a:srgbClr val="009900"/>
                </a:solidFill>
              </a:rPr>
              <a:t>/</a:t>
            </a:r>
            <a:r>
              <a:rPr lang="it-IT" sz="2400" b="1">
                <a:solidFill>
                  <a:srgbClr val="FF0000"/>
                </a:solidFill>
              </a:rPr>
              <a:t>/</a:t>
            </a:r>
            <a:r>
              <a:rPr lang="it-IT" sz="2400" b="1">
                <a:solidFill>
                  <a:srgbClr val="00528C"/>
                </a:solidFill>
              </a:rPr>
              <a:t> ITALIA)</a:t>
            </a:r>
          </a:p>
          <a:p>
            <a:pPr marL="365125" indent="-365125" eaLnBrk="1" hangingPunct="1"/>
            <a:endParaRPr lang="it-IT"/>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4294967295"/>
          </p:nvPr>
        </p:nvSpPr>
        <p:spPr>
          <a:xfrm>
            <a:off x="476250" y="1736725"/>
            <a:ext cx="8667750" cy="4405313"/>
          </a:xfrm>
        </p:spPr>
        <p:txBody>
          <a:bodyPr rtlCol="0">
            <a:normAutofit/>
          </a:bodyPr>
          <a:lstStyle/>
          <a:p>
            <a:pPr marL="273050" indent="-273050" algn="just" eaLnBrk="1" hangingPunct="1">
              <a:defRPr/>
            </a:pPr>
            <a:endParaRPr kumimoji="1" lang="it-IT" altLang="it-IT" dirty="0">
              <a:solidFill>
                <a:srgbClr val="00528C"/>
              </a:solidFill>
            </a:endParaRPr>
          </a:p>
          <a:p>
            <a:pPr marL="273050" indent="-273050" algn="just" eaLnBrk="1" hangingPunct="1">
              <a:buClr>
                <a:srgbClr val="2E75B6"/>
              </a:buClr>
              <a:defRPr/>
            </a:pPr>
            <a:r>
              <a:rPr kumimoji="1" lang="it-IT" altLang="it-IT" sz="2000" dirty="0">
                <a:solidFill>
                  <a:srgbClr val="00528C"/>
                </a:solidFill>
              </a:rPr>
              <a:t>Definizione di doping più restrittiva e più precisa</a:t>
            </a:r>
          </a:p>
          <a:p>
            <a:pPr marL="273050" indent="-273050" algn="just" eaLnBrk="1" hangingPunct="1">
              <a:buClr>
                <a:srgbClr val="2E75B6"/>
              </a:buClr>
              <a:defRPr/>
            </a:pPr>
            <a:r>
              <a:rPr kumimoji="1" lang="it-IT" altLang="it-IT" sz="2000" dirty="0">
                <a:solidFill>
                  <a:srgbClr val="00528C"/>
                </a:solidFill>
              </a:rPr>
              <a:t>Lista delle sostanze e dei metodi proibiti (</a:t>
            </a:r>
            <a:r>
              <a:rPr kumimoji="1" lang="it-IT" altLang="it-IT" sz="2000" i="1" dirty="0">
                <a:solidFill>
                  <a:srgbClr val="00528C"/>
                </a:solidFill>
              </a:rPr>
              <a:t>Lista</a:t>
            </a:r>
            <a:r>
              <a:rPr kumimoji="1" lang="it-IT" altLang="it-IT" sz="2000" dirty="0">
                <a:solidFill>
                  <a:srgbClr val="00528C"/>
                </a:solidFill>
              </a:rPr>
              <a:t>)</a:t>
            </a:r>
          </a:p>
          <a:p>
            <a:pPr marL="273050" indent="-273050" algn="just" eaLnBrk="1" hangingPunct="1">
              <a:buClr>
                <a:srgbClr val="2E75B6"/>
              </a:buClr>
              <a:defRPr/>
            </a:pPr>
            <a:r>
              <a:rPr kumimoji="1" lang="it-IT" altLang="it-IT" sz="2000" dirty="0">
                <a:solidFill>
                  <a:srgbClr val="00528C"/>
                </a:solidFill>
              </a:rPr>
              <a:t>Puntualizzazione per i controlli</a:t>
            </a:r>
          </a:p>
          <a:p>
            <a:pPr lvl="1" indent="-273050" algn="just" eaLnBrk="1" hangingPunct="1">
              <a:buClr>
                <a:srgbClr val="2E75B6"/>
              </a:buClr>
              <a:defRPr/>
            </a:pPr>
            <a:r>
              <a:rPr kumimoji="1" lang="it-IT" altLang="it-IT" b="1" dirty="0">
                <a:solidFill>
                  <a:srgbClr val="FF0000"/>
                </a:solidFill>
              </a:rPr>
              <a:t>Ordinari</a:t>
            </a:r>
            <a:r>
              <a:rPr kumimoji="1" lang="it-IT" altLang="it-IT" dirty="0">
                <a:solidFill>
                  <a:srgbClr val="00528C"/>
                </a:solidFill>
              </a:rPr>
              <a:t> </a:t>
            </a:r>
            <a:r>
              <a:rPr kumimoji="1" lang="it-IT" altLang="it-IT" dirty="0"/>
              <a:t>senza preavviso in e fuori competizione</a:t>
            </a:r>
          </a:p>
          <a:p>
            <a:pPr lvl="1" indent="-273050" algn="just" eaLnBrk="1" hangingPunct="1">
              <a:buClr>
                <a:srgbClr val="2E75B6"/>
              </a:buClr>
              <a:defRPr/>
            </a:pPr>
            <a:r>
              <a:rPr kumimoji="1" lang="it-IT" altLang="it-IT" b="1" dirty="0">
                <a:solidFill>
                  <a:srgbClr val="FF0000"/>
                </a:solidFill>
              </a:rPr>
              <a:t>RTP</a:t>
            </a:r>
            <a:r>
              <a:rPr kumimoji="1" lang="it-IT" altLang="it-IT" dirty="0">
                <a:solidFill>
                  <a:srgbClr val="FF0000"/>
                </a:solidFill>
              </a:rPr>
              <a:t> </a:t>
            </a:r>
            <a:r>
              <a:rPr kumimoji="1" lang="it-IT" altLang="it-IT" dirty="0"/>
              <a:t>elenco mirato di Atleti da sottoporre a controlli </a:t>
            </a:r>
          </a:p>
          <a:p>
            <a:pPr marL="241300" lvl="1" indent="0" algn="just" eaLnBrk="1" hangingPunct="1">
              <a:buClr>
                <a:srgbClr val="2E75B6"/>
              </a:buClr>
              <a:buFont typeface="Arial" charset="0"/>
              <a:buNone/>
              <a:defRPr/>
            </a:pPr>
            <a:r>
              <a:rPr kumimoji="1" lang="it-IT" altLang="it-IT" dirty="0"/>
              <a:t>            (RTP </a:t>
            </a:r>
            <a:r>
              <a:rPr kumimoji="1" lang="it-IT" altLang="it-IT" dirty="0" err="1"/>
              <a:t>Registered</a:t>
            </a:r>
            <a:r>
              <a:rPr kumimoji="1" lang="it-IT" altLang="it-IT" dirty="0"/>
              <a:t> </a:t>
            </a:r>
            <a:r>
              <a:rPr kumimoji="1" lang="it-IT" altLang="it-IT" dirty="0" err="1"/>
              <a:t>Testing</a:t>
            </a:r>
            <a:r>
              <a:rPr kumimoji="1" lang="it-IT" altLang="it-IT" dirty="0"/>
              <a:t> Pool)</a:t>
            </a:r>
          </a:p>
          <a:p>
            <a:pPr lvl="1" indent="-273050" algn="just" eaLnBrk="1" hangingPunct="1">
              <a:buClr>
                <a:srgbClr val="2E75B6"/>
              </a:buClr>
              <a:defRPr/>
            </a:pPr>
            <a:r>
              <a:rPr kumimoji="1" lang="it-IT" altLang="it-IT" b="1" dirty="0">
                <a:solidFill>
                  <a:srgbClr val="FF0000"/>
                </a:solidFill>
              </a:rPr>
              <a:t>TDP</a:t>
            </a:r>
            <a:r>
              <a:rPr kumimoji="1" lang="it-IT" altLang="it-IT" dirty="0">
                <a:solidFill>
                  <a:srgbClr val="00528C"/>
                </a:solidFill>
              </a:rPr>
              <a:t> </a:t>
            </a:r>
            <a:r>
              <a:rPr kumimoji="1" lang="it-IT" altLang="it-IT" dirty="0"/>
              <a:t>piano annuale della distribuzione dei controlli </a:t>
            </a:r>
          </a:p>
          <a:p>
            <a:pPr marL="241300" lvl="1" indent="0" algn="just" eaLnBrk="1" hangingPunct="1">
              <a:buClr>
                <a:srgbClr val="2E75B6"/>
              </a:buClr>
              <a:buFont typeface="Arial" charset="0"/>
              <a:buNone/>
              <a:defRPr/>
            </a:pPr>
            <a:r>
              <a:rPr kumimoji="1" lang="it-IT" altLang="it-IT" dirty="0"/>
              <a:t>            (TDP Test Distribution Plan)</a:t>
            </a:r>
          </a:p>
          <a:p>
            <a:pPr marL="273050" indent="-273050" algn="just" eaLnBrk="1" hangingPunct="1">
              <a:buClr>
                <a:srgbClr val="2E75B6"/>
              </a:buClr>
              <a:defRPr/>
            </a:pPr>
            <a:r>
              <a:rPr kumimoji="1" lang="it-IT" altLang="it-IT" dirty="0">
                <a:solidFill>
                  <a:srgbClr val="00528C"/>
                </a:solidFill>
              </a:rPr>
              <a:t> </a:t>
            </a:r>
            <a:r>
              <a:rPr kumimoji="1" lang="it-IT" altLang="it-IT" sz="2000" dirty="0">
                <a:solidFill>
                  <a:srgbClr val="00528C"/>
                </a:solidFill>
              </a:rPr>
              <a:t>Utilizzo di standard internazionali eguali</a:t>
            </a:r>
          </a:p>
          <a:p>
            <a:pPr lvl="1" indent="-273050" algn="just" eaLnBrk="1" hangingPunct="1">
              <a:buClr>
                <a:srgbClr val="2E75B6"/>
              </a:buClr>
              <a:defRPr/>
            </a:pPr>
            <a:r>
              <a:rPr kumimoji="1" lang="it-IT" altLang="it-IT" dirty="0"/>
              <a:t>per tutti i laboratori</a:t>
            </a:r>
          </a:p>
          <a:p>
            <a:pPr lvl="1" indent="-273050" algn="just" eaLnBrk="1" hangingPunct="1">
              <a:buClr>
                <a:srgbClr val="2E75B6"/>
              </a:buClr>
              <a:defRPr/>
            </a:pPr>
            <a:r>
              <a:rPr kumimoji="1" lang="it-IT" altLang="it-IT" dirty="0"/>
              <a:t>per le sostanze soggette a restrizione</a:t>
            </a:r>
          </a:p>
          <a:p>
            <a:pPr lvl="1" indent="-273050" algn="just" eaLnBrk="1" hangingPunct="1">
              <a:buClr>
                <a:srgbClr val="2E75B6"/>
              </a:buClr>
              <a:defRPr/>
            </a:pPr>
            <a:r>
              <a:rPr kumimoji="1" lang="it-IT" altLang="it-IT" dirty="0"/>
              <a:t>per le modalità di controllo</a:t>
            </a:r>
          </a:p>
          <a:p>
            <a:pPr marL="273050" indent="-273050" eaLnBrk="1" hangingPunct="1">
              <a:buFontTx/>
              <a:buNone/>
              <a:defRPr/>
            </a:pPr>
            <a:endParaRPr lang="it-IT" altLang="it-IT" dirty="0">
              <a:solidFill>
                <a:srgbClr val="00528C"/>
              </a:solidFill>
            </a:endParaRPr>
          </a:p>
        </p:txBody>
      </p:sp>
      <p:sp>
        <p:nvSpPr>
          <p:cNvPr id="34818" name="Titolo 2"/>
          <p:cNvSpPr>
            <a:spLocks noGrp="1"/>
          </p:cNvSpPr>
          <p:nvPr>
            <p:ph type="title" idx="4294967295"/>
          </p:nvPr>
        </p:nvSpPr>
        <p:spPr>
          <a:xfrm>
            <a:off x="122238" y="303213"/>
            <a:ext cx="8101012" cy="1143000"/>
          </a:xfrm>
        </p:spPr>
        <p:txBody>
          <a:bodyPr/>
          <a:lstStyle/>
          <a:p>
            <a:pPr eaLnBrk="1" hangingPunct="1"/>
            <a:r>
              <a:rPr lang="it-IT" altLang="it-IT" sz="3200"/>
              <a:t>PUNTI SALIENTI DEL CODICE WADA</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olo 1"/>
          <p:cNvSpPr>
            <a:spLocks noGrp="1"/>
          </p:cNvSpPr>
          <p:nvPr>
            <p:ph type="title"/>
          </p:nvPr>
        </p:nvSpPr>
        <p:spPr>
          <a:xfrm>
            <a:off x="153988" y="301625"/>
            <a:ext cx="7389812" cy="1143000"/>
          </a:xfrm>
        </p:spPr>
        <p:txBody>
          <a:bodyPr/>
          <a:lstStyle/>
          <a:p>
            <a:pPr eaLnBrk="1" hangingPunct="1"/>
            <a:r>
              <a:rPr lang="it-IT" altLang="it-IT" sz="3200"/>
              <a:t>NADO: ORGANIZZAZIONE ANTIDOPING NAZIONALE</a:t>
            </a:r>
          </a:p>
        </p:txBody>
      </p:sp>
      <p:sp>
        <p:nvSpPr>
          <p:cNvPr id="3" name="Segnaposto contenuto 2"/>
          <p:cNvSpPr>
            <a:spLocks noGrp="1"/>
          </p:cNvSpPr>
          <p:nvPr>
            <p:ph idx="1"/>
          </p:nvPr>
        </p:nvSpPr>
        <p:spPr>
          <a:xfrm>
            <a:off x="0" y="1900238"/>
            <a:ext cx="9144000" cy="4405312"/>
          </a:xfrm>
        </p:spPr>
        <p:txBody>
          <a:bodyPr rtlCol="0">
            <a:normAutofit/>
          </a:bodyPr>
          <a:lstStyle/>
          <a:p>
            <a:pPr marL="609600" indent="-609600" algn="ctr" eaLnBrk="1" fontAlgn="auto" hangingPunct="1">
              <a:spcAft>
                <a:spcPts val="0"/>
              </a:spcAft>
              <a:buClr>
                <a:schemeClr val="accent2"/>
              </a:buClr>
              <a:buFontTx/>
              <a:buNone/>
              <a:defRPr/>
            </a:pPr>
            <a:r>
              <a:rPr lang="it-IT" sz="2400" b="1" dirty="0">
                <a:solidFill>
                  <a:srgbClr val="FF0000"/>
                </a:solidFill>
                <a:latin typeface="+mj-lt"/>
              </a:rPr>
              <a:t>Cosa richiede la WADA alle NADO?</a:t>
            </a:r>
          </a:p>
          <a:p>
            <a:pPr marL="609600" indent="-609600" algn="ctr" eaLnBrk="1" fontAlgn="auto" hangingPunct="1">
              <a:spcAft>
                <a:spcPts val="0"/>
              </a:spcAft>
              <a:buFont typeface="Wingdings" pitchFamily="2" charset="2"/>
              <a:buChar char="Ø"/>
              <a:defRPr/>
            </a:pPr>
            <a:endParaRPr lang="it-IT" sz="2000" dirty="0">
              <a:latin typeface="+mj-lt"/>
            </a:endParaRPr>
          </a:p>
          <a:p>
            <a:pPr marL="609600" indent="-431800" algn="ctr" eaLnBrk="1" fontAlgn="auto" hangingPunct="1">
              <a:spcAft>
                <a:spcPts val="0"/>
              </a:spcAft>
              <a:buFont typeface="Wingdings" pitchFamily="2" charset="2"/>
              <a:buChar char="Ø"/>
              <a:defRPr/>
            </a:pPr>
            <a:r>
              <a:rPr lang="it-IT" sz="2000" b="1" dirty="0">
                <a:solidFill>
                  <a:srgbClr val="00528C"/>
                </a:solidFill>
                <a:latin typeface="+mj-lt"/>
              </a:rPr>
              <a:t>Accettazione integrale del Programma Mondiale Antidoping WADA</a:t>
            </a:r>
          </a:p>
          <a:p>
            <a:pPr marL="609600" indent="-609600" algn="ctr" eaLnBrk="1" fontAlgn="auto" hangingPunct="1">
              <a:spcAft>
                <a:spcPts val="0"/>
              </a:spcAft>
              <a:buClr>
                <a:schemeClr val="accent1">
                  <a:lumMod val="75000"/>
                </a:schemeClr>
              </a:buClr>
              <a:buFont typeface="Wingdings" pitchFamily="2" charset="2"/>
              <a:buChar char="Ø"/>
              <a:defRPr/>
            </a:pPr>
            <a:endParaRPr lang="it-IT" sz="2000" b="1" dirty="0">
              <a:solidFill>
                <a:srgbClr val="00528C"/>
              </a:solidFill>
              <a:latin typeface="+mj-lt"/>
            </a:endParaRPr>
          </a:p>
          <a:p>
            <a:pPr marL="2232025" lvl="1" indent="-266700" eaLnBrk="1" fontAlgn="auto" hangingPunct="1">
              <a:spcAft>
                <a:spcPts val="0"/>
              </a:spcAft>
              <a:buClr>
                <a:schemeClr val="accent1">
                  <a:lumMod val="75000"/>
                </a:schemeClr>
              </a:buClr>
              <a:buFont typeface="Arial" pitchFamily="34" charset="0"/>
              <a:buChar char="•"/>
              <a:defRPr/>
            </a:pPr>
            <a:r>
              <a:rPr lang="it-IT" sz="2000" dirty="0">
                <a:latin typeface="+mj-lt"/>
              </a:rPr>
              <a:t>Codice Mondiale Antidoping</a:t>
            </a:r>
          </a:p>
          <a:p>
            <a:pPr marL="2232025" lvl="1" indent="-266700" eaLnBrk="1" fontAlgn="auto" hangingPunct="1">
              <a:spcAft>
                <a:spcPts val="0"/>
              </a:spcAft>
              <a:buClr>
                <a:schemeClr val="accent1">
                  <a:lumMod val="75000"/>
                </a:schemeClr>
              </a:buClr>
              <a:buFont typeface="Arial" pitchFamily="34" charset="0"/>
              <a:buChar char="•"/>
              <a:defRPr/>
            </a:pPr>
            <a:r>
              <a:rPr lang="it-IT" sz="2000" dirty="0">
                <a:latin typeface="+mj-lt"/>
              </a:rPr>
              <a:t>Standard Internazionali </a:t>
            </a:r>
            <a:br>
              <a:rPr lang="it-IT" sz="2000" dirty="0">
                <a:latin typeface="+mj-lt"/>
              </a:rPr>
            </a:br>
            <a:r>
              <a:rPr lang="it-IT" sz="2000" dirty="0">
                <a:latin typeface="+mj-lt"/>
              </a:rPr>
              <a:t>(Lista, Controlli, Laboratori, Esenzioni a fini terapeutici, Privacy)</a:t>
            </a:r>
          </a:p>
          <a:p>
            <a:pPr marL="2232025" lvl="1" indent="-266700" eaLnBrk="1" fontAlgn="auto" hangingPunct="1">
              <a:spcAft>
                <a:spcPts val="0"/>
              </a:spcAft>
              <a:buClr>
                <a:schemeClr val="accent1">
                  <a:lumMod val="75000"/>
                </a:schemeClr>
              </a:buClr>
              <a:buFont typeface="Arial" pitchFamily="34" charset="0"/>
              <a:buChar char="•"/>
              <a:defRPr/>
            </a:pPr>
            <a:r>
              <a:rPr lang="it-IT" sz="2000" dirty="0">
                <a:latin typeface="+mj-lt"/>
              </a:rPr>
              <a:t>Personale Qualificato</a:t>
            </a:r>
          </a:p>
          <a:p>
            <a:pPr marL="2232025" lvl="1" indent="-266700" eaLnBrk="1" fontAlgn="auto" hangingPunct="1">
              <a:spcAft>
                <a:spcPts val="0"/>
              </a:spcAft>
              <a:buClr>
                <a:schemeClr val="accent1">
                  <a:lumMod val="75000"/>
                </a:schemeClr>
              </a:buClr>
              <a:buFont typeface="Arial" pitchFamily="34" charset="0"/>
              <a:buChar char="•"/>
              <a:defRPr/>
            </a:pPr>
            <a:r>
              <a:rPr lang="it-IT" sz="2000" dirty="0">
                <a:latin typeface="+mj-lt"/>
              </a:rPr>
              <a:t>Competenza del TAS di Losanna</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olo 1"/>
          <p:cNvSpPr>
            <a:spLocks noGrp="1"/>
          </p:cNvSpPr>
          <p:nvPr>
            <p:ph type="title"/>
          </p:nvPr>
        </p:nvSpPr>
        <p:spPr>
          <a:xfrm>
            <a:off x="119063" y="369888"/>
            <a:ext cx="7886700" cy="1143000"/>
          </a:xfrm>
        </p:spPr>
        <p:txBody>
          <a:bodyPr/>
          <a:lstStyle/>
          <a:p>
            <a:pPr eaLnBrk="1" hangingPunct="1"/>
            <a:r>
              <a:rPr lang="it-IT" altLang="it-IT" sz="3200"/>
              <a:t>ORGANIZZAZIONE ALLA LOTTA AL DOPING DI NADO-ITALIA</a:t>
            </a:r>
          </a:p>
        </p:txBody>
      </p:sp>
      <p:sp>
        <p:nvSpPr>
          <p:cNvPr id="26627" name="Segnaposto contenuto 2"/>
          <p:cNvSpPr>
            <a:spLocks noGrp="1"/>
          </p:cNvSpPr>
          <p:nvPr>
            <p:ph idx="1"/>
          </p:nvPr>
        </p:nvSpPr>
        <p:spPr>
          <a:xfrm>
            <a:off x="263525" y="1695450"/>
            <a:ext cx="8667750" cy="4405313"/>
          </a:xfrm>
        </p:spPr>
        <p:txBody>
          <a:bodyPr rtlCol="0">
            <a:normAutofit/>
          </a:bodyPr>
          <a:lstStyle/>
          <a:p>
            <a:pPr eaLnBrk="1" fontAlgn="auto" hangingPunct="1">
              <a:lnSpc>
                <a:spcPts val="3000"/>
              </a:lnSpc>
              <a:spcAft>
                <a:spcPts val="1200"/>
              </a:spcAft>
              <a:buClr>
                <a:schemeClr val="accent1">
                  <a:lumMod val="75000"/>
                </a:schemeClr>
              </a:buClr>
              <a:buFont typeface="Arial" panose="020B0604020202020204" pitchFamily="34" charset="0"/>
              <a:buChar char="•"/>
              <a:defRPr/>
            </a:pPr>
            <a:endParaRPr lang="it-IT" altLang="it-IT" sz="2000" dirty="0"/>
          </a:p>
          <a:p>
            <a:pPr eaLnBrk="1" fontAlgn="auto" hangingPunct="1">
              <a:lnSpc>
                <a:spcPts val="3000"/>
              </a:lnSpc>
              <a:spcAft>
                <a:spcPts val="1200"/>
              </a:spcAft>
              <a:buClr>
                <a:schemeClr val="accent1">
                  <a:lumMod val="75000"/>
                </a:schemeClr>
              </a:buClr>
              <a:buFont typeface="Arial" panose="020B0604020202020204" pitchFamily="34" charset="0"/>
              <a:buChar char="•"/>
              <a:defRPr/>
            </a:pPr>
            <a:r>
              <a:rPr lang="it-IT" altLang="it-IT" sz="2000" dirty="0"/>
              <a:t>Effettuare controlli ordinari random e target, senza preavviso, in e fuori competizione, attraverso una pianificazione che tiene conto del rischio doping e della disciplina sportiva</a:t>
            </a:r>
          </a:p>
          <a:p>
            <a:pPr eaLnBrk="1" fontAlgn="auto" hangingPunct="1">
              <a:lnSpc>
                <a:spcPts val="3000"/>
              </a:lnSpc>
              <a:spcAft>
                <a:spcPts val="1200"/>
              </a:spcAft>
              <a:buClr>
                <a:schemeClr val="accent1">
                  <a:lumMod val="75000"/>
                </a:schemeClr>
              </a:buClr>
              <a:buFont typeface="Arial" panose="020B0604020202020204" pitchFamily="34" charset="0"/>
              <a:buChar char="•"/>
              <a:defRPr/>
            </a:pPr>
            <a:r>
              <a:rPr lang="it-IT" altLang="it-IT" sz="2000" dirty="0"/>
              <a:t>Monitorare costantemente un elenco di atleti di livello internazionale o di particolare rilevanza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C41231-3C4E-A81F-D00F-EF3740FB0613}"/>
            </a:ext>
          </a:extLst>
        </p:cNvPr>
        <p:cNvGrpSpPr/>
        <p:nvPr/>
      </p:nvGrpSpPr>
      <p:grpSpPr>
        <a:xfrm>
          <a:off x="0" y="0"/>
          <a:ext cx="0" cy="0"/>
          <a:chOff x="0" y="0"/>
          <a:chExt cx="0" cy="0"/>
        </a:xfrm>
      </p:grpSpPr>
      <p:sp>
        <p:nvSpPr>
          <p:cNvPr id="6" name="Rettangolo 5">
            <a:extLst>
              <a:ext uri="{FF2B5EF4-FFF2-40B4-BE49-F238E27FC236}">
                <a16:creationId xmlns:a16="http://schemas.microsoft.com/office/drawing/2014/main" id="{9F79F160-974D-600A-B9ED-1790B9E16A2E}"/>
              </a:ext>
            </a:extLst>
          </p:cNvPr>
          <p:cNvSpPr/>
          <p:nvPr/>
        </p:nvSpPr>
        <p:spPr>
          <a:xfrm>
            <a:off x="0" y="0"/>
            <a:ext cx="9155113" cy="6869113"/>
          </a:xfrm>
          <a:prstGeom prst="rect">
            <a:avLst/>
          </a:prstGeom>
          <a:gradFill flip="none"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4" name="Rettangolo 3">
            <a:extLst>
              <a:ext uri="{FF2B5EF4-FFF2-40B4-BE49-F238E27FC236}">
                <a16:creationId xmlns:a16="http://schemas.microsoft.com/office/drawing/2014/main" id="{E5730B95-B48F-23BD-6E30-90ED1955CBD1}"/>
              </a:ext>
            </a:extLst>
          </p:cNvPr>
          <p:cNvSpPr/>
          <p:nvPr/>
        </p:nvSpPr>
        <p:spPr>
          <a:xfrm>
            <a:off x="0" y="2290763"/>
            <a:ext cx="6718300" cy="1665287"/>
          </a:xfrm>
          <a:prstGeom prst="rect">
            <a:avLst/>
          </a:prstGeom>
          <a:solidFill>
            <a:srgbClr val="00528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5" name="Rettangolo 4">
            <a:extLst>
              <a:ext uri="{FF2B5EF4-FFF2-40B4-BE49-F238E27FC236}">
                <a16:creationId xmlns:a16="http://schemas.microsoft.com/office/drawing/2014/main" id="{7EC9CA3A-3636-52E2-D801-49FCB3EAB446}"/>
              </a:ext>
            </a:extLst>
          </p:cNvPr>
          <p:cNvSpPr/>
          <p:nvPr/>
        </p:nvSpPr>
        <p:spPr>
          <a:xfrm>
            <a:off x="6835775" y="2289175"/>
            <a:ext cx="2308225" cy="16652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5364" name="Titolo 1">
            <a:extLst>
              <a:ext uri="{FF2B5EF4-FFF2-40B4-BE49-F238E27FC236}">
                <a16:creationId xmlns:a16="http://schemas.microsoft.com/office/drawing/2014/main" id="{B2C4E21E-AE71-53E0-FD77-C8D12BB15040}"/>
              </a:ext>
            </a:extLst>
          </p:cNvPr>
          <p:cNvSpPr>
            <a:spLocks noGrp="1"/>
          </p:cNvSpPr>
          <p:nvPr>
            <p:ph type="ctrTitle"/>
          </p:nvPr>
        </p:nvSpPr>
        <p:spPr>
          <a:xfrm>
            <a:off x="112713" y="2289175"/>
            <a:ext cx="6138862" cy="1665288"/>
          </a:xfrm>
        </p:spPr>
        <p:txBody>
          <a:bodyPr/>
          <a:lstStyle/>
          <a:p>
            <a:pPr algn="l" eaLnBrk="1" hangingPunct="1"/>
            <a:r>
              <a:rPr lang="it-IT" sz="4400"/>
              <a:t>LE LEGGI E LE NORME ANTIDOPING</a:t>
            </a:r>
          </a:p>
        </p:txBody>
      </p:sp>
      <p:pic>
        <p:nvPicPr>
          <p:cNvPr id="15365" name="Immagine 6">
            <a:extLst>
              <a:ext uri="{FF2B5EF4-FFF2-40B4-BE49-F238E27FC236}">
                <a16:creationId xmlns:a16="http://schemas.microsoft.com/office/drawing/2014/main" id="{55194B26-5512-C0E9-46A7-3EE2A602DFCB}"/>
              </a:ext>
            </a:extLst>
          </p:cNvPr>
          <p:cNvPicPr>
            <a:picLocks noChangeAspect="1"/>
          </p:cNvPicPr>
          <p:nvPr/>
        </p:nvPicPr>
        <p:blipFill>
          <a:blip r:embed="rId2"/>
          <a:srcRect/>
          <a:stretch>
            <a:fillRect/>
          </a:stretch>
        </p:blipFill>
        <p:spPr bwMode="auto">
          <a:xfrm>
            <a:off x="7129463" y="2214563"/>
            <a:ext cx="1720850" cy="1831975"/>
          </a:xfrm>
          <a:prstGeom prst="rect">
            <a:avLst/>
          </a:prstGeom>
          <a:noFill/>
          <a:ln w="9525">
            <a:noFill/>
            <a:miter lim="800000"/>
            <a:headEnd/>
            <a:tailEnd/>
          </a:ln>
        </p:spPr>
      </p:pic>
      <p:pic>
        <p:nvPicPr>
          <p:cNvPr id="15366" name="Immagine 7">
            <a:extLst>
              <a:ext uri="{FF2B5EF4-FFF2-40B4-BE49-F238E27FC236}">
                <a16:creationId xmlns:a16="http://schemas.microsoft.com/office/drawing/2014/main" id="{D43B9AFE-9B0C-3D94-E283-ABDDA8C8F019}"/>
              </a:ext>
            </a:extLst>
          </p:cNvPr>
          <p:cNvPicPr>
            <a:picLocks noChangeAspect="1"/>
          </p:cNvPicPr>
          <p:nvPr/>
        </p:nvPicPr>
        <p:blipFill>
          <a:blip r:embed="rId3">
            <a:clrChange>
              <a:clrFrom>
                <a:srgbClr val="FFFFFF"/>
              </a:clrFrom>
              <a:clrTo>
                <a:srgbClr val="FFFFFF">
                  <a:alpha val="0"/>
                </a:srgbClr>
              </a:clrTo>
            </a:clrChange>
          </a:blip>
          <a:srcRect/>
          <a:stretch>
            <a:fillRect/>
          </a:stretch>
        </p:blipFill>
        <p:spPr bwMode="auto">
          <a:xfrm>
            <a:off x="11113" y="4846638"/>
            <a:ext cx="9126537" cy="1997075"/>
          </a:xfrm>
          <a:prstGeom prst="rect">
            <a:avLst/>
          </a:prstGeom>
          <a:noFill/>
          <a:ln w="9525">
            <a:noFill/>
            <a:miter lim="800000"/>
            <a:headEnd/>
            <a:tailEnd/>
          </a:ln>
        </p:spPr>
      </p:pic>
    </p:spTree>
    <p:extLst>
      <p:ext uri="{BB962C8B-B14F-4D97-AF65-F5344CB8AC3E}">
        <p14:creationId xmlns:p14="http://schemas.microsoft.com/office/powerpoint/2010/main" val="1771824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olo 1"/>
          <p:cNvSpPr>
            <a:spLocks noGrp="1"/>
          </p:cNvSpPr>
          <p:nvPr>
            <p:ph type="title" idx="4294967295"/>
          </p:nvPr>
        </p:nvSpPr>
        <p:spPr>
          <a:xfrm>
            <a:off x="131763" y="314325"/>
            <a:ext cx="7813675" cy="1143000"/>
          </a:xfrm>
        </p:spPr>
        <p:txBody>
          <a:bodyPr/>
          <a:lstStyle/>
          <a:p>
            <a:pPr eaLnBrk="1" hangingPunct="1"/>
            <a:r>
              <a:rPr lang="it-IT" altLang="it-IT" sz="3200"/>
              <a:t>IL PROGRAMMA MONDIALE ANTIDOPING WADA &gt; NSA</a:t>
            </a:r>
          </a:p>
        </p:txBody>
      </p:sp>
      <p:sp>
        <p:nvSpPr>
          <p:cNvPr id="39938" name="Segnaposto contenuto 2"/>
          <p:cNvSpPr>
            <a:spLocks noGrp="1"/>
          </p:cNvSpPr>
          <p:nvPr>
            <p:ph idx="4294967295"/>
          </p:nvPr>
        </p:nvSpPr>
        <p:spPr>
          <a:xfrm>
            <a:off x="153988" y="1831975"/>
            <a:ext cx="8667750" cy="4405313"/>
          </a:xfrm>
        </p:spPr>
        <p:txBody>
          <a:bodyPr/>
          <a:lstStyle/>
          <a:p>
            <a:pPr marL="0" indent="0" algn="ctr" eaLnBrk="1" hangingPunct="1">
              <a:buFontTx/>
              <a:buNone/>
            </a:pPr>
            <a:r>
              <a:rPr lang="it-IT" sz="2000" b="1" dirty="0">
                <a:solidFill>
                  <a:srgbClr val="00528C"/>
                </a:solidFill>
              </a:rPr>
              <a:t>Norme Sportive Antidoping</a:t>
            </a:r>
          </a:p>
          <a:p>
            <a:pPr marL="0" indent="0" algn="ctr" eaLnBrk="1" hangingPunct="1">
              <a:buFontTx/>
              <a:buNone/>
            </a:pPr>
            <a:r>
              <a:rPr lang="it-IT" sz="2000" b="1" dirty="0">
                <a:solidFill>
                  <a:srgbClr val="00528C"/>
                </a:solidFill>
              </a:rPr>
              <a:t>Documento tecnico attuativo del </a:t>
            </a:r>
          </a:p>
          <a:p>
            <a:pPr marL="0" indent="0" algn="ctr" eaLnBrk="1" hangingPunct="1">
              <a:buFontTx/>
              <a:buNone/>
            </a:pPr>
            <a:r>
              <a:rPr lang="it-IT" sz="2000" b="1" dirty="0">
                <a:solidFill>
                  <a:srgbClr val="00528C"/>
                </a:solidFill>
              </a:rPr>
              <a:t>Programma Mondiale Antidoping WADA</a:t>
            </a:r>
          </a:p>
          <a:p>
            <a:pPr marL="0" indent="0" algn="ctr" eaLnBrk="1" hangingPunct="1">
              <a:buFontTx/>
              <a:buNone/>
            </a:pPr>
            <a:r>
              <a:rPr lang="it-IT" sz="2000" b="1" dirty="0">
                <a:solidFill>
                  <a:srgbClr val="00528C"/>
                </a:solidFill>
              </a:rPr>
              <a:t>approvate dalla Giunta Nazionale del CONI</a:t>
            </a:r>
          </a:p>
          <a:p>
            <a:pPr marL="0" indent="0" algn="ctr" eaLnBrk="1" hangingPunct="1">
              <a:buFontTx/>
              <a:buNone/>
            </a:pPr>
            <a:endParaRPr lang="it-IT" sz="2000" b="1" dirty="0"/>
          </a:p>
          <a:p>
            <a:pPr marL="0" indent="0" algn="ctr" eaLnBrk="1" hangingPunct="1">
              <a:buClr>
                <a:srgbClr val="2E75B6"/>
              </a:buClr>
              <a:buFont typeface="Wingdings" pitchFamily="2" charset="2"/>
              <a:buChar char="Ø"/>
            </a:pPr>
            <a:r>
              <a:rPr lang="it-IT" sz="2000" dirty="0">
                <a:cs typeface="Arial" charset="0"/>
              </a:rPr>
              <a:t>I Medici federali ed i Medici delle società sportive, la cui attività è disciplinata dalle norme adottate dal CONI e dalle FSN e DSA, devono essere tesserati per la FMSI.    </a:t>
            </a:r>
          </a:p>
          <a:p>
            <a:pPr marL="0" indent="0" algn="ctr" eaLnBrk="1" hangingPunct="1">
              <a:buClr>
                <a:srgbClr val="2E75B6"/>
              </a:buClr>
              <a:buFont typeface="Wingdings" pitchFamily="2" charset="2"/>
              <a:buChar char="Ø"/>
            </a:pPr>
            <a:r>
              <a:rPr lang="it-IT" sz="2000" dirty="0">
                <a:cs typeface="Arial" charset="0"/>
              </a:rPr>
              <a:t>La FMSI cura l’aggiornamento dei Medici, ai fini della prevenzione e repressione del fenomeno del Doping.</a:t>
            </a:r>
            <a:endParaRPr lang="it-IT" sz="20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olo 1"/>
          <p:cNvSpPr>
            <a:spLocks noGrp="1"/>
          </p:cNvSpPr>
          <p:nvPr>
            <p:ph type="title" idx="4294967295"/>
          </p:nvPr>
        </p:nvSpPr>
        <p:spPr>
          <a:xfrm>
            <a:off x="163513" y="328613"/>
            <a:ext cx="7886700" cy="1143000"/>
          </a:xfrm>
        </p:spPr>
        <p:txBody>
          <a:bodyPr/>
          <a:lstStyle/>
          <a:p>
            <a:pPr eaLnBrk="1" hangingPunct="1"/>
            <a:r>
              <a:rPr lang="it-IT" altLang="it-IT"/>
              <a:t>NADOITALIA (NADO) E FMSI</a:t>
            </a:r>
          </a:p>
        </p:txBody>
      </p:sp>
      <p:sp>
        <p:nvSpPr>
          <p:cNvPr id="40962" name="Segnaposto contenuto 2"/>
          <p:cNvSpPr>
            <a:spLocks noGrp="1"/>
          </p:cNvSpPr>
          <p:nvPr>
            <p:ph idx="4294967295"/>
          </p:nvPr>
        </p:nvSpPr>
        <p:spPr>
          <a:xfrm>
            <a:off x="373063" y="1681163"/>
            <a:ext cx="8667750" cy="4406900"/>
          </a:xfrm>
        </p:spPr>
        <p:txBody>
          <a:bodyPr/>
          <a:lstStyle/>
          <a:p>
            <a:pPr eaLnBrk="1" hangingPunct="1">
              <a:lnSpc>
                <a:spcPts val="3000"/>
              </a:lnSpc>
              <a:spcBef>
                <a:spcPct val="0"/>
              </a:spcBef>
              <a:spcAft>
                <a:spcPts val="1200"/>
              </a:spcAft>
              <a:buClr>
                <a:srgbClr val="2E75B6"/>
              </a:buClr>
            </a:pPr>
            <a:endParaRPr lang="it-IT" altLang="it-IT" dirty="0"/>
          </a:p>
          <a:p>
            <a:pPr eaLnBrk="1" hangingPunct="1">
              <a:lnSpc>
                <a:spcPts val="3000"/>
              </a:lnSpc>
              <a:spcBef>
                <a:spcPct val="0"/>
              </a:spcBef>
              <a:spcAft>
                <a:spcPts val="1200"/>
              </a:spcAft>
              <a:buClr>
                <a:srgbClr val="2E75B6"/>
              </a:buClr>
            </a:pPr>
            <a:endParaRPr lang="it-IT" altLang="it-IT" dirty="0"/>
          </a:p>
          <a:p>
            <a:pPr eaLnBrk="1" hangingPunct="1">
              <a:lnSpc>
                <a:spcPts val="3000"/>
              </a:lnSpc>
              <a:spcBef>
                <a:spcPct val="0"/>
              </a:spcBef>
              <a:spcAft>
                <a:spcPts val="1200"/>
              </a:spcAft>
              <a:buClr>
                <a:srgbClr val="2E75B6"/>
              </a:buClr>
            </a:pPr>
            <a:r>
              <a:rPr lang="it-IT" altLang="it-IT" dirty="0"/>
              <a:t>La fase esecutiva dei controlli antidoping è affidata in esclusiva da </a:t>
            </a:r>
            <a:r>
              <a:rPr lang="it-IT" altLang="it-IT" b="1" dirty="0"/>
              <a:t>NADO</a:t>
            </a:r>
            <a:r>
              <a:rPr lang="it-IT" altLang="it-IT" b="1" dirty="0">
                <a:solidFill>
                  <a:srgbClr val="009900"/>
                </a:solidFill>
              </a:rPr>
              <a:t>/</a:t>
            </a:r>
            <a:r>
              <a:rPr lang="it-IT" altLang="it-IT" b="1" dirty="0">
                <a:solidFill>
                  <a:srgbClr val="FF0000"/>
                </a:solidFill>
              </a:rPr>
              <a:t>/</a:t>
            </a:r>
            <a:r>
              <a:rPr lang="it-IT" altLang="it-IT" b="1" dirty="0"/>
              <a:t>ITALIA</a:t>
            </a:r>
            <a:r>
              <a:rPr lang="it-IT" altLang="it-IT" dirty="0"/>
              <a:t> </a:t>
            </a:r>
            <a:r>
              <a:rPr lang="it-IT" altLang="it-IT" b="1" dirty="0"/>
              <a:t>(NADO) </a:t>
            </a:r>
            <a:r>
              <a:rPr lang="it-IT" altLang="it-IT" dirty="0"/>
              <a:t>alla </a:t>
            </a:r>
            <a:r>
              <a:rPr lang="it-IT" altLang="it-IT" b="1" dirty="0"/>
              <a:t>FMSI</a:t>
            </a:r>
            <a:endParaRPr lang="it-IT" altLang="it-IT" dirty="0"/>
          </a:p>
          <a:p>
            <a:pPr eaLnBrk="1" hangingPunct="1">
              <a:lnSpc>
                <a:spcPts val="3000"/>
              </a:lnSpc>
              <a:spcBef>
                <a:spcPct val="0"/>
              </a:spcBef>
              <a:spcAft>
                <a:spcPts val="1200"/>
              </a:spcAft>
              <a:buClr>
                <a:srgbClr val="2E75B6"/>
              </a:buClr>
            </a:pPr>
            <a:r>
              <a:rPr lang="it-IT" altLang="it-IT" dirty="0"/>
              <a:t>La </a:t>
            </a:r>
            <a:r>
              <a:rPr lang="it-IT" altLang="it-IT" b="1" dirty="0"/>
              <a:t>FMSI</a:t>
            </a:r>
            <a:r>
              <a:rPr lang="it-IT" altLang="it-IT" dirty="0"/>
              <a:t> ha l’incarico di designare tra i propri Ispettori Medici, iscritti a uno speciale Elenco, i</a:t>
            </a:r>
            <a:r>
              <a:rPr lang="it-IT" altLang="it-IT" b="1" dirty="0"/>
              <a:t> </a:t>
            </a:r>
            <a:r>
              <a:rPr lang="it-IT" altLang="it-IT" b="1" dirty="0" err="1"/>
              <a:t>DCOs</a:t>
            </a:r>
            <a:r>
              <a:rPr lang="it-IT" altLang="it-IT" b="1" dirty="0"/>
              <a:t> </a:t>
            </a:r>
            <a:r>
              <a:rPr lang="it-IT" altLang="it-IT" dirty="0"/>
              <a:t>(</a:t>
            </a:r>
            <a:r>
              <a:rPr lang="it-IT" altLang="it-IT" b="1" dirty="0"/>
              <a:t>Doping Control </a:t>
            </a:r>
            <a:r>
              <a:rPr lang="it-IT" altLang="it-IT" b="1" dirty="0" err="1"/>
              <a:t>Officers</a:t>
            </a:r>
            <a:r>
              <a:rPr lang="it-IT" altLang="it-IT" dirty="0"/>
              <a:t>) per la conduzione della sessione di prelievo</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olo 1"/>
          <p:cNvSpPr>
            <a:spLocks noGrp="1"/>
          </p:cNvSpPr>
          <p:nvPr>
            <p:ph type="title" idx="4294967295"/>
          </p:nvPr>
        </p:nvSpPr>
        <p:spPr>
          <a:xfrm>
            <a:off x="149225" y="314325"/>
            <a:ext cx="7929563" cy="1143000"/>
          </a:xfrm>
        </p:spPr>
        <p:txBody>
          <a:bodyPr/>
          <a:lstStyle/>
          <a:p>
            <a:pPr eaLnBrk="1" hangingPunct="1"/>
            <a:r>
              <a:rPr lang="it-IT" altLang="it-IT" sz="3200"/>
              <a:t>IL MEDICO DCO FMSI</a:t>
            </a:r>
          </a:p>
        </p:txBody>
      </p:sp>
      <p:sp>
        <p:nvSpPr>
          <p:cNvPr id="4" name="Rettangolo arrotondato 3"/>
          <p:cNvSpPr/>
          <p:nvPr/>
        </p:nvSpPr>
        <p:spPr>
          <a:xfrm>
            <a:off x="1000100" y="1857364"/>
            <a:ext cx="2071702" cy="857256"/>
          </a:xfrm>
          <a:prstGeom prst="roundRect">
            <a:avLst/>
          </a:prstGeom>
          <a:solidFill>
            <a:srgbClr val="99CCFF"/>
          </a:solidFill>
          <a:ln>
            <a:noFill/>
          </a:ln>
          <a:effectLst>
            <a:glow rad="63500">
              <a:schemeClr val="accent5">
                <a:satMod val="175000"/>
                <a:alpha val="40000"/>
              </a:schemeClr>
            </a:glow>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sz="2000" dirty="0">
                <a:solidFill>
                  <a:schemeClr val="tx1"/>
                </a:solidFill>
              </a:rPr>
              <a:t>WADA</a:t>
            </a:r>
          </a:p>
        </p:txBody>
      </p:sp>
      <p:sp>
        <p:nvSpPr>
          <p:cNvPr id="5" name="Rettangolo arrotondato 4"/>
          <p:cNvSpPr/>
          <p:nvPr/>
        </p:nvSpPr>
        <p:spPr>
          <a:xfrm>
            <a:off x="6072198" y="1857364"/>
            <a:ext cx="2071702" cy="857256"/>
          </a:xfrm>
          <a:prstGeom prst="roundRect">
            <a:avLst/>
          </a:prstGeom>
          <a:solidFill>
            <a:srgbClr val="99CCFF"/>
          </a:solidFill>
          <a:ln>
            <a:noFill/>
          </a:ln>
          <a:effectLst>
            <a:glow rad="63500">
              <a:schemeClr val="accent5">
                <a:satMod val="175000"/>
                <a:alpha val="40000"/>
              </a:schemeClr>
            </a:glow>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sz="2000" dirty="0">
                <a:solidFill>
                  <a:schemeClr val="tx1"/>
                </a:solidFill>
              </a:rPr>
              <a:t>Stato Italiano</a:t>
            </a:r>
          </a:p>
        </p:txBody>
      </p:sp>
      <p:sp>
        <p:nvSpPr>
          <p:cNvPr id="6" name="Rettangolo arrotondato 5"/>
          <p:cNvSpPr/>
          <p:nvPr/>
        </p:nvSpPr>
        <p:spPr>
          <a:xfrm>
            <a:off x="3526148" y="3143248"/>
            <a:ext cx="2071702" cy="857256"/>
          </a:xfrm>
          <a:prstGeom prst="roundRect">
            <a:avLst/>
          </a:prstGeom>
          <a:solidFill>
            <a:srgbClr val="99CCFF"/>
          </a:solidFill>
          <a:ln>
            <a:noFill/>
          </a:ln>
          <a:effectLst>
            <a:glow rad="63500">
              <a:schemeClr val="accent5">
                <a:satMod val="175000"/>
                <a:alpha val="40000"/>
              </a:schemeClr>
            </a:glow>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sz="2000" b="1" dirty="0">
                <a:solidFill>
                  <a:srgbClr val="FF0000"/>
                </a:solidFill>
              </a:rPr>
              <a:t>DCO</a:t>
            </a:r>
          </a:p>
        </p:txBody>
      </p:sp>
      <p:sp>
        <p:nvSpPr>
          <p:cNvPr id="7" name="Rettangolo arrotondato 6"/>
          <p:cNvSpPr/>
          <p:nvPr/>
        </p:nvSpPr>
        <p:spPr>
          <a:xfrm>
            <a:off x="1000100" y="4643446"/>
            <a:ext cx="2071702" cy="857256"/>
          </a:xfrm>
          <a:prstGeom prst="roundRect">
            <a:avLst/>
          </a:prstGeom>
          <a:solidFill>
            <a:srgbClr val="99CCFF"/>
          </a:solidFill>
          <a:ln>
            <a:noFill/>
          </a:ln>
          <a:effectLst>
            <a:glow rad="63500">
              <a:schemeClr val="accent5">
                <a:satMod val="175000"/>
                <a:alpha val="40000"/>
              </a:schemeClr>
            </a:glow>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000" dirty="0">
                <a:solidFill>
                  <a:schemeClr val="tx1"/>
                </a:solidFill>
                <a:cs typeface="Arial" charset="0"/>
              </a:rPr>
              <a:t>NADO</a:t>
            </a:r>
            <a:r>
              <a:rPr lang="it-IT" sz="2000" dirty="0">
                <a:solidFill>
                  <a:srgbClr val="009900"/>
                </a:solidFill>
                <a:cs typeface="Arial" charset="0"/>
              </a:rPr>
              <a:t>/</a:t>
            </a:r>
            <a:r>
              <a:rPr lang="it-IT" sz="2000" dirty="0">
                <a:solidFill>
                  <a:srgbClr val="FF0000"/>
                </a:solidFill>
                <a:cs typeface="Arial" charset="0"/>
              </a:rPr>
              <a:t>/</a:t>
            </a:r>
            <a:r>
              <a:rPr lang="it-IT" sz="2000" dirty="0">
                <a:solidFill>
                  <a:schemeClr val="tx1"/>
                </a:solidFill>
                <a:cs typeface="Arial" charset="0"/>
              </a:rPr>
              <a:t>ITALIA</a:t>
            </a:r>
          </a:p>
        </p:txBody>
      </p:sp>
      <p:sp>
        <p:nvSpPr>
          <p:cNvPr id="8" name="Rettangolo arrotondato 7"/>
          <p:cNvSpPr/>
          <p:nvPr/>
        </p:nvSpPr>
        <p:spPr>
          <a:xfrm>
            <a:off x="6072198" y="4643446"/>
            <a:ext cx="2071702" cy="857256"/>
          </a:xfrm>
          <a:prstGeom prst="roundRect">
            <a:avLst/>
          </a:prstGeom>
          <a:solidFill>
            <a:srgbClr val="99CCFF"/>
          </a:solidFill>
          <a:ln>
            <a:noFill/>
          </a:ln>
          <a:effectLst>
            <a:glow rad="63500">
              <a:schemeClr val="accent5">
                <a:satMod val="175000"/>
                <a:alpha val="40000"/>
              </a:schemeClr>
            </a:glow>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t-IT" sz="2000" dirty="0">
                <a:solidFill>
                  <a:schemeClr val="tx1"/>
                </a:solidFill>
              </a:rPr>
              <a:t>FMSI</a:t>
            </a:r>
          </a:p>
        </p:txBody>
      </p:sp>
      <p:sp>
        <p:nvSpPr>
          <p:cNvPr id="9" name="Rettangolo arrotondato 8"/>
          <p:cNvSpPr/>
          <p:nvPr/>
        </p:nvSpPr>
        <p:spPr>
          <a:xfrm>
            <a:off x="1237878" y="5500702"/>
            <a:ext cx="1596146" cy="633086"/>
          </a:xfrm>
          <a:prstGeom prst="roundRect">
            <a:avLst/>
          </a:prstGeom>
          <a:solidFill>
            <a:srgbClr val="99CCFF"/>
          </a:solidFill>
          <a:ln>
            <a:noFill/>
          </a:ln>
          <a:effectLst>
            <a:glow rad="63500">
              <a:schemeClr val="accent5">
                <a:satMod val="175000"/>
                <a:alpha val="40000"/>
              </a:schemeClr>
            </a:glow>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fontAlgn="auto" hangingPunct="1">
              <a:spcBef>
                <a:spcPts val="0"/>
              </a:spcBef>
              <a:spcAft>
                <a:spcPts val="0"/>
              </a:spcAft>
              <a:defRPr/>
            </a:pPr>
            <a:r>
              <a:rPr lang="it-IT" altLang="it-IT" sz="2000">
                <a:latin typeface="Verdana" pitchFamily="34" charset="0"/>
              </a:rPr>
              <a:t>CCA</a:t>
            </a:r>
          </a:p>
        </p:txBody>
      </p:sp>
      <p:sp>
        <p:nvSpPr>
          <p:cNvPr id="2" name="Rettangolo arrotondato 8"/>
          <p:cNvSpPr/>
          <p:nvPr/>
        </p:nvSpPr>
        <p:spPr>
          <a:xfrm>
            <a:off x="6306766" y="2717815"/>
            <a:ext cx="1596146" cy="633085"/>
          </a:xfrm>
          <a:prstGeom prst="roundRect">
            <a:avLst/>
          </a:prstGeom>
          <a:solidFill>
            <a:srgbClr val="99CCFF"/>
          </a:solidFill>
          <a:ln>
            <a:noFill/>
          </a:ln>
          <a:effectLst>
            <a:glow rad="63500">
              <a:schemeClr val="accent5">
                <a:satMod val="175000"/>
                <a:alpha val="40000"/>
              </a:schemeClr>
            </a:glow>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fontAlgn="auto" hangingPunct="1">
              <a:spcBef>
                <a:spcPts val="0"/>
              </a:spcBef>
              <a:spcAft>
                <a:spcPts val="0"/>
              </a:spcAft>
              <a:defRPr/>
            </a:pPr>
            <a:r>
              <a:rPr lang="it-IT" altLang="it-IT" sz="1600" dirty="0">
                <a:latin typeface="Verdana" pitchFamily="34" charset="0"/>
              </a:rPr>
              <a:t>Legislazione</a:t>
            </a:r>
          </a:p>
        </p:txBody>
      </p:sp>
      <p:sp>
        <p:nvSpPr>
          <p:cNvPr id="3" name="Rettangolo arrotondato 8"/>
          <p:cNvSpPr/>
          <p:nvPr/>
        </p:nvSpPr>
        <p:spPr>
          <a:xfrm>
            <a:off x="1266453" y="2717815"/>
            <a:ext cx="1596146" cy="633085"/>
          </a:xfrm>
          <a:prstGeom prst="roundRect">
            <a:avLst/>
          </a:prstGeom>
          <a:solidFill>
            <a:srgbClr val="99CCFF"/>
          </a:solidFill>
          <a:ln>
            <a:noFill/>
          </a:ln>
          <a:effectLst>
            <a:glow rad="63500">
              <a:schemeClr val="accent5">
                <a:satMod val="175000"/>
                <a:alpha val="40000"/>
              </a:schemeClr>
            </a:glow>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fontAlgn="auto" hangingPunct="1">
              <a:spcBef>
                <a:spcPts val="0"/>
              </a:spcBef>
              <a:spcAft>
                <a:spcPts val="0"/>
              </a:spcAft>
              <a:defRPr/>
            </a:pPr>
            <a:r>
              <a:rPr lang="it-IT" altLang="it-IT" sz="1200" b="1" dirty="0">
                <a:latin typeface="Verdana" pitchFamily="34" charset="0"/>
              </a:rPr>
              <a:t>Federazioni</a:t>
            </a:r>
          </a:p>
          <a:p>
            <a:pPr algn="ctr" eaLnBrk="1" fontAlgn="auto" hangingPunct="1">
              <a:spcBef>
                <a:spcPts val="0"/>
              </a:spcBef>
              <a:spcAft>
                <a:spcPts val="0"/>
              </a:spcAft>
              <a:defRPr/>
            </a:pPr>
            <a:r>
              <a:rPr lang="it-IT" altLang="it-IT" sz="1200" b="1" dirty="0">
                <a:latin typeface="Verdana" pitchFamily="34" charset="0"/>
              </a:rPr>
              <a:t> Internazionali</a:t>
            </a:r>
          </a:p>
        </p:txBody>
      </p:sp>
      <p:sp>
        <p:nvSpPr>
          <p:cNvPr id="10" name="Rettangolo arrotondato 8"/>
          <p:cNvSpPr/>
          <p:nvPr/>
        </p:nvSpPr>
        <p:spPr>
          <a:xfrm>
            <a:off x="6306766" y="5469432"/>
            <a:ext cx="1596146" cy="748538"/>
          </a:xfrm>
          <a:prstGeom prst="roundRect">
            <a:avLst/>
          </a:prstGeom>
          <a:solidFill>
            <a:srgbClr val="99CCFF"/>
          </a:solidFill>
          <a:ln>
            <a:noFill/>
          </a:ln>
          <a:effectLst>
            <a:glow rad="63500">
              <a:schemeClr val="accent5">
                <a:satMod val="175000"/>
                <a:alpha val="40000"/>
              </a:schemeClr>
            </a:glow>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fontAlgn="auto" hangingPunct="1">
              <a:spcBef>
                <a:spcPts val="0"/>
              </a:spcBef>
              <a:spcAft>
                <a:spcPts val="0"/>
              </a:spcAft>
              <a:defRPr/>
            </a:pPr>
            <a:r>
              <a:rPr lang="it-IT" altLang="it-IT" sz="1600" b="1">
                <a:latin typeface="Verdana" pitchFamily="34" charset="0"/>
              </a:rPr>
              <a:t>Laboratorio</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DD0A30-74CA-43C8-F6A9-005D96A9E88A}"/>
            </a:ext>
          </a:extLst>
        </p:cNvPr>
        <p:cNvGrpSpPr/>
        <p:nvPr/>
      </p:nvGrpSpPr>
      <p:grpSpPr>
        <a:xfrm>
          <a:off x="0" y="0"/>
          <a:ext cx="0" cy="0"/>
          <a:chOff x="0" y="0"/>
          <a:chExt cx="0" cy="0"/>
        </a:xfrm>
      </p:grpSpPr>
      <p:sp>
        <p:nvSpPr>
          <p:cNvPr id="61442" name="Titolo 1">
            <a:extLst>
              <a:ext uri="{FF2B5EF4-FFF2-40B4-BE49-F238E27FC236}">
                <a16:creationId xmlns:a16="http://schemas.microsoft.com/office/drawing/2014/main" id="{7C1BDA3F-F05E-33C1-6677-2BED59BD269E}"/>
              </a:ext>
            </a:extLst>
          </p:cNvPr>
          <p:cNvSpPr>
            <a:spLocks noGrp="1"/>
          </p:cNvSpPr>
          <p:nvPr>
            <p:ph type="title" idx="4294967295"/>
          </p:nvPr>
        </p:nvSpPr>
        <p:spPr>
          <a:xfrm>
            <a:off x="141288" y="215900"/>
            <a:ext cx="7423150" cy="1322388"/>
          </a:xfrm>
        </p:spPr>
        <p:txBody>
          <a:bodyPr/>
          <a:lstStyle/>
          <a:p>
            <a:pPr eaLnBrk="1" hangingPunct="1"/>
            <a:r>
              <a:rPr lang="it-IT" altLang="it-IT" sz="3200" dirty="0">
                <a:latin typeface="Corbel" panose="020B0503020204020204" pitchFamily="34" charset="0"/>
              </a:rPr>
              <a:t>DOPING CONTROL OFFICER DCO</a:t>
            </a:r>
            <a:r>
              <a:rPr lang="it-IT" sz="3200" dirty="0">
                <a:effectLst/>
                <a:latin typeface="Corbel" panose="020B0503020204020204" pitchFamily="34" charset="0"/>
                <a:ea typeface="Calibri" panose="020F0502020204030204" pitchFamily="34" charset="0"/>
              </a:rPr>
              <a:t> 2024</a:t>
            </a:r>
            <a:endParaRPr lang="it-IT" altLang="it-IT" sz="3200" dirty="0">
              <a:latin typeface="Corbel" panose="020B0503020204020204" pitchFamily="34" charset="0"/>
            </a:endParaRPr>
          </a:p>
        </p:txBody>
      </p:sp>
      <p:sp>
        <p:nvSpPr>
          <p:cNvPr id="33795" name="Segnaposto contenuto 2">
            <a:extLst>
              <a:ext uri="{FF2B5EF4-FFF2-40B4-BE49-F238E27FC236}">
                <a16:creationId xmlns:a16="http://schemas.microsoft.com/office/drawing/2014/main" id="{87A6E335-1132-FB16-9780-849628BEA571}"/>
              </a:ext>
            </a:extLst>
          </p:cNvPr>
          <p:cNvSpPr>
            <a:spLocks noGrp="1"/>
          </p:cNvSpPr>
          <p:nvPr>
            <p:ph idx="4294967295"/>
          </p:nvPr>
        </p:nvSpPr>
        <p:spPr>
          <a:xfrm>
            <a:off x="304800" y="1752600"/>
            <a:ext cx="4981575" cy="4857750"/>
          </a:xfrm>
        </p:spPr>
        <p:txBody>
          <a:bodyPr>
            <a:normAutofit fontScale="85000" lnSpcReduction="10000"/>
          </a:bodyPr>
          <a:lstStyle/>
          <a:p>
            <a:pPr marL="387350" indent="-387350" eaLnBrk="1" hangingPunct="1">
              <a:lnSpc>
                <a:spcPts val="3000"/>
              </a:lnSpc>
              <a:spcBef>
                <a:spcPct val="0"/>
              </a:spcBef>
              <a:spcAft>
                <a:spcPts val="1200"/>
              </a:spcAft>
              <a:buClr>
                <a:srgbClr val="2E75B6"/>
              </a:buClr>
              <a:buSzPct val="70000"/>
            </a:pPr>
            <a:r>
              <a:rPr lang="it-IT" altLang="it-IT" sz="1900" dirty="0"/>
              <a:t>Coloro i quali effettuano i Controlli </a:t>
            </a:r>
            <a:r>
              <a:rPr kumimoji="1" lang="it-IT" altLang="it-IT" sz="2000" b="1" dirty="0">
                <a:solidFill>
                  <a:srgbClr val="00528C"/>
                </a:solidFill>
              </a:rPr>
              <a:t>NADO</a:t>
            </a:r>
            <a:r>
              <a:rPr kumimoji="1" lang="it-IT" altLang="it-IT" sz="2000" b="1" dirty="0">
                <a:solidFill>
                  <a:srgbClr val="009900"/>
                </a:solidFill>
                <a:sym typeface="Symbol" panose="05050102010706020507" pitchFamily="18" charset="2"/>
              </a:rPr>
              <a:t>/</a:t>
            </a:r>
            <a:r>
              <a:rPr kumimoji="1" lang="it-IT" altLang="it-IT" sz="2000" b="1" dirty="0">
                <a:solidFill>
                  <a:srgbClr val="FF0000"/>
                </a:solidFill>
                <a:sym typeface="Symbol" panose="05050102010706020507" pitchFamily="18" charset="2"/>
              </a:rPr>
              <a:t>/</a:t>
            </a:r>
            <a:r>
              <a:rPr kumimoji="1" lang="it-IT" altLang="it-IT" sz="2000" b="1" dirty="0">
                <a:solidFill>
                  <a:srgbClr val="00528C"/>
                </a:solidFill>
              </a:rPr>
              <a:t>ITALIA</a:t>
            </a:r>
            <a:r>
              <a:rPr lang="it-IT" altLang="it-IT" sz="1900" dirty="0"/>
              <a:t> sul Territorio Nazionale sono esclusivamente i Doping Control </a:t>
            </a:r>
            <a:r>
              <a:rPr lang="it-IT" altLang="it-IT" sz="1900" dirty="0" err="1"/>
              <a:t>Officers</a:t>
            </a:r>
            <a:r>
              <a:rPr lang="it-IT" altLang="it-IT" sz="1900" dirty="0"/>
              <a:t> FMSI.</a:t>
            </a:r>
          </a:p>
          <a:p>
            <a:pPr marL="387350" indent="-387350" eaLnBrk="1" hangingPunct="1">
              <a:lnSpc>
                <a:spcPts val="3000"/>
              </a:lnSpc>
              <a:spcBef>
                <a:spcPct val="0"/>
              </a:spcBef>
              <a:spcAft>
                <a:spcPts val="1200"/>
              </a:spcAft>
              <a:buClr>
                <a:srgbClr val="2E75B6"/>
              </a:buClr>
              <a:buSzPct val="70000"/>
            </a:pPr>
            <a:r>
              <a:rPr lang="it-IT" altLang="it-IT" sz="1900" dirty="0"/>
              <a:t>I </a:t>
            </a:r>
            <a:r>
              <a:rPr lang="it-IT" altLang="it-IT" sz="1900" dirty="0" err="1"/>
              <a:t>DCOs</a:t>
            </a:r>
            <a:r>
              <a:rPr lang="it-IT" altLang="it-IT" sz="1900" dirty="0"/>
              <a:t> sono </a:t>
            </a:r>
            <a:r>
              <a:rPr lang="it-IT" altLang="it-IT" sz="1900" u="sng" dirty="0"/>
              <a:t>Medici</a:t>
            </a:r>
            <a:r>
              <a:rPr lang="it-IT" altLang="it-IT" sz="1900" dirty="0"/>
              <a:t>, </a:t>
            </a:r>
            <a:r>
              <a:rPr lang="it-IT" altLang="it-IT" sz="1900" u="sng" dirty="0"/>
              <a:t>in regola con il Tesseramento alla FMSI</a:t>
            </a:r>
            <a:r>
              <a:rPr lang="it-IT" altLang="it-IT" sz="1900" dirty="0"/>
              <a:t>, qualificati a seguito di apposito </a:t>
            </a:r>
            <a:r>
              <a:rPr lang="it-IT" altLang="it-IT" sz="1900" u="sng" dirty="0"/>
              <a:t>percorso formativo teorico-pratico</a:t>
            </a:r>
            <a:r>
              <a:rPr lang="it-IT" altLang="it-IT" sz="1900" dirty="0"/>
              <a:t> ed inseriti in </a:t>
            </a:r>
            <a:r>
              <a:rPr lang="it-IT" altLang="it-IT" sz="1900" u="sng" dirty="0"/>
              <a:t>apposito Elenco </a:t>
            </a:r>
            <a:r>
              <a:rPr lang="it-IT" altLang="it-IT" sz="1900" dirty="0"/>
              <a:t>(54 Donne e 144 Uomini).</a:t>
            </a:r>
          </a:p>
          <a:p>
            <a:pPr marL="387350" indent="-387350" eaLnBrk="1" hangingPunct="1">
              <a:lnSpc>
                <a:spcPts val="3000"/>
              </a:lnSpc>
              <a:spcBef>
                <a:spcPct val="0"/>
              </a:spcBef>
              <a:spcAft>
                <a:spcPts val="1200"/>
              </a:spcAft>
              <a:buClr>
                <a:srgbClr val="2E75B6"/>
              </a:buClr>
              <a:buSzPct val="70000"/>
            </a:pPr>
            <a:r>
              <a:rPr lang="it-IT" altLang="it-IT" sz="1900" dirty="0"/>
              <a:t>Sono sottoposti ad aggiornamento continuo obbligatorio e sono passibili, come tesserati FMSI, di sanzioni disciplinari.</a:t>
            </a:r>
          </a:p>
        </p:txBody>
      </p:sp>
      <p:grpSp>
        <p:nvGrpSpPr>
          <p:cNvPr id="61444" name="Group 16">
            <a:extLst>
              <a:ext uri="{FF2B5EF4-FFF2-40B4-BE49-F238E27FC236}">
                <a16:creationId xmlns:a16="http://schemas.microsoft.com/office/drawing/2014/main" id="{ED354294-BE41-C480-31E9-1CC5EE215209}"/>
              </a:ext>
            </a:extLst>
          </p:cNvPr>
          <p:cNvGrpSpPr>
            <a:grpSpLocks/>
          </p:cNvGrpSpPr>
          <p:nvPr/>
        </p:nvGrpSpPr>
        <p:grpSpPr bwMode="auto">
          <a:xfrm>
            <a:off x="5623026" y="2137080"/>
            <a:ext cx="3158922" cy="3388702"/>
            <a:chOff x="3774" y="1398"/>
            <a:chExt cx="1816" cy="1941"/>
          </a:xfrm>
        </p:grpSpPr>
        <p:graphicFrame>
          <p:nvGraphicFramePr>
            <p:cNvPr id="2" name="Object 5">
              <a:extLst>
                <a:ext uri="{FF2B5EF4-FFF2-40B4-BE49-F238E27FC236}">
                  <a16:creationId xmlns:a16="http://schemas.microsoft.com/office/drawing/2014/main" id="{4F8CCCBA-8C5C-BDEC-5255-2E1DA1952EF2}"/>
                </a:ext>
              </a:extLst>
            </p:cNvPr>
            <p:cNvGraphicFramePr>
              <a:graphicFrameLocks noChangeAspect="1"/>
            </p:cNvGraphicFramePr>
            <p:nvPr/>
          </p:nvGraphicFramePr>
          <p:xfrm>
            <a:off x="3774" y="1398"/>
            <a:ext cx="1816" cy="1941"/>
          </p:xfrm>
          <a:graphic>
            <a:graphicData uri="http://schemas.openxmlformats.org/drawingml/2006/chart">
              <c:chart xmlns:c="http://schemas.openxmlformats.org/drawingml/2006/chart" xmlns:r="http://schemas.openxmlformats.org/officeDocument/2006/relationships" r:id="rId2"/>
            </a:graphicData>
          </a:graphic>
        </p:graphicFrame>
        <p:sp>
          <p:nvSpPr>
            <p:cNvPr id="61446" name="Text Box 14">
              <a:extLst>
                <a:ext uri="{FF2B5EF4-FFF2-40B4-BE49-F238E27FC236}">
                  <a16:creationId xmlns:a16="http://schemas.microsoft.com/office/drawing/2014/main" id="{7D5F02C6-B7C2-C88D-9932-F270AEAD5EB0}"/>
                </a:ext>
              </a:extLst>
            </p:cNvPr>
            <p:cNvSpPr txBox="1">
              <a:spLocks noChangeArrowheads="1"/>
            </p:cNvSpPr>
            <p:nvPr/>
          </p:nvSpPr>
          <p:spPr bwMode="auto">
            <a:xfrm>
              <a:off x="4102" y="2637"/>
              <a:ext cx="1165" cy="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it-IT" altLang="it-IT" sz="1600" b="1" dirty="0">
                  <a:solidFill>
                    <a:srgbClr val="FF33CC"/>
                  </a:solidFill>
                  <a:latin typeface="Lato"/>
                </a:rPr>
                <a:t>54 F</a:t>
              </a:r>
              <a:r>
                <a:rPr lang="it-IT" altLang="it-IT" sz="1600" b="1" dirty="0">
                  <a:latin typeface="Lato"/>
                </a:rPr>
                <a:t> </a:t>
              </a:r>
              <a:r>
                <a:rPr lang="it-IT" altLang="it-IT" sz="1600" b="1" dirty="0">
                  <a:solidFill>
                    <a:srgbClr val="0000FF"/>
                  </a:solidFill>
                  <a:latin typeface="Lato"/>
                </a:rPr>
                <a:t>144 M</a:t>
              </a:r>
            </a:p>
            <a:p>
              <a:pPr algn="ctr"/>
              <a:r>
                <a:rPr lang="it-IT" altLang="it-IT" b="1" dirty="0"/>
                <a:t>Totale</a:t>
              </a:r>
            </a:p>
            <a:p>
              <a:pPr algn="ctr"/>
              <a:r>
                <a:rPr lang="it-IT" altLang="it-IT" sz="3200" b="1" dirty="0">
                  <a:solidFill>
                    <a:srgbClr val="FF0000"/>
                  </a:solidFill>
                  <a:latin typeface="Lato"/>
                </a:rPr>
                <a:t>198</a:t>
              </a:r>
            </a:p>
          </p:txBody>
        </p:sp>
        <p:sp>
          <p:nvSpPr>
            <p:cNvPr id="7" name="Text Box 15">
              <a:extLst>
                <a:ext uri="{FF2B5EF4-FFF2-40B4-BE49-F238E27FC236}">
                  <a16:creationId xmlns:a16="http://schemas.microsoft.com/office/drawing/2014/main" id="{BEAE10BF-8E8B-BE15-27B9-3F72B05FAC59}"/>
                </a:ext>
              </a:extLst>
            </p:cNvPr>
            <p:cNvSpPr txBox="1">
              <a:spLocks noChangeArrowheads="1"/>
            </p:cNvSpPr>
            <p:nvPr/>
          </p:nvSpPr>
          <p:spPr bwMode="auto">
            <a:xfrm>
              <a:off x="4122" y="1570"/>
              <a:ext cx="1109" cy="212"/>
            </a:xfrm>
            <a:prstGeom prst="rect">
              <a:avLst/>
            </a:prstGeom>
            <a:noFill/>
            <a:ln w="9525">
              <a:noFill/>
              <a:miter lim="800000"/>
              <a:headEnd/>
              <a:tailEnd/>
            </a:ln>
            <a:effec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it-IT" altLang="it-IT" dirty="0">
                  <a:effectLst>
                    <a:outerShdw blurRad="38100" dist="38100" dir="2700000" algn="tl">
                      <a:srgbClr val="C0C0C0"/>
                    </a:outerShdw>
                  </a:effectLst>
                  <a:latin typeface="Lato"/>
                </a:rPr>
                <a:t>Dati FMSI (2024)</a:t>
              </a:r>
            </a:p>
          </p:txBody>
        </p:sp>
      </p:grpSp>
    </p:spTree>
    <p:extLst>
      <p:ext uri="{BB962C8B-B14F-4D97-AF65-F5344CB8AC3E}">
        <p14:creationId xmlns:p14="http://schemas.microsoft.com/office/powerpoint/2010/main" val="9373246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egnaposto contenuto 2"/>
          <p:cNvSpPr>
            <a:spLocks noGrp="1"/>
          </p:cNvSpPr>
          <p:nvPr>
            <p:ph idx="1"/>
          </p:nvPr>
        </p:nvSpPr>
        <p:spPr/>
        <p:txBody>
          <a:bodyPr/>
          <a:lstStyle/>
          <a:p>
            <a:pPr marL="365125" indent="-365125" algn="just" eaLnBrk="1" hangingPunct="1"/>
            <a:endParaRPr lang="it-IT" sz="2000">
              <a:cs typeface="Arial" charset="0"/>
            </a:endParaRPr>
          </a:p>
          <a:p>
            <a:pPr marL="365125" indent="-365125" algn="just" eaLnBrk="1" hangingPunct="1"/>
            <a:endParaRPr lang="it-IT" sz="2000">
              <a:cs typeface="Arial" charset="0"/>
            </a:endParaRPr>
          </a:p>
          <a:p>
            <a:pPr marL="365125" indent="-365125" algn="ctr" eaLnBrk="1" hangingPunct="1">
              <a:buClr>
                <a:srgbClr val="2E75B6"/>
              </a:buClr>
              <a:buFont typeface="Arial" charset="0"/>
              <a:buNone/>
            </a:pPr>
            <a:r>
              <a:rPr lang="it-IT" sz="2000">
                <a:cs typeface="Arial" charset="0"/>
              </a:rPr>
              <a:t>Il DCO è autorizzato dall’Ente competente (NADO</a:t>
            </a:r>
            <a:r>
              <a:rPr lang="it-IT" sz="2000">
                <a:solidFill>
                  <a:srgbClr val="009900"/>
                </a:solidFill>
                <a:cs typeface="Arial" charset="0"/>
              </a:rPr>
              <a:t>/</a:t>
            </a:r>
            <a:r>
              <a:rPr lang="it-IT" sz="2000">
                <a:solidFill>
                  <a:srgbClr val="FF0000"/>
                </a:solidFill>
                <a:cs typeface="Arial" charset="0"/>
              </a:rPr>
              <a:t>/</a:t>
            </a:r>
            <a:r>
              <a:rPr lang="it-IT" sz="2000">
                <a:cs typeface="Arial" charset="0"/>
              </a:rPr>
              <a:t>ITALIA) </a:t>
            </a:r>
            <a:br>
              <a:rPr lang="it-IT" sz="2000">
                <a:cs typeface="Arial" charset="0"/>
              </a:rPr>
            </a:br>
            <a:r>
              <a:rPr lang="it-IT" sz="2000">
                <a:cs typeface="Arial" charset="0"/>
              </a:rPr>
              <a:t>ad eseguire prelievi per il controllo antidoping di </a:t>
            </a:r>
          </a:p>
          <a:p>
            <a:pPr marL="365125" indent="-365125" algn="ctr" eaLnBrk="1" hangingPunct="1">
              <a:buFontTx/>
              <a:buNone/>
            </a:pPr>
            <a:r>
              <a:rPr lang="it-IT" sz="2000" b="1">
                <a:solidFill>
                  <a:srgbClr val="00528C"/>
                </a:solidFill>
                <a:cs typeface="Arial" charset="0"/>
              </a:rPr>
              <a:t>“campioni biologici”</a:t>
            </a:r>
            <a:r>
              <a:rPr lang="it-IT" sz="2000">
                <a:solidFill>
                  <a:srgbClr val="00528C"/>
                </a:solidFill>
                <a:cs typeface="Arial" charset="0"/>
              </a:rPr>
              <a:t> </a:t>
            </a:r>
          </a:p>
          <a:p>
            <a:pPr marL="365125" indent="-365125" eaLnBrk="1" hangingPunct="1">
              <a:lnSpc>
                <a:spcPct val="80000"/>
              </a:lnSpc>
              <a:spcAft>
                <a:spcPts val="600"/>
              </a:spcAft>
              <a:buFont typeface="Arial" charset="0"/>
              <a:buNone/>
            </a:pPr>
            <a:endParaRPr lang="it-IT" sz="2000">
              <a:cs typeface="Arial" charset="0"/>
            </a:endParaRPr>
          </a:p>
          <a:p>
            <a:pPr marL="365125" indent="-365125" eaLnBrk="1" hangingPunct="1">
              <a:lnSpc>
                <a:spcPct val="80000"/>
              </a:lnSpc>
              <a:spcAft>
                <a:spcPts val="600"/>
              </a:spcAft>
              <a:buFont typeface="Arial" charset="0"/>
              <a:buNone/>
            </a:pPr>
            <a:r>
              <a:rPr lang="it-IT" sz="2400" b="1">
                <a:solidFill>
                  <a:srgbClr val="00528C"/>
                </a:solidFill>
                <a:cs typeface="Arial" charset="0"/>
              </a:rPr>
              <a:t>Al momento </a:t>
            </a:r>
            <a:r>
              <a:rPr lang="it-IT" sz="2400" b="1">
                <a:solidFill>
                  <a:srgbClr val="00528C"/>
                </a:solidFill>
              </a:rPr>
              <a:t>attuale vengono effettuate:</a:t>
            </a:r>
          </a:p>
          <a:p>
            <a:pPr marL="2065338" lvl="1" indent="-533400" algn="just" eaLnBrk="1" hangingPunct="1">
              <a:lnSpc>
                <a:spcPct val="80000"/>
              </a:lnSpc>
              <a:spcAft>
                <a:spcPts val="600"/>
              </a:spcAft>
              <a:buClr>
                <a:srgbClr val="2E75B6"/>
              </a:buClr>
              <a:buFont typeface="Wingdings" pitchFamily="2" charset="2"/>
              <a:buAutoNum type="arabicPeriod"/>
            </a:pPr>
            <a:r>
              <a:rPr lang="it-IT" sz="2000">
                <a:cs typeface="Arial" charset="0"/>
              </a:rPr>
              <a:t>analisi sul campione delle urine prelevato</a:t>
            </a:r>
          </a:p>
          <a:p>
            <a:pPr marL="2065338" lvl="1" indent="-533400" algn="just" eaLnBrk="1" hangingPunct="1">
              <a:lnSpc>
                <a:spcPct val="80000"/>
              </a:lnSpc>
              <a:spcAft>
                <a:spcPts val="600"/>
              </a:spcAft>
              <a:buClr>
                <a:srgbClr val="2E75B6"/>
              </a:buClr>
              <a:buFont typeface="Wingdings" pitchFamily="2" charset="2"/>
              <a:buAutoNum type="arabicPeriod"/>
            </a:pPr>
            <a:r>
              <a:rPr lang="it-IT" sz="2000">
                <a:cs typeface="Arial" charset="0"/>
              </a:rPr>
              <a:t>analisi sul campione ematico prelevato</a:t>
            </a:r>
          </a:p>
          <a:p>
            <a:pPr marL="2065338" lvl="1" indent="-533400" algn="just" eaLnBrk="1" hangingPunct="1">
              <a:lnSpc>
                <a:spcPct val="80000"/>
              </a:lnSpc>
              <a:buClr>
                <a:srgbClr val="2E75B6"/>
              </a:buClr>
              <a:buFont typeface="Wingdings" pitchFamily="2" charset="2"/>
              <a:buAutoNum type="arabicPeriod"/>
            </a:pPr>
            <a:r>
              <a:rPr lang="it-IT" sz="2000">
                <a:cs typeface="Arial" charset="0"/>
              </a:rPr>
              <a:t>analisi sul campione prelevato per l’alcool</a:t>
            </a:r>
          </a:p>
          <a:p>
            <a:pPr marL="365125" indent="-365125" eaLnBrk="1" hangingPunct="1"/>
            <a:endParaRPr lang="it-IT" sz="2000"/>
          </a:p>
        </p:txBody>
      </p:sp>
      <p:sp>
        <p:nvSpPr>
          <p:cNvPr id="48130" name="Titolo 1"/>
          <p:cNvSpPr>
            <a:spLocks noGrp="1"/>
          </p:cNvSpPr>
          <p:nvPr>
            <p:ph type="title"/>
          </p:nvPr>
        </p:nvSpPr>
        <p:spPr>
          <a:xfrm>
            <a:off x="141288" y="215900"/>
            <a:ext cx="7423150" cy="1322388"/>
          </a:xfrm>
        </p:spPr>
        <p:txBody>
          <a:bodyPr/>
          <a:lstStyle/>
          <a:p>
            <a:pPr eaLnBrk="1" hangingPunct="1"/>
            <a:r>
              <a:rPr lang="it-IT" altLang="it-IT" sz="3200"/>
              <a:t>DOPING CONTROL OFFICER DCO</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olo 1"/>
          <p:cNvSpPr>
            <a:spLocks noGrp="1"/>
          </p:cNvSpPr>
          <p:nvPr>
            <p:ph type="title" idx="4294967295"/>
          </p:nvPr>
        </p:nvSpPr>
        <p:spPr>
          <a:xfrm>
            <a:off x="131763" y="274638"/>
            <a:ext cx="7886700" cy="1143000"/>
          </a:xfrm>
        </p:spPr>
        <p:txBody>
          <a:bodyPr/>
          <a:lstStyle/>
          <a:p>
            <a:pPr eaLnBrk="1" hangingPunct="1"/>
            <a:r>
              <a:rPr lang="it-IT" altLang="it-IT" sz="3200"/>
              <a:t>SALA CONTROLLO ANTIDOPING</a:t>
            </a:r>
            <a:br>
              <a:rPr lang="it-IT" altLang="it-IT" sz="3200"/>
            </a:br>
            <a:r>
              <a:rPr lang="it-IT" altLang="it-IT" sz="3200"/>
              <a:t>(NSA)</a:t>
            </a:r>
            <a:endParaRPr lang="it-IT" altLang="it-IT" sz="4000"/>
          </a:p>
        </p:txBody>
      </p:sp>
      <p:sp>
        <p:nvSpPr>
          <p:cNvPr id="52226" name="Segnaposto contenuto 2"/>
          <p:cNvSpPr>
            <a:spLocks noGrp="1"/>
          </p:cNvSpPr>
          <p:nvPr>
            <p:ph idx="4294967295"/>
          </p:nvPr>
        </p:nvSpPr>
        <p:spPr>
          <a:xfrm>
            <a:off x="153988" y="1763713"/>
            <a:ext cx="8667750" cy="4405312"/>
          </a:xfrm>
        </p:spPr>
        <p:txBody>
          <a:bodyPr/>
          <a:lstStyle/>
          <a:p>
            <a:pPr algn="ctr" eaLnBrk="1" hangingPunct="1">
              <a:buFontTx/>
              <a:buNone/>
            </a:pPr>
            <a:endParaRPr lang="it-IT" altLang="it-IT"/>
          </a:p>
          <a:p>
            <a:pPr algn="ctr" eaLnBrk="1" hangingPunct="1">
              <a:buFontTx/>
              <a:buNone/>
            </a:pPr>
            <a:endParaRPr lang="it-IT" altLang="it-IT"/>
          </a:p>
          <a:p>
            <a:pPr algn="ctr" eaLnBrk="1" hangingPunct="1">
              <a:buFontTx/>
              <a:buNone/>
            </a:pPr>
            <a:r>
              <a:rPr lang="it-IT" altLang="it-IT" sz="2000" b="1" i="1">
                <a:solidFill>
                  <a:srgbClr val="00528C"/>
                </a:solidFill>
              </a:rPr>
              <a:t>Sulla conformità della Sala dei controlli antidoping</a:t>
            </a:r>
          </a:p>
          <a:p>
            <a:pPr algn="ctr" eaLnBrk="1" hangingPunct="1">
              <a:buFontTx/>
              <a:buNone/>
            </a:pPr>
            <a:endParaRPr lang="it-IT" altLang="it-IT" sz="2000" b="1" i="1"/>
          </a:p>
          <a:p>
            <a:pPr algn="ctr" eaLnBrk="1" hangingPunct="1">
              <a:buFontTx/>
              <a:buNone/>
            </a:pPr>
            <a:r>
              <a:rPr lang="it-IT" altLang="it-IT" sz="2000"/>
              <a:t>Il DCO è tenuto ad utilizzare una Sala dei controlli antidoping che</a:t>
            </a:r>
          </a:p>
          <a:p>
            <a:pPr algn="ctr" eaLnBrk="1" hangingPunct="1">
              <a:buFontTx/>
              <a:buNone/>
            </a:pPr>
            <a:r>
              <a:rPr lang="it-IT" altLang="it-IT" sz="2000"/>
              <a:t>garantisca, quale minimo requisito, la privacy e la riservatezza</a:t>
            </a:r>
          </a:p>
          <a:p>
            <a:pPr algn="ctr" eaLnBrk="1" hangingPunct="1">
              <a:buFontTx/>
              <a:buNone/>
            </a:pPr>
            <a:r>
              <a:rPr lang="it-IT" altLang="it-IT" sz="2000"/>
              <a:t>dell’Atleta, e che sia utilizzata esclusivamente come Sala dei controlli</a:t>
            </a:r>
          </a:p>
          <a:p>
            <a:pPr algn="ctr" eaLnBrk="1" hangingPunct="1">
              <a:buFontTx/>
              <a:buNone/>
            </a:pPr>
            <a:r>
              <a:rPr lang="it-IT" altLang="it-IT" sz="2000"/>
              <a:t>antidoping per tutta la durata della Sessione.</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Segnaposto contenuto 2"/>
          <p:cNvSpPr>
            <a:spLocks noGrp="1"/>
          </p:cNvSpPr>
          <p:nvPr>
            <p:ph idx="4294967295"/>
          </p:nvPr>
        </p:nvSpPr>
        <p:spPr/>
        <p:txBody>
          <a:bodyPr rtlCol="0">
            <a:normAutofit/>
          </a:bodyPr>
          <a:lstStyle/>
          <a:p>
            <a:pPr eaLnBrk="1" fontAlgn="auto" hangingPunct="1">
              <a:spcAft>
                <a:spcPts val="0"/>
              </a:spcAft>
              <a:buFontTx/>
              <a:buNone/>
              <a:defRPr/>
            </a:pPr>
            <a:endParaRPr lang="it-IT" altLang="it-IT" dirty="0"/>
          </a:p>
          <a:p>
            <a:pPr eaLnBrk="1" fontAlgn="auto" hangingPunct="1">
              <a:spcAft>
                <a:spcPts val="0"/>
              </a:spcAft>
              <a:buFontTx/>
              <a:buNone/>
              <a:defRPr/>
            </a:pPr>
            <a:endParaRPr lang="it-IT" altLang="it-IT" dirty="0"/>
          </a:p>
          <a:p>
            <a:pPr eaLnBrk="1" fontAlgn="auto" hangingPunct="1">
              <a:spcAft>
                <a:spcPts val="0"/>
              </a:spcAft>
              <a:buFontTx/>
              <a:buNone/>
              <a:defRPr/>
            </a:pPr>
            <a:endParaRPr lang="it-IT" altLang="it-IT" dirty="0"/>
          </a:p>
          <a:p>
            <a:pPr algn="ctr" eaLnBrk="1" fontAlgn="auto" hangingPunct="1">
              <a:spcAft>
                <a:spcPts val="0"/>
              </a:spcAft>
              <a:buFontTx/>
              <a:buNone/>
              <a:defRPr/>
            </a:pPr>
            <a:r>
              <a:rPr lang="it-IT" altLang="it-IT" sz="2000" b="1" dirty="0">
                <a:solidFill>
                  <a:srgbClr val="0033CC"/>
                </a:solidFill>
              </a:rPr>
              <a:t>La Sala dei controlli antidoping deve soddisfare i seguenti requisiti minimi:</a:t>
            </a:r>
          </a:p>
          <a:p>
            <a:pPr eaLnBrk="1" fontAlgn="auto" hangingPunct="1">
              <a:spcAft>
                <a:spcPts val="0"/>
              </a:spcAft>
              <a:buFontTx/>
              <a:buNone/>
              <a:defRPr/>
            </a:pPr>
            <a:endParaRPr lang="it-IT" altLang="it-IT" sz="2000" dirty="0"/>
          </a:p>
          <a:p>
            <a:pPr marL="1350963" indent="-273050" eaLnBrk="1" fontAlgn="auto" hangingPunct="1">
              <a:spcAft>
                <a:spcPts val="0"/>
              </a:spcAft>
              <a:buClr>
                <a:schemeClr val="accent1">
                  <a:lumMod val="75000"/>
                </a:schemeClr>
              </a:buClr>
              <a:buFont typeface="Arial" panose="020B0604020202020204" pitchFamily="34" charset="0"/>
              <a:buChar char="•"/>
              <a:defRPr/>
            </a:pPr>
            <a:r>
              <a:rPr lang="it-IT" altLang="it-IT" sz="2000" dirty="0"/>
              <a:t>essere esclusivamente riservata per il controllo antidoping</a:t>
            </a:r>
          </a:p>
          <a:p>
            <a:pPr marL="1350963" indent="-273050" eaLnBrk="1" fontAlgn="auto" hangingPunct="1">
              <a:spcAft>
                <a:spcPts val="0"/>
              </a:spcAft>
              <a:buClr>
                <a:schemeClr val="accent1">
                  <a:lumMod val="75000"/>
                </a:schemeClr>
              </a:buClr>
              <a:buFont typeface="Arial" panose="020B0604020202020204" pitchFamily="34" charset="0"/>
              <a:buChar char="•"/>
              <a:defRPr/>
            </a:pPr>
            <a:r>
              <a:rPr lang="it-IT" altLang="it-IT" sz="2000" dirty="0"/>
              <a:t>assicurare la privacy e la confidenzialità dell’atleta</a:t>
            </a:r>
          </a:p>
          <a:p>
            <a:pPr marL="1350963" indent="-273050" eaLnBrk="1" fontAlgn="auto" hangingPunct="1">
              <a:spcAft>
                <a:spcPts val="0"/>
              </a:spcAft>
              <a:buClr>
                <a:schemeClr val="accent1">
                  <a:lumMod val="75000"/>
                </a:schemeClr>
              </a:buClr>
              <a:buFont typeface="Arial" panose="020B0604020202020204" pitchFamily="34" charset="0"/>
              <a:buChar char="•"/>
              <a:defRPr/>
            </a:pPr>
            <a:r>
              <a:rPr lang="it-IT" altLang="it-IT" sz="2000" dirty="0"/>
              <a:t>essere accessibile solo a personale autorizzato</a:t>
            </a:r>
          </a:p>
          <a:p>
            <a:pPr marL="1350963" indent="-273050" eaLnBrk="1" fontAlgn="auto" hangingPunct="1">
              <a:spcAft>
                <a:spcPts val="0"/>
              </a:spcAft>
              <a:buClr>
                <a:schemeClr val="accent1">
                  <a:lumMod val="75000"/>
                </a:schemeClr>
              </a:buClr>
              <a:buFont typeface="Arial" panose="020B0604020202020204" pitchFamily="34" charset="0"/>
              <a:buChar char="•"/>
              <a:defRPr/>
            </a:pPr>
            <a:r>
              <a:rPr lang="it-IT" altLang="it-IT" sz="2000" dirty="0"/>
              <a:t>assicurare la sicurezza necessaria per il deposito delle attrezzature</a:t>
            </a:r>
          </a:p>
        </p:txBody>
      </p:sp>
      <p:sp>
        <p:nvSpPr>
          <p:cNvPr id="53250" name="Titolo 1"/>
          <p:cNvSpPr>
            <a:spLocks noGrp="1"/>
          </p:cNvSpPr>
          <p:nvPr>
            <p:ph type="title" idx="4294967295"/>
          </p:nvPr>
        </p:nvSpPr>
        <p:spPr>
          <a:xfrm>
            <a:off x="131763" y="274638"/>
            <a:ext cx="7886700" cy="1143000"/>
          </a:xfrm>
        </p:spPr>
        <p:txBody>
          <a:bodyPr/>
          <a:lstStyle/>
          <a:p>
            <a:pPr eaLnBrk="1" hangingPunct="1"/>
            <a:r>
              <a:rPr lang="it-IT" altLang="it-IT" sz="3200"/>
              <a:t>SALA CONTROLLO ANTIDOPING</a:t>
            </a:r>
            <a:br>
              <a:rPr lang="it-IT" altLang="it-IT" sz="3200"/>
            </a:br>
            <a:r>
              <a:rPr lang="it-IT" altLang="it-IT" sz="3200"/>
              <a:t>(NSA)</a:t>
            </a:r>
            <a:endParaRPr lang="it-IT" altLang="it-IT" sz="40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6308" name="Picture 4" descr="lab_antidop2"/>
          <p:cNvPicPr>
            <a:picLocks noChangeAspect="1" noChangeArrowheads="1"/>
          </p:cNvPicPr>
          <p:nvPr/>
        </p:nvPicPr>
        <p:blipFill>
          <a:blip r:embed="rId2"/>
          <a:srcRect/>
          <a:stretch>
            <a:fillRect/>
          </a:stretch>
        </p:blipFill>
        <p:spPr bwMode="auto">
          <a:xfrm>
            <a:off x="6607401" y="5545453"/>
            <a:ext cx="2487612" cy="1184930"/>
          </a:xfrm>
          <a:prstGeom prst="rect">
            <a:avLst/>
          </a:prstGeom>
          <a:noFill/>
          <a:ln w="9525">
            <a:noFill/>
            <a:miter lim="800000"/>
            <a:headEnd/>
            <a:tailEnd/>
          </a:ln>
        </p:spPr>
      </p:pic>
      <p:sp>
        <p:nvSpPr>
          <p:cNvPr id="866312" name="Rectangle 8"/>
          <p:cNvSpPr>
            <a:spLocks noChangeArrowheads="1"/>
          </p:cNvSpPr>
          <p:nvPr/>
        </p:nvSpPr>
        <p:spPr bwMode="auto">
          <a:xfrm>
            <a:off x="2670910" y="2844496"/>
            <a:ext cx="1824154" cy="584775"/>
          </a:xfrm>
          <a:prstGeom prst="rect">
            <a:avLst/>
          </a:prstGeom>
          <a:noFill/>
          <a:ln w="9525">
            <a:noFill/>
            <a:miter lim="800000"/>
            <a:headEnd/>
            <a:tailEnd/>
          </a:ln>
        </p:spPr>
        <p:txBody>
          <a:bodyPr wrap="none" anchor="ctr">
            <a:spAutoFit/>
          </a:bodyPr>
          <a:lstStyle/>
          <a:p>
            <a:pPr algn="ctr"/>
            <a:r>
              <a:rPr kumimoji="1" lang="it-IT" sz="1600" b="1" dirty="0">
                <a:latin typeface="Lato"/>
              </a:rPr>
              <a:t>KIT prelievo urine</a:t>
            </a:r>
          </a:p>
          <a:p>
            <a:r>
              <a:rPr kumimoji="1" lang="it-IT" sz="1600" b="1" dirty="0">
                <a:latin typeface="Lato"/>
              </a:rPr>
              <a:t>e rifrattometro </a:t>
            </a:r>
          </a:p>
        </p:txBody>
      </p:sp>
      <p:sp>
        <p:nvSpPr>
          <p:cNvPr id="866314" name="Rectangle 10"/>
          <p:cNvSpPr>
            <a:spLocks noChangeArrowheads="1"/>
          </p:cNvSpPr>
          <p:nvPr/>
        </p:nvSpPr>
        <p:spPr bwMode="auto">
          <a:xfrm>
            <a:off x="2134174" y="5517213"/>
            <a:ext cx="2714205" cy="338554"/>
          </a:xfrm>
          <a:prstGeom prst="rect">
            <a:avLst/>
          </a:prstGeom>
          <a:noFill/>
          <a:ln w="9525">
            <a:noFill/>
            <a:miter lim="800000"/>
            <a:headEnd/>
            <a:tailEnd/>
          </a:ln>
        </p:spPr>
        <p:txBody>
          <a:bodyPr wrap="none" anchor="ctr">
            <a:spAutoFit/>
          </a:bodyPr>
          <a:lstStyle/>
          <a:p>
            <a:r>
              <a:rPr kumimoji="1" lang="it-IT" sz="1600" b="1" dirty="0">
                <a:latin typeface="Lato"/>
              </a:rPr>
              <a:t>Borse e sacche di trasporto </a:t>
            </a:r>
          </a:p>
        </p:txBody>
      </p:sp>
      <p:sp>
        <p:nvSpPr>
          <p:cNvPr id="866315" name="Rectangle 11"/>
          <p:cNvSpPr>
            <a:spLocks noChangeArrowheads="1"/>
          </p:cNvSpPr>
          <p:nvPr/>
        </p:nvSpPr>
        <p:spPr bwMode="auto">
          <a:xfrm>
            <a:off x="5328800" y="6117183"/>
            <a:ext cx="1382712" cy="338138"/>
          </a:xfrm>
          <a:prstGeom prst="rect">
            <a:avLst/>
          </a:prstGeom>
          <a:noFill/>
          <a:ln w="9525">
            <a:noFill/>
            <a:miter lim="800000"/>
            <a:headEnd/>
            <a:tailEnd/>
          </a:ln>
        </p:spPr>
        <p:txBody>
          <a:bodyPr wrap="none" anchor="ctr">
            <a:spAutoFit/>
          </a:bodyPr>
          <a:lstStyle/>
          <a:p>
            <a:r>
              <a:rPr kumimoji="1" lang="it-IT" sz="1600" b="1" dirty="0">
                <a:latin typeface="Lato"/>
              </a:rPr>
              <a:t>Laboratorio </a:t>
            </a:r>
          </a:p>
        </p:txBody>
      </p:sp>
      <p:sp>
        <p:nvSpPr>
          <p:cNvPr id="65547" name="Titolo 1"/>
          <p:cNvSpPr>
            <a:spLocks noGrp="1"/>
          </p:cNvSpPr>
          <p:nvPr>
            <p:ph type="title" idx="4294967295"/>
          </p:nvPr>
        </p:nvSpPr>
        <p:spPr>
          <a:xfrm>
            <a:off x="149225" y="314325"/>
            <a:ext cx="7866063" cy="1143000"/>
          </a:xfrm>
        </p:spPr>
        <p:txBody>
          <a:bodyPr/>
          <a:lstStyle/>
          <a:p>
            <a:pPr eaLnBrk="1" hangingPunct="1"/>
            <a:r>
              <a:rPr lang="it-IT" altLang="it-IT" sz="3200"/>
              <a:t>FASE ESECUTIVA DEI CONTROLLI</a:t>
            </a:r>
            <a:br>
              <a:rPr lang="it-IT" altLang="it-IT" sz="3200"/>
            </a:br>
            <a:r>
              <a:rPr lang="it-IT" altLang="it-IT" sz="3200"/>
              <a:t>STORICO</a:t>
            </a:r>
          </a:p>
        </p:txBody>
      </p:sp>
      <p:pic>
        <p:nvPicPr>
          <p:cNvPr id="14" name="Immagine 8"/>
          <p:cNvPicPr>
            <a:picLocks noChangeAspect="1"/>
          </p:cNvPicPr>
          <p:nvPr/>
        </p:nvPicPr>
        <p:blipFill>
          <a:blip r:embed="rId3"/>
          <a:srcRect/>
          <a:stretch>
            <a:fillRect/>
          </a:stretch>
        </p:blipFill>
        <p:spPr bwMode="auto">
          <a:xfrm>
            <a:off x="6465157" y="1639886"/>
            <a:ext cx="2503031" cy="1789385"/>
          </a:xfrm>
          <a:prstGeom prst="rect">
            <a:avLst/>
          </a:prstGeom>
          <a:noFill/>
          <a:ln w="9525">
            <a:noFill/>
            <a:miter lim="800000"/>
            <a:headEnd/>
            <a:tailEnd/>
          </a:ln>
        </p:spPr>
      </p:pic>
      <p:pic>
        <p:nvPicPr>
          <p:cNvPr id="15" name="Immagine 10"/>
          <p:cNvPicPr>
            <a:picLocks noChangeAspect="1"/>
          </p:cNvPicPr>
          <p:nvPr/>
        </p:nvPicPr>
        <p:blipFill>
          <a:blip r:embed="rId4"/>
          <a:srcRect/>
          <a:stretch>
            <a:fillRect/>
          </a:stretch>
        </p:blipFill>
        <p:spPr bwMode="auto">
          <a:xfrm>
            <a:off x="7075329" y="3505696"/>
            <a:ext cx="1721429" cy="1291258"/>
          </a:xfrm>
          <a:prstGeom prst="rect">
            <a:avLst/>
          </a:prstGeom>
          <a:noFill/>
          <a:ln w="9525">
            <a:noFill/>
            <a:miter lim="800000"/>
            <a:headEnd/>
            <a:tailEnd/>
          </a:ln>
        </p:spPr>
      </p:pic>
      <p:pic>
        <p:nvPicPr>
          <p:cNvPr id="16" name="Immagine 3"/>
          <p:cNvPicPr>
            <a:picLocks noChangeAspect="1"/>
          </p:cNvPicPr>
          <p:nvPr/>
        </p:nvPicPr>
        <p:blipFill>
          <a:blip r:embed="rId5"/>
          <a:srcRect/>
          <a:stretch>
            <a:fillRect/>
          </a:stretch>
        </p:blipFill>
        <p:spPr bwMode="auto">
          <a:xfrm>
            <a:off x="2678845" y="1624237"/>
            <a:ext cx="1624865" cy="1083243"/>
          </a:xfrm>
          <a:prstGeom prst="rect">
            <a:avLst/>
          </a:prstGeom>
          <a:noFill/>
          <a:ln w="9525">
            <a:noFill/>
            <a:miter lim="800000"/>
            <a:headEnd/>
            <a:tailEnd/>
          </a:ln>
        </p:spPr>
      </p:pic>
      <p:pic>
        <p:nvPicPr>
          <p:cNvPr id="18" name="Immagine 8"/>
          <p:cNvPicPr>
            <a:picLocks noChangeAspect="1"/>
          </p:cNvPicPr>
          <p:nvPr/>
        </p:nvPicPr>
        <p:blipFill>
          <a:blip r:embed="rId6"/>
          <a:srcRect/>
          <a:stretch>
            <a:fillRect/>
          </a:stretch>
        </p:blipFill>
        <p:spPr bwMode="auto">
          <a:xfrm>
            <a:off x="273100" y="3803131"/>
            <a:ext cx="2397810" cy="1563398"/>
          </a:xfrm>
          <a:prstGeom prst="rect">
            <a:avLst/>
          </a:prstGeom>
          <a:noFill/>
          <a:ln w="9525">
            <a:noFill/>
            <a:miter lim="800000"/>
            <a:headEnd/>
            <a:tailEnd/>
          </a:ln>
        </p:spPr>
      </p:pic>
      <p:pic>
        <p:nvPicPr>
          <p:cNvPr id="19" name="Immagine 5"/>
          <p:cNvPicPr>
            <a:picLocks noChangeAspect="1"/>
          </p:cNvPicPr>
          <p:nvPr/>
        </p:nvPicPr>
        <p:blipFill>
          <a:blip r:embed="rId7"/>
          <a:srcRect/>
          <a:stretch>
            <a:fillRect/>
          </a:stretch>
        </p:blipFill>
        <p:spPr bwMode="auto">
          <a:xfrm>
            <a:off x="3792662" y="3580500"/>
            <a:ext cx="2351839" cy="1763681"/>
          </a:xfrm>
          <a:prstGeom prst="rect">
            <a:avLst/>
          </a:prstGeom>
          <a:noFill/>
          <a:ln w="9525">
            <a:noFill/>
            <a:miter lim="800000"/>
            <a:headEnd/>
            <a:tailEnd/>
          </a:ln>
        </p:spPr>
      </p:pic>
      <p:sp>
        <p:nvSpPr>
          <p:cNvPr id="20" name="Rectangle 8"/>
          <p:cNvSpPr>
            <a:spLocks noChangeArrowheads="1"/>
          </p:cNvSpPr>
          <p:nvPr/>
        </p:nvSpPr>
        <p:spPr bwMode="auto">
          <a:xfrm>
            <a:off x="6941915" y="4754938"/>
            <a:ext cx="1987660" cy="584775"/>
          </a:xfrm>
          <a:prstGeom prst="rect">
            <a:avLst/>
          </a:prstGeom>
          <a:noFill/>
          <a:ln w="9525">
            <a:noFill/>
            <a:miter lim="800000"/>
            <a:headEnd/>
            <a:tailEnd/>
          </a:ln>
        </p:spPr>
        <p:txBody>
          <a:bodyPr wrap="none" anchor="ctr">
            <a:spAutoFit/>
          </a:bodyPr>
          <a:lstStyle/>
          <a:p>
            <a:pPr algn="ctr"/>
            <a:r>
              <a:rPr kumimoji="1" lang="it-IT" sz="1600" b="1" dirty="0">
                <a:latin typeface="Lato"/>
              </a:rPr>
              <a:t>KIT prelievo sangue</a:t>
            </a:r>
          </a:p>
          <a:p>
            <a:r>
              <a:rPr kumimoji="1" lang="it-IT" sz="1600" b="1" dirty="0">
                <a:latin typeface="Lato"/>
              </a:rPr>
              <a:t>e </a:t>
            </a:r>
            <a:r>
              <a:rPr kumimoji="1" lang="it-IT" sz="1600" b="1" dirty="0" err="1">
                <a:latin typeface="Lato"/>
              </a:rPr>
              <a:t>datalogger</a:t>
            </a:r>
            <a:endParaRPr kumimoji="1" lang="it-IT" sz="1600" b="1" dirty="0">
              <a:latin typeface="Lato"/>
            </a:endParaRPr>
          </a:p>
        </p:txBody>
      </p:sp>
      <p:pic>
        <p:nvPicPr>
          <p:cNvPr id="17412" name="Picture 4" descr="Lockcon AG | LinkedIn">
            <a:extLst>
              <a:ext uri="{FF2B5EF4-FFF2-40B4-BE49-F238E27FC236}">
                <a16:creationId xmlns:a16="http://schemas.microsoft.com/office/drawing/2014/main" id="{EECA28F0-D6FA-4576-BEA5-5E2C3F1B922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520" y="1639886"/>
            <a:ext cx="2600325" cy="1752600"/>
          </a:xfrm>
          <a:prstGeom prst="rect">
            <a:avLst/>
          </a:prstGeom>
          <a:noFill/>
          <a:extLst>
            <a:ext uri="{909E8E84-426E-40DD-AFC4-6F175D3DCCD1}">
              <a14:hiddenFill xmlns:a14="http://schemas.microsoft.com/office/drawing/2010/main">
                <a:solidFill>
                  <a:srgbClr val="FFFFFF"/>
                </a:solidFill>
              </a14:hiddenFill>
            </a:ext>
          </a:extLst>
        </p:spPr>
      </p:pic>
      <p:pic>
        <p:nvPicPr>
          <p:cNvPr id="3" name="Immagine 2">
            <a:extLst>
              <a:ext uri="{FF2B5EF4-FFF2-40B4-BE49-F238E27FC236}">
                <a16:creationId xmlns:a16="http://schemas.microsoft.com/office/drawing/2014/main" id="{F1696E73-D9F3-E236-B989-4F374A90E8A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403635" y="1716791"/>
            <a:ext cx="1735200" cy="173520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descr="labofmsi.jpg"/>
          <p:cNvPicPr>
            <a:picLocks noGrp="1" noChangeAspect="1" noChangeArrowheads="1"/>
          </p:cNvPicPr>
          <p:nvPr>
            <p:ph sz="half" idx="4294967295"/>
          </p:nvPr>
        </p:nvPicPr>
        <p:blipFill>
          <a:blip r:embed="rId2"/>
          <a:srcRect/>
          <a:stretch>
            <a:fillRect/>
          </a:stretch>
        </p:blipFill>
        <p:spPr>
          <a:xfrm>
            <a:off x="1630392" y="1853780"/>
            <a:ext cx="5681842" cy="4263534"/>
          </a:xfrm>
        </p:spPr>
      </p:pic>
      <p:sp>
        <p:nvSpPr>
          <p:cNvPr id="69635" name="Titolo 1"/>
          <p:cNvSpPr>
            <a:spLocks noGrp="1"/>
          </p:cNvSpPr>
          <p:nvPr>
            <p:ph type="title" idx="4294967295"/>
          </p:nvPr>
        </p:nvSpPr>
        <p:spPr>
          <a:xfrm>
            <a:off x="136525" y="314325"/>
            <a:ext cx="8029575" cy="1143000"/>
          </a:xfrm>
        </p:spPr>
        <p:txBody>
          <a:bodyPr/>
          <a:lstStyle/>
          <a:p>
            <a:pPr eaLnBrk="1" hangingPunct="1"/>
            <a:r>
              <a:rPr lang="it-IT" altLang="it-IT" sz="3200"/>
              <a:t>LABORATORIO ANTIDOPING FMSI DI ROMA</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itolo 1"/>
          <p:cNvSpPr>
            <a:spLocks noGrp="1"/>
          </p:cNvSpPr>
          <p:nvPr>
            <p:ph type="title" idx="4294967295"/>
          </p:nvPr>
        </p:nvSpPr>
        <p:spPr>
          <a:xfrm>
            <a:off x="239713" y="273050"/>
            <a:ext cx="7162800" cy="1143000"/>
          </a:xfrm>
        </p:spPr>
        <p:txBody>
          <a:bodyPr/>
          <a:lstStyle/>
          <a:p>
            <a:pPr eaLnBrk="1" hangingPunct="1"/>
            <a:br>
              <a:rPr lang="it-IT" altLang="it-IT" sz="3200"/>
            </a:br>
            <a:r>
              <a:rPr lang="it-IT" altLang="it-IT" sz="3200"/>
              <a:t>ATLETI REGISTRATI (RTP)</a:t>
            </a:r>
            <a:br>
              <a:rPr lang="it-IT" altLang="it-IT" sz="3200"/>
            </a:br>
            <a:endParaRPr lang="it-IT" altLang="it-IT" sz="3200"/>
          </a:p>
        </p:txBody>
      </p:sp>
      <p:sp>
        <p:nvSpPr>
          <p:cNvPr id="84994" name="Segnaposto contenuto 2"/>
          <p:cNvSpPr>
            <a:spLocks noGrp="1"/>
          </p:cNvSpPr>
          <p:nvPr>
            <p:ph idx="4294967295"/>
          </p:nvPr>
        </p:nvSpPr>
        <p:spPr>
          <a:xfrm>
            <a:off x="304800" y="1600200"/>
            <a:ext cx="8534400" cy="5040313"/>
          </a:xfrm>
        </p:spPr>
        <p:txBody>
          <a:bodyPr/>
          <a:lstStyle/>
          <a:p>
            <a:pPr marL="0" indent="0" eaLnBrk="1" hangingPunct="1">
              <a:lnSpc>
                <a:spcPct val="100000"/>
              </a:lnSpc>
              <a:buFontTx/>
              <a:buNone/>
            </a:pPr>
            <a:r>
              <a:rPr lang="it-IT" altLang="it-IT" sz="2000"/>
              <a:t>L’RTP (Registered Testing Pool) nazionale è la lista degli Atleti che soddisfano i criteri di inclusione definiti da NADO</a:t>
            </a:r>
            <a:r>
              <a:rPr lang="it-IT" altLang="it-IT" sz="2000">
                <a:solidFill>
                  <a:srgbClr val="009900"/>
                </a:solidFill>
              </a:rPr>
              <a:t>/</a:t>
            </a:r>
            <a:r>
              <a:rPr lang="it-IT" altLang="it-IT" sz="2000">
                <a:solidFill>
                  <a:srgbClr val="FF0000"/>
                </a:solidFill>
              </a:rPr>
              <a:t>/</a:t>
            </a:r>
            <a:r>
              <a:rPr lang="it-IT" altLang="it-IT" sz="2000"/>
              <a:t>ITALIA (visionabili sul sito </a:t>
            </a:r>
            <a:r>
              <a:rPr lang="it-IT" altLang="it-IT" sz="2000">
                <a:solidFill>
                  <a:srgbClr val="00528C"/>
                </a:solidFill>
              </a:rPr>
              <a:t>www.nadoitalia.it</a:t>
            </a:r>
            <a:r>
              <a:rPr lang="it-IT" altLang="it-IT" sz="2000"/>
              <a:t>). </a:t>
            </a:r>
          </a:p>
          <a:p>
            <a:pPr marL="0" indent="0" eaLnBrk="1" hangingPunct="1">
              <a:lnSpc>
                <a:spcPct val="100000"/>
              </a:lnSpc>
              <a:buFontTx/>
              <a:buNone/>
            </a:pPr>
            <a:r>
              <a:rPr lang="it-IT" altLang="it-IT" sz="2000"/>
              <a:t>L’inserimento nell’RTP prevede determinati obblighi a carico degli Atleti stessi, la cui inosservanza può comportare l’attivazione di un procedimento disciplinare nonché l’irrogazione di una eventuale sanzione per violazione della </a:t>
            </a:r>
            <a:r>
              <a:rPr lang="it-IT" altLang="it-IT" sz="2000">
                <a:solidFill>
                  <a:srgbClr val="00528C"/>
                </a:solidFill>
              </a:rPr>
              <a:t>Normativa Sportiva Antidoping</a:t>
            </a:r>
            <a:r>
              <a:rPr lang="it-IT" altLang="it-IT" sz="2000"/>
              <a:t>. </a:t>
            </a:r>
          </a:p>
          <a:p>
            <a:pPr marL="0" indent="0" eaLnBrk="1" hangingPunct="1">
              <a:lnSpc>
                <a:spcPct val="100000"/>
              </a:lnSpc>
              <a:buFontTx/>
              <a:buNone/>
            </a:pPr>
            <a:r>
              <a:rPr lang="it-IT" altLang="it-IT" sz="2000"/>
              <a:t>Tra gli adempimenti a cui è tenuto l’Atleta inserito nell’RTP, vi è quello di fornire le proprie Informazioni sui luoghi di permanenza (Whereabouts sistema ADAMS). </a:t>
            </a:r>
          </a:p>
          <a:p>
            <a:pPr marL="0" indent="0" eaLnBrk="1" hangingPunct="1">
              <a:lnSpc>
                <a:spcPct val="100000"/>
              </a:lnSpc>
              <a:buFontTx/>
              <a:buNone/>
            </a:pPr>
            <a:r>
              <a:rPr lang="it-IT" altLang="it-IT" sz="2000"/>
              <a:t>Si ricorda, altresì, che la non completa e/o corretta compilazione dei Whereabouts rappresenta una </a:t>
            </a:r>
            <a:r>
              <a:rPr lang="it-IT" altLang="it-IT" sz="2000">
                <a:solidFill>
                  <a:srgbClr val="00528C"/>
                </a:solidFill>
              </a:rPr>
              <a:t>violazione della normativa antidoping</a:t>
            </a:r>
            <a:r>
              <a:rPr lang="it-IT" altLang="it-IT" sz="2000"/>
              <a:t>.</a:t>
            </a:r>
          </a:p>
        </p:txBody>
      </p:sp>
    </p:spTree>
    <p:extLst>
      <p:ext uri="{BB962C8B-B14F-4D97-AF65-F5344CB8AC3E}">
        <p14:creationId xmlns:p14="http://schemas.microsoft.com/office/powerpoint/2010/main" val="17473291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759B91-2EA9-D3B2-4CF9-18FD20FF03B5}"/>
            </a:ext>
          </a:extLst>
        </p:cNvPr>
        <p:cNvGrpSpPr/>
        <p:nvPr/>
      </p:nvGrpSpPr>
      <p:grpSpPr>
        <a:xfrm>
          <a:off x="0" y="0"/>
          <a:ext cx="0" cy="0"/>
          <a:chOff x="0" y="0"/>
          <a:chExt cx="0" cy="0"/>
        </a:xfrm>
      </p:grpSpPr>
      <p:sp>
        <p:nvSpPr>
          <p:cNvPr id="6" name="Rettangolo 5">
            <a:extLst>
              <a:ext uri="{FF2B5EF4-FFF2-40B4-BE49-F238E27FC236}">
                <a16:creationId xmlns:a16="http://schemas.microsoft.com/office/drawing/2014/main" id="{C39FFCEE-DBED-E895-21A1-6327B0CBB48D}"/>
              </a:ext>
            </a:extLst>
          </p:cNvPr>
          <p:cNvSpPr/>
          <p:nvPr/>
        </p:nvSpPr>
        <p:spPr>
          <a:xfrm>
            <a:off x="0" y="0"/>
            <a:ext cx="9155113" cy="6869113"/>
          </a:xfrm>
          <a:prstGeom prst="rect">
            <a:avLst/>
          </a:prstGeom>
          <a:gradFill flip="none"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4" name="Rettangolo 3">
            <a:extLst>
              <a:ext uri="{FF2B5EF4-FFF2-40B4-BE49-F238E27FC236}">
                <a16:creationId xmlns:a16="http://schemas.microsoft.com/office/drawing/2014/main" id="{55EDDA8C-C816-0350-30B5-24B459ADB8B1}"/>
              </a:ext>
            </a:extLst>
          </p:cNvPr>
          <p:cNvSpPr/>
          <p:nvPr/>
        </p:nvSpPr>
        <p:spPr>
          <a:xfrm>
            <a:off x="0" y="2290763"/>
            <a:ext cx="6718300" cy="1665287"/>
          </a:xfrm>
          <a:prstGeom prst="rect">
            <a:avLst/>
          </a:prstGeom>
          <a:solidFill>
            <a:srgbClr val="00528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5" name="Rettangolo 4">
            <a:extLst>
              <a:ext uri="{FF2B5EF4-FFF2-40B4-BE49-F238E27FC236}">
                <a16:creationId xmlns:a16="http://schemas.microsoft.com/office/drawing/2014/main" id="{B9A0513B-6DF9-45E3-20AC-168D7543291C}"/>
              </a:ext>
            </a:extLst>
          </p:cNvPr>
          <p:cNvSpPr/>
          <p:nvPr/>
        </p:nvSpPr>
        <p:spPr>
          <a:xfrm>
            <a:off x="6835775" y="2289175"/>
            <a:ext cx="2308225" cy="16652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5364" name="Titolo 1">
            <a:extLst>
              <a:ext uri="{FF2B5EF4-FFF2-40B4-BE49-F238E27FC236}">
                <a16:creationId xmlns:a16="http://schemas.microsoft.com/office/drawing/2014/main" id="{70C5042E-36AD-6220-1CEE-2CC39610061E}"/>
              </a:ext>
            </a:extLst>
          </p:cNvPr>
          <p:cNvSpPr>
            <a:spLocks noGrp="1"/>
          </p:cNvSpPr>
          <p:nvPr>
            <p:ph type="ctrTitle"/>
          </p:nvPr>
        </p:nvSpPr>
        <p:spPr>
          <a:xfrm>
            <a:off x="112713" y="2289175"/>
            <a:ext cx="6138862" cy="1665288"/>
          </a:xfrm>
        </p:spPr>
        <p:txBody>
          <a:bodyPr/>
          <a:lstStyle/>
          <a:p>
            <a:pPr algn="l" eaLnBrk="1" hangingPunct="1"/>
            <a:r>
              <a:rPr lang="it-IT" sz="3200" dirty="0"/>
              <a:t>DANIEL DI MATTIA</a:t>
            </a:r>
            <a:br>
              <a:rPr lang="it-IT" sz="3200" dirty="0"/>
            </a:br>
            <a:r>
              <a:rPr lang="it-IT" sz="3200" dirty="0"/>
              <a:t>Coordinatore Nazionale Vicario DCO/BCO FMSI</a:t>
            </a:r>
          </a:p>
        </p:txBody>
      </p:sp>
      <p:pic>
        <p:nvPicPr>
          <p:cNvPr id="15365" name="Immagine 6">
            <a:extLst>
              <a:ext uri="{FF2B5EF4-FFF2-40B4-BE49-F238E27FC236}">
                <a16:creationId xmlns:a16="http://schemas.microsoft.com/office/drawing/2014/main" id="{72A2F7F9-FA91-86F4-68A0-5495AF83F661}"/>
              </a:ext>
            </a:extLst>
          </p:cNvPr>
          <p:cNvPicPr>
            <a:picLocks noChangeAspect="1"/>
          </p:cNvPicPr>
          <p:nvPr/>
        </p:nvPicPr>
        <p:blipFill>
          <a:blip r:embed="rId2"/>
          <a:srcRect/>
          <a:stretch>
            <a:fillRect/>
          </a:stretch>
        </p:blipFill>
        <p:spPr bwMode="auto">
          <a:xfrm>
            <a:off x="7129463" y="2214563"/>
            <a:ext cx="1720850" cy="1831975"/>
          </a:xfrm>
          <a:prstGeom prst="rect">
            <a:avLst/>
          </a:prstGeom>
          <a:noFill/>
          <a:ln w="9525">
            <a:noFill/>
            <a:miter lim="800000"/>
            <a:headEnd/>
            <a:tailEnd/>
          </a:ln>
        </p:spPr>
      </p:pic>
      <p:pic>
        <p:nvPicPr>
          <p:cNvPr id="15366" name="Immagine 7">
            <a:extLst>
              <a:ext uri="{FF2B5EF4-FFF2-40B4-BE49-F238E27FC236}">
                <a16:creationId xmlns:a16="http://schemas.microsoft.com/office/drawing/2014/main" id="{B65AD18C-D811-9B97-0FFA-53C7DAF210A2}"/>
              </a:ext>
            </a:extLst>
          </p:cNvPr>
          <p:cNvPicPr>
            <a:picLocks noChangeAspect="1"/>
          </p:cNvPicPr>
          <p:nvPr/>
        </p:nvPicPr>
        <p:blipFill>
          <a:blip r:embed="rId3">
            <a:clrChange>
              <a:clrFrom>
                <a:srgbClr val="FFFFFF"/>
              </a:clrFrom>
              <a:clrTo>
                <a:srgbClr val="FFFFFF">
                  <a:alpha val="0"/>
                </a:srgbClr>
              </a:clrTo>
            </a:clrChange>
          </a:blip>
          <a:srcRect/>
          <a:stretch>
            <a:fillRect/>
          </a:stretch>
        </p:blipFill>
        <p:spPr bwMode="auto">
          <a:xfrm>
            <a:off x="11113" y="4846638"/>
            <a:ext cx="9126537" cy="1997075"/>
          </a:xfrm>
          <a:prstGeom prst="rect">
            <a:avLst/>
          </a:prstGeom>
          <a:noFill/>
          <a:ln w="9525">
            <a:noFill/>
            <a:miter lim="800000"/>
            <a:headEnd/>
            <a:tailEnd/>
          </a:ln>
        </p:spPr>
      </p:pic>
    </p:spTree>
    <p:extLst>
      <p:ext uri="{BB962C8B-B14F-4D97-AF65-F5344CB8AC3E}">
        <p14:creationId xmlns:p14="http://schemas.microsoft.com/office/powerpoint/2010/main" val="31105384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Segnaposto contenuto 2"/>
          <p:cNvSpPr>
            <a:spLocks noGrp="1"/>
          </p:cNvSpPr>
          <p:nvPr>
            <p:ph idx="4294967295"/>
          </p:nvPr>
        </p:nvSpPr>
        <p:spPr>
          <a:xfrm>
            <a:off x="153988" y="1585913"/>
            <a:ext cx="8667750" cy="4405312"/>
          </a:xfrm>
        </p:spPr>
        <p:txBody>
          <a:bodyPr rtlCol="0">
            <a:noAutofit/>
          </a:bodyPr>
          <a:lstStyle/>
          <a:p>
            <a:pPr marL="0" indent="0" eaLnBrk="1" fontAlgn="auto" hangingPunct="1">
              <a:lnSpc>
                <a:spcPct val="100000"/>
              </a:lnSpc>
              <a:spcAft>
                <a:spcPts val="0"/>
              </a:spcAft>
              <a:buClr>
                <a:schemeClr val="accent1">
                  <a:lumMod val="75000"/>
                </a:schemeClr>
              </a:buClr>
              <a:buFont typeface="Arial" charset="0"/>
              <a:buNone/>
              <a:defRPr/>
            </a:pPr>
            <a:r>
              <a:rPr lang="it-IT" altLang="it-IT" sz="2000" b="1" dirty="0">
                <a:solidFill>
                  <a:srgbClr val="00528C"/>
                </a:solidFill>
              </a:rPr>
              <a:t>CRITERI DI INCLUSIONE IMPARTITI DALLA WADA E RECEPITI DA CCA che può adottare ulteriori criteri di selezione</a:t>
            </a:r>
          </a:p>
          <a:p>
            <a:pPr marL="0" indent="0" eaLnBrk="1" fontAlgn="auto" hangingPunct="1">
              <a:lnSpc>
                <a:spcPct val="100000"/>
              </a:lnSpc>
              <a:spcAft>
                <a:spcPts val="0"/>
              </a:spcAft>
              <a:buClr>
                <a:schemeClr val="accent1">
                  <a:lumMod val="75000"/>
                </a:schemeClr>
              </a:buClr>
              <a:buFont typeface="Arial" charset="0"/>
              <a:buNone/>
              <a:defRPr/>
            </a:pPr>
            <a:endParaRPr lang="it-IT" altLang="it-IT" sz="2000" b="1" dirty="0"/>
          </a:p>
          <a:p>
            <a:pPr marL="0" indent="0" eaLnBrk="1" fontAlgn="auto" hangingPunct="1">
              <a:lnSpc>
                <a:spcPct val="100000"/>
              </a:lnSpc>
              <a:spcAft>
                <a:spcPts val="0"/>
              </a:spcAft>
              <a:buClr>
                <a:schemeClr val="accent1">
                  <a:lumMod val="75000"/>
                </a:schemeClr>
              </a:buClr>
              <a:buFont typeface="Arial" charset="0"/>
              <a:buNone/>
              <a:defRPr/>
            </a:pPr>
            <a:r>
              <a:rPr lang="it-IT" altLang="it-IT" sz="2000" b="1" dirty="0"/>
              <a:t>Atleti non inseriti nell'RTP della rispettiva Federazione Internazionale</a:t>
            </a:r>
          </a:p>
          <a:p>
            <a:pPr marL="0" indent="0" eaLnBrk="1" fontAlgn="auto" hangingPunct="1">
              <a:lnSpc>
                <a:spcPct val="100000"/>
              </a:lnSpc>
              <a:spcAft>
                <a:spcPts val="0"/>
              </a:spcAft>
              <a:buClr>
                <a:schemeClr val="accent1">
                  <a:lumMod val="75000"/>
                </a:schemeClr>
              </a:buClr>
              <a:buFont typeface="Arial" charset="0"/>
              <a:buNone/>
              <a:defRPr/>
            </a:pPr>
            <a:r>
              <a:rPr lang="it-IT" altLang="it-IT" sz="2000" b="1" dirty="0"/>
              <a:t> </a:t>
            </a:r>
            <a:endParaRPr lang="it-IT" altLang="it-IT" sz="2000" b="1" dirty="0">
              <a:solidFill>
                <a:srgbClr val="00528C"/>
              </a:solidFill>
            </a:endParaRPr>
          </a:p>
          <a:p>
            <a:pPr eaLnBrk="1" fontAlgn="auto" hangingPunct="1">
              <a:lnSpc>
                <a:spcPct val="100000"/>
              </a:lnSpc>
              <a:spcAft>
                <a:spcPts val="0"/>
              </a:spcAft>
              <a:buClr>
                <a:schemeClr val="accent1">
                  <a:lumMod val="75000"/>
                </a:schemeClr>
              </a:buClr>
              <a:buFont typeface="Arial" panose="020B0604020202020204" pitchFamily="34" charset="0"/>
              <a:buChar char="•"/>
              <a:defRPr/>
            </a:pPr>
            <a:r>
              <a:rPr lang="it-IT" altLang="it-IT" sz="2000" b="1" dirty="0">
                <a:solidFill>
                  <a:srgbClr val="00528C"/>
                </a:solidFill>
              </a:rPr>
              <a:t> </a:t>
            </a:r>
            <a:r>
              <a:rPr lang="it-IT" altLang="it-IT" sz="2000" b="1" dirty="0"/>
              <a:t>Atleti appartenenti al Club Olimpico </a:t>
            </a:r>
            <a:r>
              <a:rPr lang="it-IT" altLang="it-IT" sz="2000" dirty="0"/>
              <a:t>( a far data dal loro inserimento e fino alla loro cancellazione )</a:t>
            </a:r>
          </a:p>
          <a:p>
            <a:pPr eaLnBrk="1" fontAlgn="auto" hangingPunct="1">
              <a:lnSpc>
                <a:spcPct val="100000"/>
              </a:lnSpc>
              <a:spcAft>
                <a:spcPts val="0"/>
              </a:spcAft>
              <a:buClr>
                <a:schemeClr val="accent1">
                  <a:lumMod val="75000"/>
                </a:schemeClr>
              </a:buClr>
              <a:defRPr/>
            </a:pPr>
            <a:r>
              <a:rPr lang="it-IT" altLang="it-IT" sz="2000" b="1" dirty="0"/>
              <a:t>Atleti inseriti con un’analisi del rischio elevata</a:t>
            </a:r>
            <a:endParaRPr lang="it-IT" altLang="it-IT" sz="2000" dirty="0"/>
          </a:p>
          <a:p>
            <a:pPr eaLnBrk="1" fontAlgn="auto" hangingPunct="1">
              <a:lnSpc>
                <a:spcPct val="100000"/>
              </a:lnSpc>
              <a:spcAft>
                <a:spcPts val="0"/>
              </a:spcAft>
              <a:buClr>
                <a:schemeClr val="accent1">
                  <a:lumMod val="75000"/>
                </a:schemeClr>
              </a:buClr>
              <a:buFont typeface="Arial" panose="020B0604020202020204" pitchFamily="34" charset="0"/>
              <a:buChar char="•"/>
              <a:defRPr/>
            </a:pPr>
            <a:r>
              <a:rPr lang="it-IT" altLang="it-IT" sz="2000" b="1" dirty="0"/>
              <a:t>Atleti in previsione di una competizione internazionale</a:t>
            </a:r>
            <a:endParaRPr lang="it-IT" altLang="it-IT" sz="2000" dirty="0"/>
          </a:p>
          <a:p>
            <a:pPr eaLnBrk="1" fontAlgn="auto" hangingPunct="1">
              <a:lnSpc>
                <a:spcPct val="100000"/>
              </a:lnSpc>
              <a:spcAft>
                <a:spcPts val="0"/>
              </a:spcAft>
              <a:buClr>
                <a:schemeClr val="accent1">
                  <a:lumMod val="75000"/>
                </a:schemeClr>
              </a:buClr>
              <a:buFont typeface="Arial" panose="020B0604020202020204" pitchFamily="34" charset="0"/>
              <a:buChar char="•"/>
              <a:defRPr/>
            </a:pPr>
            <a:endParaRPr lang="it-IT" altLang="it-IT" sz="2000" dirty="0"/>
          </a:p>
        </p:txBody>
      </p:sp>
      <p:sp>
        <p:nvSpPr>
          <p:cNvPr id="86018" name="Titolo 1"/>
          <p:cNvSpPr>
            <a:spLocks noGrp="1"/>
          </p:cNvSpPr>
          <p:nvPr>
            <p:ph type="title" idx="4294967295"/>
          </p:nvPr>
        </p:nvSpPr>
        <p:spPr>
          <a:xfrm>
            <a:off x="239713" y="273050"/>
            <a:ext cx="7162800" cy="1143000"/>
          </a:xfrm>
        </p:spPr>
        <p:txBody>
          <a:bodyPr/>
          <a:lstStyle/>
          <a:p>
            <a:pPr eaLnBrk="1" hangingPunct="1"/>
            <a:br>
              <a:rPr lang="it-IT" altLang="it-IT" sz="3200" dirty="0"/>
            </a:br>
            <a:r>
              <a:rPr lang="it-IT" altLang="it-IT" sz="3200" dirty="0"/>
              <a:t>ATLETI REGISTRATI (RTP) 2024</a:t>
            </a:r>
            <a:br>
              <a:rPr lang="it-IT" altLang="it-IT" sz="3200" dirty="0"/>
            </a:br>
            <a:endParaRPr lang="it-IT" altLang="it-IT" sz="3200" dirty="0"/>
          </a:p>
        </p:txBody>
      </p:sp>
    </p:spTree>
    <p:extLst>
      <p:ext uri="{BB962C8B-B14F-4D97-AF65-F5344CB8AC3E}">
        <p14:creationId xmlns:p14="http://schemas.microsoft.com/office/powerpoint/2010/main" val="2185534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Segnaposto contenuto 2"/>
          <p:cNvSpPr>
            <a:spLocks noGrp="1"/>
          </p:cNvSpPr>
          <p:nvPr>
            <p:ph idx="4294967295"/>
          </p:nvPr>
        </p:nvSpPr>
        <p:spPr>
          <a:xfrm>
            <a:off x="153988" y="1585913"/>
            <a:ext cx="8667750" cy="4405312"/>
          </a:xfrm>
        </p:spPr>
        <p:txBody>
          <a:bodyPr rtlCol="0">
            <a:noAutofit/>
          </a:bodyPr>
          <a:lstStyle/>
          <a:p>
            <a:pPr eaLnBrk="1" hangingPunct="1">
              <a:lnSpc>
                <a:spcPct val="100000"/>
              </a:lnSpc>
              <a:buClr>
                <a:schemeClr val="accent1">
                  <a:lumMod val="75000"/>
                </a:schemeClr>
              </a:buClr>
              <a:defRPr/>
            </a:pPr>
            <a:r>
              <a:rPr lang="it-IT" altLang="it-IT" sz="2000" b="1" dirty="0">
                <a:solidFill>
                  <a:srgbClr val="00528C"/>
                </a:solidFill>
              </a:rPr>
              <a:t>Criterio: 1.a = </a:t>
            </a:r>
            <a:r>
              <a:rPr lang="it-IT" altLang="it-IT" sz="2000" b="1" dirty="0"/>
              <a:t>Atleti appartenenti al Club Olimpico </a:t>
            </a:r>
            <a:r>
              <a:rPr lang="it-IT" altLang="it-IT" sz="2000" dirty="0"/>
              <a:t>( a far data dal loro inserimento e fino alla loro cancellazione )</a:t>
            </a:r>
          </a:p>
          <a:p>
            <a:pPr eaLnBrk="1" hangingPunct="1">
              <a:lnSpc>
                <a:spcPct val="100000"/>
              </a:lnSpc>
              <a:buClr>
                <a:schemeClr val="accent1">
                  <a:lumMod val="75000"/>
                </a:schemeClr>
              </a:buClr>
              <a:defRPr/>
            </a:pPr>
            <a:r>
              <a:rPr lang="it-IT" altLang="it-IT" sz="2000" b="1" dirty="0">
                <a:solidFill>
                  <a:srgbClr val="00528C"/>
                </a:solidFill>
              </a:rPr>
              <a:t>Criterio: 1.b = </a:t>
            </a:r>
            <a:r>
              <a:rPr lang="it-IT" altLang="it-IT" sz="2000" b="1" dirty="0"/>
              <a:t>Atleti italiani inseriti nell'RTP della rispettiva Federazione Internazionale competente </a:t>
            </a:r>
            <a:r>
              <a:rPr lang="it-IT" altLang="it-IT" sz="2000" dirty="0"/>
              <a:t>a far data dal loro inserimento e fino alla loro cancellazione</a:t>
            </a:r>
          </a:p>
          <a:p>
            <a:pPr eaLnBrk="1" hangingPunct="1">
              <a:lnSpc>
                <a:spcPct val="100000"/>
              </a:lnSpc>
              <a:buClr>
                <a:schemeClr val="accent1">
                  <a:lumMod val="75000"/>
                </a:schemeClr>
              </a:buClr>
              <a:defRPr/>
            </a:pPr>
            <a:r>
              <a:rPr lang="it-IT" altLang="it-IT" sz="2000" b="1" dirty="0">
                <a:solidFill>
                  <a:srgbClr val="00528C"/>
                </a:solidFill>
              </a:rPr>
              <a:t>Criterio: 1.c = </a:t>
            </a:r>
            <a:r>
              <a:rPr lang="it-IT" altLang="it-IT" sz="2000" b="1" dirty="0"/>
              <a:t>Atleti stranieri tesserati per la FSN inseriti nell'RTP della rispettiva Federazione Internazionale competente </a:t>
            </a:r>
            <a:r>
              <a:rPr lang="it-IT" altLang="it-IT" sz="2000" dirty="0"/>
              <a:t>a far data dal loro inserimento e fino alla loro cancellazione</a:t>
            </a:r>
          </a:p>
          <a:p>
            <a:pPr eaLnBrk="1" hangingPunct="1">
              <a:lnSpc>
                <a:spcPct val="100000"/>
              </a:lnSpc>
              <a:buClr>
                <a:schemeClr val="accent1">
                  <a:lumMod val="75000"/>
                </a:schemeClr>
              </a:buClr>
              <a:defRPr/>
            </a:pPr>
            <a:r>
              <a:rPr lang="it-IT" altLang="it-IT" sz="2000" b="1" dirty="0">
                <a:solidFill>
                  <a:srgbClr val="00528C"/>
                </a:solidFill>
              </a:rPr>
              <a:t>Criterio: 1.d = </a:t>
            </a:r>
            <a:r>
              <a:rPr lang="it-IT" altLang="it-IT" sz="2000" b="1" dirty="0"/>
              <a:t>Atleti partecipanti a Campionati Mondiali e/o Europei in Rappresentative Nazionali Assolute </a:t>
            </a:r>
            <a:r>
              <a:rPr lang="it-IT" altLang="it-IT" sz="2000" dirty="0"/>
              <a:t>(a far data dal loro inserimento e fino alla loro cancellazione ) </a:t>
            </a:r>
          </a:p>
          <a:p>
            <a:pPr eaLnBrk="1" hangingPunct="1">
              <a:lnSpc>
                <a:spcPct val="100000"/>
              </a:lnSpc>
              <a:buClr>
                <a:schemeClr val="accent1">
                  <a:lumMod val="75000"/>
                </a:schemeClr>
              </a:buClr>
              <a:defRPr/>
            </a:pPr>
            <a:r>
              <a:rPr lang="it-IT" altLang="it-IT" sz="2000" b="1" dirty="0">
                <a:solidFill>
                  <a:srgbClr val="00528C"/>
                </a:solidFill>
              </a:rPr>
              <a:t>Criterio: 1.e = </a:t>
            </a:r>
            <a:r>
              <a:rPr lang="it-IT" altLang="it-IT" sz="2000" b="1" dirty="0"/>
              <a:t>Atleti che il NADO</a:t>
            </a:r>
            <a:r>
              <a:rPr lang="it-IT" altLang="it-IT" sz="2000" b="1" dirty="0">
                <a:solidFill>
                  <a:srgbClr val="00B050"/>
                </a:solidFill>
              </a:rPr>
              <a:t>/</a:t>
            </a:r>
            <a:r>
              <a:rPr lang="it-IT" altLang="it-IT" sz="2000" b="1" dirty="0">
                <a:solidFill>
                  <a:srgbClr val="FF0000"/>
                </a:solidFill>
              </a:rPr>
              <a:t>/</a:t>
            </a:r>
            <a:r>
              <a:rPr lang="it-IT" altLang="it-IT" sz="2000" b="1" dirty="0"/>
              <a:t>ITALIA decide di inserire di propria iniziativa, </a:t>
            </a:r>
            <a:r>
              <a:rPr lang="it-IT" altLang="it-IT" sz="2000" dirty="0"/>
              <a:t>su proposta del CCA ovvero su indicazione delle FSN in relazione alla loro organizzazione - d'intesa con il CCA</a:t>
            </a:r>
          </a:p>
          <a:p>
            <a:pPr eaLnBrk="1" hangingPunct="1">
              <a:lnSpc>
                <a:spcPct val="100000"/>
              </a:lnSpc>
              <a:buClr>
                <a:schemeClr val="accent1">
                  <a:lumMod val="75000"/>
                </a:schemeClr>
              </a:buClr>
              <a:defRPr/>
            </a:pPr>
            <a:endParaRPr lang="it-IT" altLang="it-IT" sz="2000" dirty="0"/>
          </a:p>
        </p:txBody>
      </p:sp>
      <p:sp>
        <p:nvSpPr>
          <p:cNvPr id="87042" name="Titolo 1"/>
          <p:cNvSpPr>
            <a:spLocks noGrp="1"/>
          </p:cNvSpPr>
          <p:nvPr>
            <p:ph type="title" idx="4294967295"/>
          </p:nvPr>
        </p:nvSpPr>
        <p:spPr>
          <a:xfrm>
            <a:off x="239713" y="273050"/>
            <a:ext cx="7162800" cy="1143000"/>
          </a:xfrm>
        </p:spPr>
        <p:txBody>
          <a:bodyPr/>
          <a:lstStyle/>
          <a:p>
            <a:pPr eaLnBrk="1" hangingPunct="1"/>
            <a:br>
              <a:rPr lang="it-IT" altLang="it-IT" sz="3200" dirty="0"/>
            </a:br>
            <a:r>
              <a:rPr lang="it-IT" altLang="it-IT" sz="3200" dirty="0"/>
              <a:t>ATLETI REGISTRATI (RTP) 2024</a:t>
            </a:r>
            <a:br>
              <a:rPr lang="it-IT" altLang="it-IT" sz="3200" dirty="0"/>
            </a:br>
            <a:endParaRPr lang="it-IT" altLang="it-IT" sz="3200" dirty="0"/>
          </a:p>
        </p:txBody>
      </p:sp>
    </p:spTree>
    <p:extLst>
      <p:ext uri="{BB962C8B-B14F-4D97-AF65-F5344CB8AC3E}">
        <p14:creationId xmlns:p14="http://schemas.microsoft.com/office/powerpoint/2010/main" val="15496528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olo 1"/>
          <p:cNvSpPr>
            <a:spLocks noGrp="1"/>
          </p:cNvSpPr>
          <p:nvPr>
            <p:ph type="title" idx="4294967295"/>
          </p:nvPr>
        </p:nvSpPr>
        <p:spPr>
          <a:xfrm>
            <a:off x="131763" y="296863"/>
            <a:ext cx="7813675" cy="1143000"/>
          </a:xfrm>
        </p:spPr>
        <p:txBody>
          <a:bodyPr/>
          <a:lstStyle/>
          <a:p>
            <a:pPr eaLnBrk="1" hangingPunct="1"/>
            <a:r>
              <a:rPr lang="it-IT" altLang="it-IT" sz="3200"/>
              <a:t>ESENZIONE A FINI TERAPEUTICI </a:t>
            </a:r>
            <a:br>
              <a:rPr lang="it-IT" altLang="it-IT" sz="3200"/>
            </a:br>
            <a:r>
              <a:rPr lang="it-IT" altLang="it-IT" sz="3200"/>
              <a:t>(TUE)</a:t>
            </a:r>
          </a:p>
        </p:txBody>
      </p:sp>
      <p:pic>
        <p:nvPicPr>
          <p:cNvPr id="70658" name="Picture 9" descr="WADA_Cov_IntlStn_TUEs_ENG"/>
          <p:cNvPicPr>
            <a:picLocks noChangeAspect="1" noChangeArrowheads="1"/>
          </p:cNvPicPr>
          <p:nvPr/>
        </p:nvPicPr>
        <p:blipFill>
          <a:blip r:embed="rId2"/>
          <a:srcRect/>
          <a:stretch>
            <a:fillRect/>
          </a:stretch>
        </p:blipFill>
        <p:spPr bwMode="auto">
          <a:xfrm>
            <a:off x="2413000" y="1535113"/>
            <a:ext cx="3933825" cy="5089525"/>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a:spLocks noGrp="1"/>
          </p:cNvSpPr>
          <p:nvPr>
            <p:ph type="title" idx="4294967295"/>
          </p:nvPr>
        </p:nvSpPr>
        <p:spPr>
          <a:xfrm>
            <a:off x="422275" y="1584325"/>
            <a:ext cx="8507413" cy="1000125"/>
          </a:xfrm>
        </p:spPr>
        <p:txBody>
          <a:bodyPr/>
          <a:lstStyle/>
          <a:p>
            <a:pPr algn="ctr" eaLnBrk="1" hangingPunct="1">
              <a:lnSpc>
                <a:spcPct val="80000"/>
              </a:lnSpc>
              <a:buClr>
                <a:schemeClr val="accent2"/>
              </a:buClr>
            </a:pPr>
            <a:r>
              <a:rPr kumimoji="1" lang="it-IT" altLang="it-IT" sz="2800" b="0" dirty="0">
                <a:solidFill>
                  <a:schemeClr val="tx1">
                    <a:lumMod val="75000"/>
                    <a:lumOff val="25000"/>
                  </a:schemeClr>
                </a:solidFill>
              </a:rPr>
              <a:t>“L’Atleta deve essere curato come qualsiasi soggetto quando presenta uno stato morboso”</a:t>
            </a:r>
          </a:p>
        </p:txBody>
      </p:sp>
      <p:sp>
        <p:nvSpPr>
          <p:cNvPr id="73731" name="Rettangolo 1"/>
          <p:cNvSpPr>
            <a:spLocks noChangeArrowheads="1"/>
          </p:cNvSpPr>
          <p:nvPr/>
        </p:nvSpPr>
        <p:spPr bwMode="auto">
          <a:xfrm>
            <a:off x="69850" y="282575"/>
            <a:ext cx="7318375" cy="1076325"/>
          </a:xfrm>
          <a:prstGeom prst="rect">
            <a:avLst/>
          </a:prstGeom>
          <a:noFill/>
          <a:ln w="9525">
            <a:noFill/>
            <a:miter lim="800000"/>
            <a:headEnd/>
            <a:tailEnd/>
          </a:ln>
        </p:spPr>
        <p:txBody>
          <a:bodyPr>
            <a:spAutoFit/>
          </a:bodyPr>
          <a:lstStyle/>
          <a:p>
            <a:r>
              <a:rPr lang="it-IT" altLang="it-IT" sz="3200" b="1">
                <a:solidFill>
                  <a:schemeClr val="bg1"/>
                </a:solidFill>
              </a:rPr>
              <a:t>ESENZIONE A FINI TERAPEUTICI </a:t>
            </a:r>
            <a:br>
              <a:rPr lang="it-IT" altLang="it-IT" sz="3200" b="1">
                <a:solidFill>
                  <a:schemeClr val="bg1"/>
                </a:solidFill>
              </a:rPr>
            </a:br>
            <a:r>
              <a:rPr lang="it-IT" altLang="it-IT" sz="3200" b="1">
                <a:solidFill>
                  <a:schemeClr val="bg1"/>
                </a:solidFill>
              </a:rPr>
              <a:t>(TUE)</a:t>
            </a:r>
            <a:endParaRPr lang="it-IT" sz="3200" b="1">
              <a:solidFill>
                <a:schemeClr val="bg1"/>
              </a:solidFill>
            </a:endParaRPr>
          </a:p>
        </p:txBody>
      </p:sp>
      <p:pic>
        <p:nvPicPr>
          <p:cNvPr id="18436" name="Picture 4" descr="Izzo, Morata e non solo: tutti vicini a Perin | Sky Sport">
            <a:extLst>
              <a:ext uri="{FF2B5EF4-FFF2-40B4-BE49-F238E27FC236}">
                <a16:creationId xmlns:a16="http://schemas.microsoft.com/office/drawing/2014/main" id="{EE02496C-CB9B-4EF5-A3E5-EB9F9AE735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5817" y="2482594"/>
            <a:ext cx="2635817" cy="1892812"/>
          </a:xfrm>
          <a:prstGeom prst="rect">
            <a:avLst/>
          </a:prstGeom>
          <a:noFill/>
          <a:extLst>
            <a:ext uri="{909E8E84-426E-40DD-AFC4-6F175D3DCCD1}">
              <a14:hiddenFill xmlns:a14="http://schemas.microsoft.com/office/drawing/2010/main">
                <a:solidFill>
                  <a:srgbClr val="FFFFFF"/>
                </a:solidFill>
              </a14:hiddenFill>
            </a:ext>
          </a:extLst>
        </p:spPr>
      </p:pic>
      <p:pic>
        <p:nvPicPr>
          <p:cNvPr id="18438" name="Picture 6" descr="INFORTUNIO TOTTI-GERVINHO/ Roma, il medico: lesione miotendine e retto  femorale, ecco i tempi di recupero (esclusiva)">
            <a:extLst>
              <a:ext uri="{FF2B5EF4-FFF2-40B4-BE49-F238E27FC236}">
                <a16:creationId xmlns:a16="http://schemas.microsoft.com/office/drawing/2014/main" id="{7F20D4AC-CC5D-4FBB-9745-A0D0A22614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82594"/>
            <a:ext cx="2635817" cy="1892812"/>
          </a:xfrm>
          <a:prstGeom prst="rect">
            <a:avLst/>
          </a:prstGeom>
          <a:noFill/>
          <a:extLst>
            <a:ext uri="{909E8E84-426E-40DD-AFC4-6F175D3DCCD1}">
              <a14:hiddenFill xmlns:a14="http://schemas.microsoft.com/office/drawing/2010/main">
                <a:solidFill>
                  <a:srgbClr val="FFFFFF"/>
                </a:solidFill>
              </a14:hiddenFill>
            </a:ext>
          </a:extLst>
        </p:spPr>
      </p:pic>
      <p:pic>
        <p:nvPicPr>
          <p:cNvPr id="18442" name="Picture 10" descr="Dopo Kanu e Cassano, ecco Badu: quando il calcio rimane con il fiato  sospeso - DerbyDerbyDerby">
            <a:extLst>
              <a:ext uri="{FF2B5EF4-FFF2-40B4-BE49-F238E27FC236}">
                <a16:creationId xmlns:a16="http://schemas.microsoft.com/office/drawing/2014/main" id="{C3EAF026-12D8-4457-80DA-68E6627EDC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4195" y="2406316"/>
            <a:ext cx="3720914" cy="204536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anu compie 46 anni: quando l'Inter di Moratti gli salvò la vita">
            <a:extLst>
              <a:ext uri="{FF2B5EF4-FFF2-40B4-BE49-F238E27FC236}">
                <a16:creationId xmlns:a16="http://schemas.microsoft.com/office/drawing/2014/main" id="{FCE3A9E3-705F-5BB9-DD3C-F85ECD72F7E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1877" y="4613953"/>
            <a:ext cx="2933232" cy="22344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Quando era malato di cuore fu aiutato da Moratti. Adesso Kanu si sta  sdebitando | Vanity Fair Italia">
            <a:extLst>
              <a:ext uri="{FF2B5EF4-FFF2-40B4-BE49-F238E27FC236}">
                <a16:creationId xmlns:a16="http://schemas.microsoft.com/office/drawing/2014/main" id="{231018F8-6430-A89D-0CC1-935C715C62E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32125" y="4613953"/>
            <a:ext cx="3079752" cy="2244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73596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olo 1"/>
          <p:cNvSpPr>
            <a:spLocks noGrp="1"/>
          </p:cNvSpPr>
          <p:nvPr>
            <p:ph type="title" idx="4294967295"/>
          </p:nvPr>
        </p:nvSpPr>
        <p:spPr>
          <a:xfrm>
            <a:off x="136525" y="314325"/>
            <a:ext cx="8029575" cy="1143000"/>
          </a:xfrm>
        </p:spPr>
        <p:txBody>
          <a:bodyPr/>
          <a:lstStyle/>
          <a:p>
            <a:pPr eaLnBrk="1" hangingPunct="1"/>
            <a:r>
              <a:rPr lang="it-IT" altLang="it-IT" sz="3200" dirty="0"/>
              <a:t>ESENZIONE A FINI TERAPEUTICI </a:t>
            </a:r>
            <a:br>
              <a:rPr lang="it-IT" altLang="it-IT" sz="3200" dirty="0"/>
            </a:br>
            <a:r>
              <a:rPr lang="it-IT" altLang="it-IT" sz="3200" dirty="0"/>
              <a:t>(</a:t>
            </a:r>
            <a:r>
              <a:rPr lang="it-IT" altLang="it-IT" sz="3200" dirty="0" err="1"/>
              <a:t>Therapeutic</a:t>
            </a:r>
            <a:r>
              <a:rPr lang="it-IT" altLang="it-IT" sz="3200" dirty="0"/>
              <a:t> Use </a:t>
            </a:r>
            <a:r>
              <a:rPr lang="it-IT" altLang="it-IT" sz="3200" dirty="0" err="1"/>
              <a:t>Exemption</a:t>
            </a:r>
            <a:r>
              <a:rPr lang="it-IT" altLang="it-IT" sz="3200" dirty="0"/>
              <a:t>)</a:t>
            </a:r>
          </a:p>
        </p:txBody>
      </p:sp>
      <p:sp>
        <p:nvSpPr>
          <p:cNvPr id="3" name="Segnaposto contenuto 2"/>
          <p:cNvSpPr>
            <a:spLocks noGrp="1"/>
          </p:cNvSpPr>
          <p:nvPr>
            <p:ph idx="4294967295"/>
          </p:nvPr>
        </p:nvSpPr>
        <p:spPr/>
        <p:txBody>
          <a:bodyPr rtlCol="0">
            <a:normAutofit/>
          </a:bodyPr>
          <a:lstStyle/>
          <a:p>
            <a:pPr marL="274320" indent="-274320" eaLnBrk="1" fontAlgn="auto" hangingPunct="1">
              <a:spcAft>
                <a:spcPts val="0"/>
              </a:spcAft>
              <a:buFont typeface="Arial" pitchFamily="34" charset="0"/>
              <a:buChar char="•"/>
              <a:defRPr/>
            </a:pPr>
            <a:r>
              <a:rPr lang="it-IT" sz="3200" dirty="0">
                <a:solidFill>
                  <a:srgbClr val="0033CC"/>
                </a:solidFill>
                <a:latin typeface="+mj-lt"/>
              </a:rPr>
              <a:t>Gli Atleti possono essere affetti da condizioni cliniche che richiedono l’assunzione di farmaci o ricorso a trattamenti medici.</a:t>
            </a:r>
          </a:p>
          <a:p>
            <a:pPr marL="274320" indent="-274320" eaLnBrk="1" fontAlgn="auto" hangingPunct="1">
              <a:spcAft>
                <a:spcPts val="0"/>
              </a:spcAft>
              <a:buFont typeface="Arial" pitchFamily="34" charset="0"/>
              <a:buChar char="•"/>
              <a:defRPr/>
            </a:pPr>
            <a:r>
              <a:rPr lang="it-IT" sz="3200" dirty="0">
                <a:solidFill>
                  <a:srgbClr val="0033CC"/>
                </a:solidFill>
                <a:latin typeface="+mj-lt"/>
              </a:rPr>
              <a:t>Se la sostanza d’assumere o il metodo a cui ricorrere a scopo terapeutico siano inclusi nella lista WADA, l’Atleta deve presentare una domanda di esenzione per ricevere l’autorizzazione ad assumere la sostanza o ad impiegare il metodo</a:t>
            </a:r>
          </a:p>
        </p:txBody>
      </p:sp>
    </p:spTree>
    <p:extLst>
      <p:ext uri="{BB962C8B-B14F-4D97-AF65-F5344CB8AC3E}">
        <p14:creationId xmlns:p14="http://schemas.microsoft.com/office/powerpoint/2010/main" val="40255880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olo 1"/>
          <p:cNvSpPr>
            <a:spLocks noGrp="1"/>
          </p:cNvSpPr>
          <p:nvPr>
            <p:ph type="title" idx="4294967295"/>
          </p:nvPr>
        </p:nvSpPr>
        <p:spPr>
          <a:xfrm>
            <a:off x="131763" y="296863"/>
            <a:ext cx="7813675" cy="1143000"/>
          </a:xfrm>
        </p:spPr>
        <p:txBody>
          <a:bodyPr/>
          <a:lstStyle/>
          <a:p>
            <a:pPr eaLnBrk="1" hangingPunct="1"/>
            <a:r>
              <a:rPr lang="it-IT" altLang="it-IT" sz="3200" dirty="0"/>
              <a:t>ESENZIONE A FINI TERAPEUTICI </a:t>
            </a:r>
            <a:br>
              <a:rPr lang="it-IT" altLang="it-IT" sz="3200" dirty="0"/>
            </a:br>
            <a:r>
              <a:rPr lang="it-IT" altLang="it-IT" sz="3200" dirty="0"/>
              <a:t>(TUE)</a:t>
            </a:r>
          </a:p>
        </p:txBody>
      </p:sp>
      <p:pic>
        <p:nvPicPr>
          <p:cNvPr id="4" name="Immagine 3">
            <a:extLst>
              <a:ext uri="{FF2B5EF4-FFF2-40B4-BE49-F238E27FC236}">
                <a16:creationId xmlns:a16="http://schemas.microsoft.com/office/drawing/2014/main" id="{AC7B48D1-36CD-4DD7-934E-F0035FCFEA71}"/>
              </a:ext>
            </a:extLst>
          </p:cNvPr>
          <p:cNvPicPr>
            <a:picLocks noChangeAspect="1"/>
          </p:cNvPicPr>
          <p:nvPr/>
        </p:nvPicPr>
        <p:blipFill rotWithShape="1">
          <a:blip r:embed="rId3"/>
          <a:srcRect l="34339" t="18051" r="35283" b="5807"/>
          <a:stretch/>
        </p:blipFill>
        <p:spPr>
          <a:xfrm>
            <a:off x="750496" y="1600807"/>
            <a:ext cx="3295292" cy="4701619"/>
          </a:xfrm>
          <a:prstGeom prst="rect">
            <a:avLst/>
          </a:prstGeom>
          <a:ln>
            <a:solidFill>
              <a:schemeClr val="tx1"/>
            </a:solidFill>
          </a:ln>
        </p:spPr>
      </p:pic>
      <p:pic>
        <p:nvPicPr>
          <p:cNvPr id="7" name="Immagine 6">
            <a:extLst>
              <a:ext uri="{FF2B5EF4-FFF2-40B4-BE49-F238E27FC236}">
                <a16:creationId xmlns:a16="http://schemas.microsoft.com/office/drawing/2014/main" id="{9113AE8C-1F83-4EDC-8209-652B27126B2F}"/>
              </a:ext>
            </a:extLst>
          </p:cNvPr>
          <p:cNvPicPr>
            <a:picLocks noChangeAspect="1"/>
          </p:cNvPicPr>
          <p:nvPr/>
        </p:nvPicPr>
        <p:blipFill rotWithShape="1">
          <a:blip r:embed="rId4"/>
          <a:srcRect l="34056" t="16540" r="36321" b="7316"/>
          <a:stretch/>
        </p:blipFill>
        <p:spPr>
          <a:xfrm>
            <a:off x="4946805" y="1600808"/>
            <a:ext cx="3295292" cy="4701618"/>
          </a:xfrm>
          <a:prstGeom prst="rect">
            <a:avLst/>
          </a:prstGeom>
          <a:ln>
            <a:solidFill>
              <a:schemeClr val="tx1"/>
            </a:solidFill>
          </a:ln>
        </p:spPr>
      </p:pic>
    </p:spTree>
    <p:extLst>
      <p:ext uri="{BB962C8B-B14F-4D97-AF65-F5344CB8AC3E}">
        <p14:creationId xmlns:p14="http://schemas.microsoft.com/office/powerpoint/2010/main" val="24446255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olo 1"/>
          <p:cNvSpPr>
            <a:spLocks noGrp="1"/>
          </p:cNvSpPr>
          <p:nvPr>
            <p:ph type="title" idx="4294967295"/>
          </p:nvPr>
        </p:nvSpPr>
        <p:spPr>
          <a:xfrm>
            <a:off x="131763" y="296863"/>
            <a:ext cx="7813675" cy="1143000"/>
          </a:xfrm>
        </p:spPr>
        <p:txBody>
          <a:bodyPr/>
          <a:lstStyle/>
          <a:p>
            <a:pPr eaLnBrk="1" hangingPunct="1"/>
            <a:r>
              <a:rPr lang="it-IT" altLang="it-IT" sz="3200"/>
              <a:t>ESENZIONE A FINI TERAPEUTICI </a:t>
            </a:r>
            <a:br>
              <a:rPr lang="it-IT" altLang="it-IT" sz="3200"/>
            </a:br>
            <a:r>
              <a:rPr lang="it-IT" altLang="it-IT" sz="3200"/>
              <a:t>(TUE)</a:t>
            </a:r>
          </a:p>
        </p:txBody>
      </p:sp>
      <p:pic>
        <p:nvPicPr>
          <p:cNvPr id="3" name="Immagine 2">
            <a:extLst>
              <a:ext uri="{FF2B5EF4-FFF2-40B4-BE49-F238E27FC236}">
                <a16:creationId xmlns:a16="http://schemas.microsoft.com/office/drawing/2014/main" id="{9A4BCFC8-1994-4945-831D-BD0852D3D7C6}"/>
              </a:ext>
            </a:extLst>
          </p:cNvPr>
          <p:cNvPicPr>
            <a:picLocks noChangeAspect="1"/>
          </p:cNvPicPr>
          <p:nvPr/>
        </p:nvPicPr>
        <p:blipFill rotWithShape="1">
          <a:blip r:embed="rId3"/>
          <a:srcRect l="35000" t="16708" r="35566" b="9497"/>
          <a:stretch/>
        </p:blipFill>
        <p:spPr>
          <a:xfrm>
            <a:off x="759124" y="1785667"/>
            <a:ext cx="3183148" cy="4489054"/>
          </a:xfrm>
          <a:prstGeom prst="rect">
            <a:avLst/>
          </a:prstGeom>
          <a:ln>
            <a:solidFill>
              <a:schemeClr val="tx1"/>
            </a:solidFill>
          </a:ln>
        </p:spPr>
      </p:pic>
      <p:pic>
        <p:nvPicPr>
          <p:cNvPr id="6" name="Immagine 5">
            <a:extLst>
              <a:ext uri="{FF2B5EF4-FFF2-40B4-BE49-F238E27FC236}">
                <a16:creationId xmlns:a16="http://schemas.microsoft.com/office/drawing/2014/main" id="{1AD1EC6F-F437-4470-AF8D-758AD9379A3F}"/>
              </a:ext>
            </a:extLst>
          </p:cNvPr>
          <p:cNvPicPr>
            <a:picLocks noChangeAspect="1"/>
          </p:cNvPicPr>
          <p:nvPr/>
        </p:nvPicPr>
        <p:blipFill rotWithShape="1">
          <a:blip r:embed="rId4"/>
          <a:srcRect l="34434" t="16038" r="35188" b="12516"/>
          <a:stretch/>
        </p:blipFill>
        <p:spPr>
          <a:xfrm>
            <a:off x="5400136" y="1785667"/>
            <a:ext cx="3183147" cy="4489053"/>
          </a:xfrm>
          <a:prstGeom prst="rect">
            <a:avLst/>
          </a:prstGeom>
          <a:ln>
            <a:solidFill>
              <a:schemeClr val="tx1"/>
            </a:solidFill>
          </a:ln>
        </p:spPr>
      </p:pic>
    </p:spTree>
    <p:extLst>
      <p:ext uri="{BB962C8B-B14F-4D97-AF65-F5344CB8AC3E}">
        <p14:creationId xmlns:p14="http://schemas.microsoft.com/office/powerpoint/2010/main" val="7245048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olo 1"/>
          <p:cNvSpPr>
            <a:spLocks noGrp="1"/>
          </p:cNvSpPr>
          <p:nvPr>
            <p:ph type="title" idx="4294967295"/>
          </p:nvPr>
        </p:nvSpPr>
        <p:spPr>
          <a:xfrm>
            <a:off x="131763" y="446088"/>
            <a:ext cx="7813675" cy="993775"/>
          </a:xfrm>
        </p:spPr>
        <p:txBody>
          <a:bodyPr/>
          <a:lstStyle/>
          <a:p>
            <a:pPr eaLnBrk="1" hangingPunct="1"/>
            <a:r>
              <a:rPr lang="it-IT" altLang="it-IT" sz="3200"/>
              <a:t>TUE SCHEDA MEDICO SPECIALISTA</a:t>
            </a:r>
          </a:p>
        </p:txBody>
      </p:sp>
      <p:pic>
        <p:nvPicPr>
          <p:cNvPr id="3" name="Immagine 2">
            <a:extLst>
              <a:ext uri="{FF2B5EF4-FFF2-40B4-BE49-F238E27FC236}">
                <a16:creationId xmlns:a16="http://schemas.microsoft.com/office/drawing/2014/main" id="{6F10BEDD-B13D-4EA9-A71D-0A8EC5EFF19E}"/>
              </a:ext>
            </a:extLst>
          </p:cNvPr>
          <p:cNvPicPr>
            <a:picLocks noChangeAspect="1"/>
          </p:cNvPicPr>
          <p:nvPr/>
        </p:nvPicPr>
        <p:blipFill rotWithShape="1">
          <a:blip r:embed="rId2"/>
          <a:srcRect l="32830" t="15031" r="33396" b="10671"/>
          <a:stretch/>
        </p:blipFill>
        <p:spPr>
          <a:xfrm>
            <a:off x="759124" y="1820172"/>
            <a:ext cx="3545457" cy="4387255"/>
          </a:xfrm>
          <a:prstGeom prst="rect">
            <a:avLst/>
          </a:prstGeom>
          <a:ln>
            <a:solidFill>
              <a:schemeClr val="tx1"/>
            </a:solidFill>
          </a:ln>
        </p:spPr>
      </p:pic>
      <p:pic>
        <p:nvPicPr>
          <p:cNvPr id="5" name="Immagine 4">
            <a:extLst>
              <a:ext uri="{FF2B5EF4-FFF2-40B4-BE49-F238E27FC236}">
                <a16:creationId xmlns:a16="http://schemas.microsoft.com/office/drawing/2014/main" id="{5818AA27-9DCE-40B4-A26B-5A4E8F9C213E}"/>
              </a:ext>
            </a:extLst>
          </p:cNvPr>
          <p:cNvPicPr>
            <a:picLocks noChangeAspect="1"/>
          </p:cNvPicPr>
          <p:nvPr/>
        </p:nvPicPr>
        <p:blipFill rotWithShape="1">
          <a:blip r:embed="rId3"/>
          <a:srcRect l="32736" t="14696" r="33490" b="12851"/>
          <a:stretch/>
        </p:blipFill>
        <p:spPr>
          <a:xfrm>
            <a:off x="5210355" y="1820172"/>
            <a:ext cx="3545457" cy="4387255"/>
          </a:xfrm>
          <a:prstGeom prst="rect">
            <a:avLst/>
          </a:prstGeom>
          <a:ln>
            <a:solidFill>
              <a:schemeClr val="tx1"/>
            </a:solidFill>
          </a:ln>
        </p:spPr>
      </p:pic>
    </p:spTree>
    <p:extLst>
      <p:ext uri="{BB962C8B-B14F-4D97-AF65-F5344CB8AC3E}">
        <p14:creationId xmlns:p14="http://schemas.microsoft.com/office/powerpoint/2010/main" val="32670110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itolo 1"/>
          <p:cNvSpPr>
            <a:spLocks noGrp="1"/>
          </p:cNvSpPr>
          <p:nvPr>
            <p:ph type="title" idx="4294967295"/>
          </p:nvPr>
        </p:nvSpPr>
        <p:spPr>
          <a:xfrm>
            <a:off x="131763" y="446088"/>
            <a:ext cx="7813675" cy="993775"/>
          </a:xfrm>
        </p:spPr>
        <p:txBody>
          <a:bodyPr/>
          <a:lstStyle/>
          <a:p>
            <a:pPr eaLnBrk="1" hangingPunct="1"/>
            <a:r>
              <a:rPr lang="it-IT" altLang="it-IT" sz="3200"/>
              <a:t>TUE SCHEDA MEDICO SPECIALISTA</a:t>
            </a:r>
          </a:p>
        </p:txBody>
      </p:sp>
      <p:pic>
        <p:nvPicPr>
          <p:cNvPr id="3" name="Immagine 2">
            <a:extLst>
              <a:ext uri="{FF2B5EF4-FFF2-40B4-BE49-F238E27FC236}">
                <a16:creationId xmlns:a16="http://schemas.microsoft.com/office/drawing/2014/main" id="{6FE3E61B-6C34-4EA0-9B0D-D28E95962CCF}"/>
              </a:ext>
            </a:extLst>
          </p:cNvPr>
          <p:cNvPicPr>
            <a:picLocks noChangeAspect="1"/>
          </p:cNvPicPr>
          <p:nvPr/>
        </p:nvPicPr>
        <p:blipFill rotWithShape="1">
          <a:blip r:embed="rId2"/>
          <a:srcRect l="33019" t="16876" r="33585" b="4633"/>
          <a:stretch/>
        </p:blipFill>
        <p:spPr>
          <a:xfrm>
            <a:off x="741871" y="1716655"/>
            <a:ext cx="3510952" cy="4641598"/>
          </a:xfrm>
          <a:prstGeom prst="rect">
            <a:avLst/>
          </a:prstGeom>
          <a:ln>
            <a:solidFill>
              <a:schemeClr val="tx1"/>
            </a:solidFill>
          </a:ln>
        </p:spPr>
      </p:pic>
      <p:pic>
        <p:nvPicPr>
          <p:cNvPr id="5" name="Immagine 4">
            <a:extLst>
              <a:ext uri="{FF2B5EF4-FFF2-40B4-BE49-F238E27FC236}">
                <a16:creationId xmlns:a16="http://schemas.microsoft.com/office/drawing/2014/main" id="{BF9FA20E-C64A-44A0-AA5C-5FDEB6AEB1EB}"/>
              </a:ext>
            </a:extLst>
          </p:cNvPr>
          <p:cNvPicPr>
            <a:picLocks noChangeAspect="1"/>
          </p:cNvPicPr>
          <p:nvPr/>
        </p:nvPicPr>
        <p:blipFill rotWithShape="1">
          <a:blip r:embed="rId3"/>
          <a:srcRect l="32453" t="16708" r="34151" b="4801"/>
          <a:stretch/>
        </p:blipFill>
        <p:spPr>
          <a:xfrm>
            <a:off x="5244860" y="1716655"/>
            <a:ext cx="3510952" cy="4641598"/>
          </a:xfrm>
          <a:prstGeom prst="rect">
            <a:avLst/>
          </a:prstGeom>
          <a:ln>
            <a:solidFill>
              <a:schemeClr val="tx1"/>
            </a:solidFill>
          </a:ln>
        </p:spPr>
      </p:pic>
    </p:spTree>
    <p:extLst>
      <p:ext uri="{BB962C8B-B14F-4D97-AF65-F5344CB8AC3E}">
        <p14:creationId xmlns:p14="http://schemas.microsoft.com/office/powerpoint/2010/main" val="39588392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itolo 1"/>
          <p:cNvSpPr>
            <a:spLocks noGrp="1"/>
          </p:cNvSpPr>
          <p:nvPr>
            <p:ph type="title" idx="4294967295"/>
          </p:nvPr>
        </p:nvSpPr>
        <p:spPr>
          <a:xfrm>
            <a:off x="131763" y="446088"/>
            <a:ext cx="7813675" cy="993775"/>
          </a:xfrm>
        </p:spPr>
        <p:txBody>
          <a:bodyPr/>
          <a:lstStyle/>
          <a:p>
            <a:pPr eaLnBrk="1" hangingPunct="1"/>
            <a:r>
              <a:rPr lang="it-IT" altLang="it-IT" sz="3200"/>
              <a:t>TUE SCHEDA MEDICO SPECIALISTA</a:t>
            </a:r>
          </a:p>
        </p:txBody>
      </p:sp>
      <p:pic>
        <p:nvPicPr>
          <p:cNvPr id="4" name="Immagine 3">
            <a:extLst>
              <a:ext uri="{FF2B5EF4-FFF2-40B4-BE49-F238E27FC236}">
                <a16:creationId xmlns:a16="http://schemas.microsoft.com/office/drawing/2014/main" id="{01A0C004-A708-4611-B790-14681FD7571B}"/>
              </a:ext>
            </a:extLst>
          </p:cNvPr>
          <p:cNvPicPr>
            <a:picLocks noChangeAspect="1"/>
          </p:cNvPicPr>
          <p:nvPr/>
        </p:nvPicPr>
        <p:blipFill rotWithShape="1">
          <a:blip r:embed="rId2"/>
          <a:srcRect l="33585" t="15870" r="33490" b="6982"/>
          <a:stretch/>
        </p:blipFill>
        <p:spPr>
          <a:xfrm>
            <a:off x="638353" y="1828801"/>
            <a:ext cx="3390181" cy="4468432"/>
          </a:xfrm>
          <a:prstGeom prst="rect">
            <a:avLst/>
          </a:prstGeom>
          <a:ln>
            <a:solidFill>
              <a:schemeClr val="tx1"/>
            </a:solidFill>
          </a:ln>
        </p:spPr>
      </p:pic>
      <p:pic>
        <p:nvPicPr>
          <p:cNvPr id="7" name="Immagine 6">
            <a:extLst>
              <a:ext uri="{FF2B5EF4-FFF2-40B4-BE49-F238E27FC236}">
                <a16:creationId xmlns:a16="http://schemas.microsoft.com/office/drawing/2014/main" id="{DF2BC3D7-A17B-4DF4-B7BE-2E9DF3FB79F6}"/>
              </a:ext>
            </a:extLst>
          </p:cNvPr>
          <p:cNvPicPr>
            <a:picLocks noChangeAspect="1"/>
          </p:cNvPicPr>
          <p:nvPr/>
        </p:nvPicPr>
        <p:blipFill rotWithShape="1">
          <a:blip r:embed="rId3"/>
          <a:srcRect l="33679" t="16708" r="33396" b="4969"/>
          <a:stretch/>
        </p:blipFill>
        <p:spPr>
          <a:xfrm>
            <a:off x="5115468" y="1828801"/>
            <a:ext cx="3390181" cy="4468432"/>
          </a:xfrm>
          <a:prstGeom prst="rect">
            <a:avLst/>
          </a:prstGeom>
          <a:ln>
            <a:solidFill>
              <a:schemeClr val="tx1"/>
            </a:solidFill>
          </a:ln>
        </p:spPr>
      </p:pic>
    </p:spTree>
    <p:extLst>
      <p:ext uri="{BB962C8B-B14F-4D97-AF65-F5344CB8AC3E}">
        <p14:creationId xmlns:p14="http://schemas.microsoft.com/office/powerpoint/2010/main" val="28954799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ChangeArrowheads="1"/>
          </p:cNvSpPr>
          <p:nvPr>
            <p:ph type="title" idx="4294967295"/>
          </p:nvPr>
        </p:nvSpPr>
        <p:spPr>
          <a:xfrm>
            <a:off x="141288" y="273050"/>
            <a:ext cx="7423150" cy="1201738"/>
          </a:xfrm>
        </p:spPr>
        <p:txBody>
          <a:bodyPr/>
          <a:lstStyle/>
          <a:p>
            <a:pPr eaLnBrk="1" hangingPunct="1"/>
            <a:r>
              <a:rPr lang="it-IT" altLang="it-IT" sz="3200"/>
              <a:t>DEFINIZIONE DI DOPING</a:t>
            </a:r>
          </a:p>
        </p:txBody>
      </p:sp>
      <p:sp>
        <p:nvSpPr>
          <p:cNvPr id="3075" name="Rectangle 3"/>
          <p:cNvSpPr>
            <a:spLocks noGrp="1" noChangeArrowheads="1"/>
          </p:cNvSpPr>
          <p:nvPr>
            <p:ph idx="4294967295"/>
          </p:nvPr>
        </p:nvSpPr>
        <p:spPr>
          <a:xfrm>
            <a:off x="668338" y="1782763"/>
            <a:ext cx="7567612" cy="4175125"/>
          </a:xfrm>
        </p:spPr>
        <p:txBody>
          <a:bodyPr rtlCol="0">
            <a:noAutofit/>
          </a:bodyPr>
          <a:lstStyle/>
          <a:p>
            <a:pPr marL="0" indent="0" algn="ctr" eaLnBrk="1" fontAlgn="auto" hangingPunct="1">
              <a:lnSpc>
                <a:spcPct val="150000"/>
              </a:lnSpc>
              <a:spcBef>
                <a:spcPts val="0"/>
              </a:spcBef>
              <a:spcAft>
                <a:spcPts val="1000"/>
              </a:spcAft>
              <a:buFont typeface="Symbol" pitchFamily="18" charset="2"/>
              <a:buNone/>
              <a:defRPr/>
            </a:pPr>
            <a:r>
              <a:rPr lang="it-IT" sz="2000" b="1" dirty="0"/>
              <a:t>La parola </a:t>
            </a:r>
            <a:r>
              <a:rPr lang="it-IT" sz="2000" b="1" dirty="0">
                <a:solidFill>
                  <a:srgbClr val="00528C"/>
                </a:solidFill>
              </a:rPr>
              <a:t>DOPING </a:t>
            </a:r>
            <a:r>
              <a:rPr lang="it-IT" sz="2000" b="1" dirty="0"/>
              <a:t>ha origini incerte:</a:t>
            </a:r>
            <a:endParaRPr lang="it-IT" sz="2000" dirty="0"/>
          </a:p>
          <a:p>
            <a:pPr marL="723900" indent="-723900" algn="just" eaLnBrk="1" fontAlgn="auto" hangingPunct="1">
              <a:lnSpc>
                <a:spcPct val="150000"/>
              </a:lnSpc>
              <a:spcBef>
                <a:spcPts val="0"/>
              </a:spcBef>
              <a:spcAft>
                <a:spcPts val="1000"/>
              </a:spcAft>
              <a:buFont typeface="Symbol" pitchFamily="18" charset="2"/>
              <a:buNone/>
              <a:defRPr/>
            </a:pPr>
            <a:r>
              <a:rPr lang="it-IT" sz="2000" b="1" dirty="0">
                <a:solidFill>
                  <a:srgbClr val="00528C"/>
                </a:solidFill>
              </a:rPr>
              <a:t>“DOP” </a:t>
            </a:r>
            <a:r>
              <a:rPr lang="it-IT" sz="2000" dirty="0"/>
              <a:t>bevanda alcolica usata come stimolante nelle danze cerimoniali del Sud Africa di cui si è venuti a conoscenza nel XVIII Secolo.</a:t>
            </a:r>
          </a:p>
          <a:p>
            <a:pPr marL="723900" indent="-723900" algn="just" eaLnBrk="1" fontAlgn="auto" hangingPunct="1">
              <a:lnSpc>
                <a:spcPct val="150000"/>
              </a:lnSpc>
              <a:spcBef>
                <a:spcPts val="0"/>
              </a:spcBef>
              <a:spcAft>
                <a:spcPts val="1000"/>
              </a:spcAft>
              <a:buFont typeface="Symbol" pitchFamily="18" charset="2"/>
              <a:buNone/>
              <a:defRPr/>
            </a:pPr>
            <a:r>
              <a:rPr lang="it-IT" sz="2000" b="1" dirty="0">
                <a:solidFill>
                  <a:srgbClr val="00528C"/>
                </a:solidFill>
              </a:rPr>
              <a:t>“DOOP” </a:t>
            </a:r>
            <a:r>
              <a:rPr lang="it-IT" sz="2000" dirty="0"/>
              <a:t>(una salsa densa)</a:t>
            </a:r>
            <a:r>
              <a:rPr lang="it-IT" sz="2000" baseline="30000" dirty="0"/>
              <a:t> </a:t>
            </a:r>
            <a:r>
              <a:rPr lang="it-IT" sz="2000" dirty="0"/>
              <a:t>entrò nello slang americano per descrivere come i rapinatori drogassero le proprie vittime mescolando Tabacco e semi di Stramonio, pianta che contiene una quantità di alcaloidi, causando sedazione, allucinazioni e disorientamento. </a:t>
            </a:r>
            <a:endParaRPr lang="it-IT" sz="2000" dirty="0">
              <a:latin typeface="+mj-lt"/>
              <a:sym typeface="Symbol" pitchFamily="18" charset="2"/>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itolo 1"/>
          <p:cNvSpPr>
            <a:spLocks noGrp="1"/>
          </p:cNvSpPr>
          <p:nvPr>
            <p:ph type="title" idx="4294967295"/>
          </p:nvPr>
        </p:nvSpPr>
        <p:spPr>
          <a:xfrm>
            <a:off x="131763" y="446088"/>
            <a:ext cx="7813675" cy="993775"/>
          </a:xfrm>
        </p:spPr>
        <p:txBody>
          <a:bodyPr/>
          <a:lstStyle/>
          <a:p>
            <a:pPr eaLnBrk="1" hangingPunct="1"/>
            <a:r>
              <a:rPr lang="it-IT" altLang="it-IT" sz="3200"/>
              <a:t>TUE SCHEDA MEDICO SPECIALISTA</a:t>
            </a:r>
          </a:p>
        </p:txBody>
      </p:sp>
      <p:pic>
        <p:nvPicPr>
          <p:cNvPr id="4" name="Immagine 3">
            <a:extLst>
              <a:ext uri="{FF2B5EF4-FFF2-40B4-BE49-F238E27FC236}">
                <a16:creationId xmlns:a16="http://schemas.microsoft.com/office/drawing/2014/main" id="{01A0C004-A708-4611-B790-14681FD7571B}"/>
              </a:ext>
            </a:extLst>
          </p:cNvPr>
          <p:cNvPicPr>
            <a:picLocks noChangeAspect="1"/>
          </p:cNvPicPr>
          <p:nvPr/>
        </p:nvPicPr>
        <p:blipFill rotWithShape="1">
          <a:blip r:embed="rId2"/>
          <a:srcRect l="33585" t="15870" r="33490" b="6982"/>
          <a:stretch/>
        </p:blipFill>
        <p:spPr>
          <a:xfrm>
            <a:off x="638355" y="1935405"/>
            <a:ext cx="3286664" cy="4354782"/>
          </a:xfrm>
          <a:prstGeom prst="rect">
            <a:avLst/>
          </a:prstGeom>
          <a:ln>
            <a:solidFill>
              <a:schemeClr val="tx1"/>
            </a:solidFill>
          </a:ln>
        </p:spPr>
      </p:pic>
      <p:pic>
        <p:nvPicPr>
          <p:cNvPr id="7" name="Immagine 6">
            <a:extLst>
              <a:ext uri="{FF2B5EF4-FFF2-40B4-BE49-F238E27FC236}">
                <a16:creationId xmlns:a16="http://schemas.microsoft.com/office/drawing/2014/main" id="{DF2BC3D7-A17B-4DF4-B7BE-2E9DF3FB79F6}"/>
              </a:ext>
            </a:extLst>
          </p:cNvPr>
          <p:cNvPicPr>
            <a:picLocks noChangeAspect="1"/>
          </p:cNvPicPr>
          <p:nvPr/>
        </p:nvPicPr>
        <p:blipFill rotWithShape="1">
          <a:blip r:embed="rId3"/>
          <a:srcRect l="33679" t="16708" r="33396" b="4969"/>
          <a:stretch/>
        </p:blipFill>
        <p:spPr>
          <a:xfrm>
            <a:off x="5218983" y="1935405"/>
            <a:ext cx="3286664" cy="4354782"/>
          </a:xfrm>
          <a:prstGeom prst="rect">
            <a:avLst/>
          </a:prstGeom>
          <a:ln>
            <a:solidFill>
              <a:schemeClr val="tx1"/>
            </a:solidFill>
          </a:ln>
        </p:spPr>
      </p:pic>
    </p:spTree>
    <p:extLst>
      <p:ext uri="{BB962C8B-B14F-4D97-AF65-F5344CB8AC3E}">
        <p14:creationId xmlns:p14="http://schemas.microsoft.com/office/powerpoint/2010/main" val="27550095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Titolo 1"/>
          <p:cNvSpPr>
            <a:spLocks noGrp="1"/>
          </p:cNvSpPr>
          <p:nvPr>
            <p:ph type="title" idx="4294967295"/>
          </p:nvPr>
        </p:nvSpPr>
        <p:spPr>
          <a:xfrm>
            <a:off x="107950" y="287338"/>
            <a:ext cx="7162800" cy="1143000"/>
          </a:xfrm>
        </p:spPr>
        <p:txBody>
          <a:bodyPr/>
          <a:lstStyle/>
          <a:p>
            <a:pPr eaLnBrk="1" hangingPunct="1"/>
            <a:r>
              <a:rPr lang="it-IT" altLang="it-IT" sz="3200" dirty="0"/>
              <a:t>COMITATO PER L’ESENZIONE </a:t>
            </a:r>
            <a:br>
              <a:rPr lang="it-IT" altLang="it-IT" sz="3200" dirty="0"/>
            </a:br>
            <a:r>
              <a:rPr lang="it-IT" altLang="it-IT" sz="3200" dirty="0"/>
              <a:t>A FINI TERAPEUTICI (CEFT / TUE)</a:t>
            </a:r>
          </a:p>
        </p:txBody>
      </p:sp>
      <p:sp>
        <p:nvSpPr>
          <p:cNvPr id="82946" name="Segnaposto contenuto 2"/>
          <p:cNvSpPr>
            <a:spLocks noGrp="1"/>
          </p:cNvSpPr>
          <p:nvPr>
            <p:ph idx="4294967295"/>
          </p:nvPr>
        </p:nvSpPr>
        <p:spPr>
          <a:xfrm>
            <a:off x="168275" y="1913997"/>
            <a:ext cx="8667750" cy="4406900"/>
          </a:xfrm>
        </p:spPr>
        <p:txBody>
          <a:bodyPr/>
          <a:lstStyle/>
          <a:p>
            <a:pPr marL="273050" indent="-273050" eaLnBrk="1" hangingPunct="1">
              <a:spcAft>
                <a:spcPts val="600"/>
              </a:spcAft>
              <a:buClr>
                <a:srgbClr val="2E75B6"/>
              </a:buClr>
            </a:pPr>
            <a:r>
              <a:rPr lang="it-IT" sz="2000" dirty="0"/>
              <a:t>Il CEFT è la Struttura Medica Centrale istituita presso NADO</a:t>
            </a:r>
            <a:r>
              <a:rPr lang="it-IT" sz="2000" dirty="0">
                <a:solidFill>
                  <a:srgbClr val="009900"/>
                </a:solidFill>
              </a:rPr>
              <a:t>/</a:t>
            </a:r>
            <a:r>
              <a:rPr lang="it-IT" sz="2000" dirty="0">
                <a:solidFill>
                  <a:srgbClr val="FF0000"/>
                </a:solidFill>
              </a:rPr>
              <a:t>/</a:t>
            </a:r>
            <a:r>
              <a:rPr lang="it-IT" sz="2000" dirty="0"/>
              <a:t>ITALIA per l’attuazione delle procedure inerenti la concessione dell’esenzione a fini terapeutici</a:t>
            </a:r>
          </a:p>
          <a:p>
            <a:pPr marL="273050" indent="-273050" eaLnBrk="1" hangingPunct="1">
              <a:buClr>
                <a:srgbClr val="2E75B6"/>
              </a:buClr>
            </a:pPr>
            <a:r>
              <a:rPr lang="it-IT" sz="2000" dirty="0"/>
              <a:t>Svolge i seguenti compiti: </a:t>
            </a:r>
          </a:p>
          <a:p>
            <a:pPr marL="857250" lvl="1" indent="-457200" algn="just" eaLnBrk="1" hangingPunct="1">
              <a:buClr>
                <a:srgbClr val="2E75B6"/>
              </a:buClr>
            </a:pPr>
            <a:r>
              <a:rPr lang="it-IT" sz="2000" dirty="0"/>
              <a:t>esamina la domanda di TUE (comprensiva di modulo TUE, Scheda per il medico specialista/curante, copia del certificato di idoneità all’attività agonistica e documentazione medica), in conformità allo Standard Internazionale per l’esenzione a fini terapeutici, e concede/nega l’esenzione;</a:t>
            </a:r>
          </a:p>
          <a:p>
            <a:pPr marL="857250" lvl="1" indent="-457200" algn="just" eaLnBrk="1" hangingPunct="1">
              <a:buClr>
                <a:srgbClr val="2E75B6"/>
              </a:buClr>
            </a:pPr>
            <a:r>
              <a:rPr lang="it-IT" sz="2000" dirty="0"/>
              <a:t>emana istruzioni mediante pubblicazione della normativa sul sito: </a:t>
            </a:r>
            <a:r>
              <a:rPr lang="it-IT" sz="2000" dirty="0">
                <a:hlinkClick r:id="rId3"/>
              </a:rPr>
              <a:t>www.nadoitalia.it</a:t>
            </a:r>
            <a:r>
              <a:rPr lang="it-IT" sz="2000" dirty="0"/>
              <a:t> </a:t>
            </a:r>
          </a:p>
          <a:p>
            <a:pPr marL="273050" indent="-273050" eaLnBrk="1" hangingPunct="1"/>
            <a:endParaRPr lang="it-IT" sz="2000" dirty="0"/>
          </a:p>
          <a:p>
            <a:pPr marL="273050" indent="-273050" eaLnBrk="1" hangingPunct="1"/>
            <a:endParaRPr lang="it-IT" sz="2000" dirty="0"/>
          </a:p>
        </p:txBody>
      </p:sp>
    </p:spTree>
    <p:extLst>
      <p:ext uri="{BB962C8B-B14F-4D97-AF65-F5344CB8AC3E}">
        <p14:creationId xmlns:p14="http://schemas.microsoft.com/office/powerpoint/2010/main" val="23159023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10"/>
          <p:cNvSpPr>
            <a:spLocks noChangeArrowheads="1"/>
          </p:cNvSpPr>
          <p:nvPr/>
        </p:nvSpPr>
        <p:spPr bwMode="auto">
          <a:xfrm>
            <a:off x="1571625" y="2065338"/>
            <a:ext cx="5757863" cy="3046988"/>
          </a:xfrm>
          <a:prstGeom prst="rect">
            <a:avLst/>
          </a:prstGeom>
          <a:noFill/>
          <a:ln w="9525">
            <a:noFill/>
            <a:miter lim="800000"/>
            <a:headEnd/>
            <a:tailEnd/>
          </a:ln>
        </p:spPr>
        <p:txBody>
          <a:bodyPr>
            <a:spAutoFit/>
          </a:bodyPr>
          <a:lstStyle/>
          <a:p>
            <a:pPr algn="ctr"/>
            <a:r>
              <a:rPr lang="it-IT" sz="2400" dirty="0">
                <a:latin typeface="Lato"/>
              </a:rPr>
              <a:t>La Lista delle Sostanze e dei Metodi Proibiti in vigore per il 2025,</a:t>
            </a:r>
          </a:p>
          <a:p>
            <a:pPr algn="ctr"/>
            <a:r>
              <a:rPr lang="it-IT" sz="2400" dirty="0">
                <a:latin typeface="Lato"/>
              </a:rPr>
              <a:t>tutta la normativa in tema di antidoping e</a:t>
            </a:r>
          </a:p>
          <a:p>
            <a:pPr algn="ctr"/>
            <a:r>
              <a:rPr lang="it-IT" sz="2400" dirty="0">
                <a:latin typeface="Lato"/>
              </a:rPr>
              <a:t>la modulistica per la TUE</a:t>
            </a:r>
          </a:p>
          <a:p>
            <a:pPr algn="ctr"/>
            <a:r>
              <a:rPr lang="it-IT" sz="2400" dirty="0">
                <a:latin typeface="Lato"/>
              </a:rPr>
              <a:t>sono scaricabili ai seguenti indirizzi:</a:t>
            </a:r>
          </a:p>
          <a:p>
            <a:pPr algn="ctr"/>
            <a:endParaRPr lang="it-IT" sz="2400" dirty="0">
              <a:latin typeface="Lato"/>
              <a:hlinkClick r:id="rId2"/>
            </a:endParaRPr>
          </a:p>
          <a:p>
            <a:pPr algn="ctr"/>
            <a:r>
              <a:rPr lang="it-IT" sz="2400" b="1" dirty="0">
                <a:latin typeface="Lato"/>
                <a:hlinkClick r:id="rId2"/>
              </a:rPr>
              <a:t>www.wada-ama.org</a:t>
            </a:r>
            <a:endParaRPr lang="it-IT" sz="2400" b="1" dirty="0">
              <a:latin typeface="Lato"/>
            </a:endParaRPr>
          </a:p>
          <a:p>
            <a:pPr algn="ctr"/>
            <a:r>
              <a:rPr lang="it-IT" sz="2400" b="1" dirty="0">
                <a:latin typeface="Lato"/>
                <a:hlinkClick r:id="rId3"/>
              </a:rPr>
              <a:t>www.nadoitalia.it</a:t>
            </a:r>
            <a:endParaRPr lang="it-IT" sz="2400" b="1" dirty="0">
              <a:latin typeface="Lato"/>
            </a:endParaRPr>
          </a:p>
        </p:txBody>
      </p:sp>
      <p:sp>
        <p:nvSpPr>
          <p:cNvPr id="10" name="Titolo 1"/>
          <p:cNvSpPr txBox="1">
            <a:spLocks/>
          </p:cNvSpPr>
          <p:nvPr/>
        </p:nvSpPr>
        <p:spPr bwMode="auto">
          <a:xfrm>
            <a:off x="187325" y="287338"/>
            <a:ext cx="7162800" cy="1143000"/>
          </a:xfrm>
          <a:prstGeom prst="rect">
            <a:avLst/>
          </a:prstGeom>
          <a:noFill/>
          <a:ln w="9525">
            <a:noFill/>
            <a:miter lim="800000"/>
            <a:headEnd/>
            <a:tailEnd/>
          </a:ln>
        </p:spPr>
        <p:txBody>
          <a:bodyPr anchor="ctr"/>
          <a:lstStyle/>
          <a:p>
            <a:pPr fontAlgn="auto">
              <a:spcBef>
                <a:spcPts val="0"/>
              </a:spcBef>
              <a:spcAft>
                <a:spcPts val="0"/>
              </a:spcAft>
              <a:defRPr/>
            </a:pPr>
            <a:r>
              <a:rPr lang="it-IT" sz="3200" b="1" kern="0" dirty="0">
                <a:solidFill>
                  <a:schemeClr val="bg1"/>
                </a:solidFill>
                <a:latin typeface="+mj-lt"/>
                <a:ea typeface="+mj-ea"/>
                <a:cs typeface="+mj-cs"/>
              </a:rPr>
              <a:t>COMITATO PER L’ESENZIONE A FINI TERAPEUTICI (CEFT / TUE)</a:t>
            </a:r>
          </a:p>
        </p:txBody>
      </p:sp>
    </p:spTree>
    <p:extLst>
      <p:ext uri="{BB962C8B-B14F-4D97-AF65-F5344CB8AC3E}">
        <p14:creationId xmlns:p14="http://schemas.microsoft.com/office/powerpoint/2010/main" val="31525920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p:cNvSpPr>
            <a:spLocks noGrp="1" noChangeArrowheads="1"/>
          </p:cNvSpPr>
          <p:nvPr>
            <p:ph type="title" idx="4294967295"/>
          </p:nvPr>
        </p:nvSpPr>
        <p:spPr>
          <a:xfrm>
            <a:off x="141288" y="377825"/>
            <a:ext cx="7435850" cy="1143000"/>
          </a:xfrm>
        </p:spPr>
        <p:txBody>
          <a:bodyPr/>
          <a:lstStyle/>
          <a:p>
            <a:pPr eaLnBrk="1" hangingPunct="1"/>
            <a:r>
              <a:rPr lang="it-IT" altLang="it-IT" sz="3200" dirty="0"/>
              <a:t>IL CONTROLLO ANTIDOPING URINARIO</a:t>
            </a:r>
          </a:p>
        </p:txBody>
      </p:sp>
      <p:sp>
        <p:nvSpPr>
          <p:cNvPr id="89090" name="Rectangle 4"/>
          <p:cNvSpPr>
            <a:spLocks noGrp="1" noChangeArrowheads="1"/>
          </p:cNvSpPr>
          <p:nvPr>
            <p:ph type="body" sz="half" idx="4294967295"/>
          </p:nvPr>
        </p:nvSpPr>
        <p:spPr>
          <a:xfrm>
            <a:off x="4643438" y="1357313"/>
            <a:ext cx="4195762" cy="4857750"/>
          </a:xfrm>
        </p:spPr>
        <p:txBody>
          <a:bodyPr/>
          <a:lstStyle/>
          <a:p>
            <a:pPr eaLnBrk="1" hangingPunct="1"/>
            <a:endParaRPr lang="it-IT" altLang="it-IT" sz="3200">
              <a:solidFill>
                <a:srgbClr val="0000FF"/>
              </a:solidFill>
            </a:endParaRPr>
          </a:p>
          <a:p>
            <a:pPr eaLnBrk="1" hangingPunct="1"/>
            <a:endParaRPr lang="it-IT" altLang="it-IT" sz="3200">
              <a:solidFill>
                <a:srgbClr val="0000FF"/>
              </a:solidFill>
            </a:endParaRPr>
          </a:p>
          <a:p>
            <a:pPr eaLnBrk="1" hangingPunct="1">
              <a:lnSpc>
                <a:spcPct val="100000"/>
              </a:lnSpc>
              <a:buClr>
                <a:srgbClr val="2E75B6"/>
              </a:buClr>
            </a:pPr>
            <a:r>
              <a:rPr lang="it-IT" altLang="it-IT" sz="2800" b="1"/>
              <a:t>IN COMPETIZIONE</a:t>
            </a:r>
          </a:p>
          <a:p>
            <a:pPr eaLnBrk="1" hangingPunct="1">
              <a:lnSpc>
                <a:spcPct val="100000"/>
              </a:lnSpc>
              <a:buClr>
                <a:srgbClr val="2E75B6"/>
              </a:buClr>
            </a:pPr>
            <a:r>
              <a:rPr lang="it-IT" altLang="it-IT" sz="2800" b="1"/>
              <a:t>FUORI COMPETIZIONE</a:t>
            </a:r>
            <a:br>
              <a:rPr lang="it-IT" altLang="it-IT" sz="2800" b="1"/>
            </a:br>
            <a:endParaRPr lang="it-IT" altLang="it-IT" sz="2800" b="1"/>
          </a:p>
          <a:p>
            <a:pPr eaLnBrk="1" hangingPunct="1">
              <a:lnSpc>
                <a:spcPct val="100000"/>
              </a:lnSpc>
              <a:buClr>
                <a:srgbClr val="2E75B6"/>
              </a:buClr>
            </a:pPr>
            <a:r>
              <a:rPr lang="it-IT" altLang="it-IT" sz="2800" b="1"/>
              <a:t>  Urine</a:t>
            </a:r>
          </a:p>
        </p:txBody>
      </p:sp>
      <p:sp>
        <p:nvSpPr>
          <p:cNvPr id="89091" name="AutoShape 7" descr="data:image/jpeg;base64,/9j/4AAQSkZJRgABAQAAAQABAAD/2wCEAAkGBwgHBgkIBwgKCgkLDRYPDQwMDRsUFRAWIB0iIiAdHx8kKDQsJCYxJx8fLT0tMTU3Ojo6Iys/RD84QzQ5OjcBCgoKDQwNGg8PGjclHyU3Nzc3Nzc3Nzc3Nzc3Nzc3Nzc3Nzc3Nzc3Nzc3Nzc3Nzc3Nzc3Nzc3Nzc3Nzc3Nzc3N//AABEIAIAAnAMBIgACEQEDEQH/xAAbAAACAgMBAAAAAAAAAAAAAAAEBQMGAQIHAP/EAD4QAAIBAwMBBgMFBAgHAAAAAAECAwAEEQUSITEGEyJBUWFxgaEUIzKRsRVCUsEHFkNiouHw8SQzU3KCssL/xAAaAQACAwEBAAAAAAAAAAAAAAACAwABBAUG/8QAKBEAAgICAgIBAwQDAAAAAAAAAAECAxEhBBIxQSIFE1EUMmGhQnGB/9oADAMBAAIRAxEAPwDkjDFbxoSakuVCttHWpo02oOOcVZCHFYC7iBRiWpfGSFycZPAHuaOl0CVbZJLaUTzhSSkfiWQc8oeucY8DAN1Iz0qdki1FvwJzHzgVjuz6U4tNPjk0a81B5cPbzRxrEB13dST5eVCPtK8Cp2Kw0A4NbLGT5VMibm6Uxit0EWTRZIK+7rUrijtq5IHNee36/CpkoARCxwAanSAj8QxRtnbknJXNb3AwcbTj3FTJAV4kC0IynJph3DMPhWpt8joavJWNgCjLYqUxZWpDBjpREAGVB4qsl4FxjIbpXtlNJ4FZeDz60MUANTJATu+elZ7qmsMaGLnGRQzJljUIQuivKW98VJsIZSfI1quTISB1qVyxkVWBxQlk5O7w58umKO0jXr3TbuN5XNzGGBInJkYAHOFJPHQcdPal0mYyCBxioVk3MT6VTimtlpuL0dKh1PTO0+k3VjC4W7njbNrNgSBzwGDYwcHBz5CuayW01rL3VwpVjyOOGHqD5ipIbq4VWijmljRj4gjYz/r0ptb6wr/cX6I8bdSy5B+IPFJjF15xtDm1Zj0xKPCQRUzynusL0p9Jo9hdrvti0eP+m2QfiDn6Gg7vR7qLmOJrhPWJCcfEDpTI2xegJVSiKI1YHNE5JHSpmsp48CaCWLPTvIyv61OtqEXc2elH58Cwe3lEZAINE9w0+WA4oVx46eaPIZJY4U/5nUHGcY5q848kxk3Ts1eC2SW4dIGdcpEUZmPpuwML8OT7Uuktmt2aO4TZIvVT5+9Wq4txfK88axRM0OW7xwxIzngNknJzn4eh4SdoF8UCqSRHGE6Y5HljPSlxsbexkq8LKEYjVmI8s1rLEq9KIEBVdwNQx75ZsE8UzAsgJYkDPFYaJh16Uzls9gDH1rSaNWjIHWhc0tEwBGIrESDQocjIo1kkCYx4aBZfEcUWSg9o0M2VxzUz2wJU8UE0hVxgcelG21xk+P5UtjYpBc9rH9m6jdikjQ7H54pxbN3s3ibK54ofWYczARY61EwWBiIeXHyrD2zE5YHA9qZ28GxFLelOES3eHnG4DLDGcURTK2I5bdN9vM8TdeOh+VMLXV9VijJNu8q7eJIgW59wOaNvoI2iAj+WKhghEajyHnS5QixkJyR6PWbhhgmCQ/vJuww+IODWyXenzti5gx6qWKqfmpH61NLb2V6AtxFlwMCRTtcfP+Rpfc6CiY7u/n246MAcfWhVTXhjXan5Q5EGk3QZbWwRSgAPdzSkj35cj6Vmw7NfarRbsXDIjOcRG3ZwwDBSN6+uT+75c0i0K21K2v0jh2SpcTi3Qk4JJPBx6Dzrs9ubWztIbe3CLHEPC7jAYgMxP0JJrDyuTbS1GG2ymq8Zxg43qK6i95H3MuIw3SVV+7HzHtRd3HJIRI+7aygknoW6E+ldG1Xs7p97erqMyEOFbekQBVz655wf1zn1oySxtlWK0tkEUaxnCY3K4Oc8HgnJOflkdKFfUNJ9f9gNxx5OVvADFg+dLo1NvKdw5Bq5a7Pb6TeS2iNAm6QrHAkKKW9jgfUmlE93pCeK7tmdx+FYVZVPx2kZ+ldCPIUop4J9l+cim6u27vpUelrLe3SQwRtK5/cRSTj1+Hv0podb03pHpMDADgvAjH6gmt7btHpdrbzJHHHbhzl44kVAT7gAZ+dU7F6QX2H7YfLo6fZ9s1xDESOQg7wj8uP8VBfsjQIRsuI5ZJPNnuNpPyUcfX4moTLq2pputoTbWw572Tgn4D8R+goI6SCSZcyvnlmOKvNsiutUdeQV4fvG4qFoWJ64opcthjnn1rKyqC28AYpgvKI7bcswUHmi1iYyDeM+lC2sqR3HedQD1pyLmB9rcDHNUy8pAksihsGm8V/qkGhm1sREtuy95L9njYuST/akeg8ulKbmCTUZe70+CSeQDce6UttHv6fOs39xr+hXMlgQqs7ATqjjG7byDjg9aF5YSaZC173V2YZkCt3avkdCSTnH5D86KQmdSVPFCW+nS3EsYuIiqbSyttIDeuD544pjbQCGRkUgj3o0gM4YviZop23HrR6/eE88UJqMREp2CpoDIlscjqKkngOCysl67N9nba2trXVmlMk00A7uJ1GIy3BYfLIHxqwxWomfBiRhjGWG7C/54/SvWTQNaWywhO6Ea7FUEKF2jaM49P5VFdqVuFhe6iguZwZIkS5CO8QXnAY46jPHkvxrz/GhZzbJfLDAum4NayFSaPAeYJZLcdcRuQufcdfIefkK8xktYCrTGdixK7vTGAB/n69elBt+0BGk0U85gdQ67IVm3KRwQVJyPhUMdxcR2s9xeps7vcd5iaNgqjqVOfP/AGqubwOZRX2lNSWl/JdF1VsuvVo5zqOkf1i1/Ubie6mjt1neNWQDqrfu5+HJNCXnZpLUfc387nPRlHSmVtIPwQuyxrwAevzrMxPuT6mu9XFRgkG23LQri0SAIXkaWZvLe2APkAKHEa28gUKoKnIwo4pitxIZGUjAr01sG8Z60WkC8yZL+0jHblQAM9c0A2pAnIIqaO2WfKn04FE2Gh6YYN1/HevMzE/c8Ko9P9etTIOAZdKVEEm84xwuaFu9HEjwmG5DtIxVxswFPkAc8nGfLHvQD3WosyABliY8Eit5bl9MuoLnapKsD3hzuH930wack5NRWgY4w3IeW3Zd4iFfLcZrMemQ6de97qG020YyEY8M3kD7frR9v2xsJY177fG6pkIR19cEcYpLqusS9pr1NPsohHDIdrNj8K+ZpE/whkF7l6LI07bDcW7IA5GyGJQqmQ8LwOvlxQWrK8tzu1OCSK4LM57wFSxJ569eaXaSTpt2LC4upEtoLhtkxXcybSdpI88cU/vrWa923N1ezM6oRG0sAUEHkcqB1z1xRR+nXzh3X/Do18vhxiq7de3+QKKYyLHaA/dd40ij0JCgj/DS/U4JbN45oW3o3DA9UNM9TW7E9ukEtrJOzbIooIth3Y6sMZ6etV3QNSbVpnW9mYO39kRjBpbpuon8weXLi2qP2PwFQTK+WkwTRPfRkYA6DpSrUk+xXoRm8BORR1l3V1cQQlgokkVGYnG0EgE/Wpcv8jJTb10dItY3tNPtrZnVXiiCEtIB046Hn28631xJr9IoYFtmS3tJRAskjIVujGyBm8JBHix1GNxJzgYbXAKSKi+YGBu2nPzHNCyKy+Ixlto4G3kV5SjnS40nNLLZbrdknh4EL6ZdqNRgkhjuEnEcUMmYT4VYbdrEhkVUUZ9GJZRVh7SPaTWd+Gkba8LAYyAfD6+/FCpAzvumgmjUHIUlttba3bpJpkisN21Q4Y+g5/Sncj6l+qlXW1jaLhS68tnM2YQMQpxgc8Vqtw0xwASPaib9YTOViIwOuKaaQLaK33nAPwr1GBOWlkWi3ZF3FCKXzX4R+6YgH3qxG6gnaRFHTzNVbVtOV75ZFPXmijFMqUmguBiB3i5wfPFLru9vI527kOyNyMPjFPFSGbTIraK5WC5kkCvM/wCGJOp48zTZexxkjQ22qW06bQO8bIJPyrNdyaqtSHQqsks40BMLV9FjOF3hcg1T9SZXPdzA92eOKzDfzFRbE8Dio9QR3ZVJ4xWvspPBlXxQKdMuEbwSxtAej7sHn1HrTrTwbBN8HODycdaVPFvgEUTHfmm1od0cdtJ4WPVqBrehqeix9lNPi1vVdRubtV7hU3lWYALngYz705l7OSJNiG5uAQzJ4LhScr1X8eOPhxSvspq2m6Z+0be+uBEsojVWC84ViT+fFHWd3oi3iXR160ZUcsVkTYThVVcHcSCdviPOa69/Ju48lCPhJev4Ob9qE23J4ZBPpo0jXbS6aR2WSF5FkldW3cADBXjzqmdprSOz1Nr6wYBJnLMgP4WPJ+R61bdTuE1jW7OztZ0ltbKwjTvUwQz5YHp7BaT67o7WsxYneGGNpHUVi5Vkr8Sl+DVQlWsIWRSQXqLPqSRso5VjIykfl1o+yu2d0GjWaxLuA+0MMndnjBNV79nTG4xGpaNSMA84q89nbGaSWzaSXGJUwqjp4hWNw002aJWLzFbLvc3tsZGX7QiFyw8TZzg8+HGP96V3mu2COYlEszZwVB8OPbcf5D4VVu2mo3NnBayIiyKVdWVlBII2k8+niA8+gPxF7NWuywW/mUiecbwT+4p/D8MjmuHD6dW49pZMdnLug31RbIu0EaMRHpqs5/CBLt+gT+VSavrD3emm2toZEmuE2yb2ysa+YXH4s8jOB8KE0i1jv9QtraRN6yuDuXrtHLD3GAfnil02qBdRuFSExxCQ4QsHK+27zx0z7Vrp+m8eU1Pr4K43Kvsy5PRC1pFbxDvcZHNDo57vanQ80Tql7DLGADg0PaXC7cKhbj0rqOPpG+HjLBpUeLL85NBxM7SZlJKg4zTxUEoJZcY8qKjOmx2bs3d4Qbm9qijoW3sW6JG0uuvDYxWjXAg3r9oXdtOeoGfhR/8AUDXWZ3GqwLvYsQsZwCfSk3Yt5LztrFPbeGKQNA55wAcHj38IrqjJbwhUeSYnHB29frR11wa+bLt5FsPjX/RwGKQM2RyamuNy23eM3SoNFaGO/wC4ucAMduT60y1TuIUktgwKsDtNLkmsC+yQv06bkupyy88080opq2p2tvtcFpQmYgCwHsDVZsJks9xfOGHU1Yuw13a2vae1vrxzHbRuzEhS3O04zjyyRV6zsOvs5Lr5MX1tPa31xaIRP3EjJuAxnBxmhltZZZAX2p/3GvalfzSajcGBj/xE7lT67mJH60zs7OOBQw8T45Y0r9dya49YzeD29f07iXvtOCb9li0a30/T+zkWowoqTrctDcNuOSeq4HToaF1bUIbl/wAQYY/KgbqWb9k/YtqiGa475XzyWVdp/UVXJjPA/iORn0pkbJTim3s8tz6oVcucF4XgeWM5kuzFGgINWrTbV4tRsmaURxd8hYkZAGapnZ2+iS9PeEbiOOauF5L32m3OeR3LH6UfX4tnOk12wit/0j3UjWwlI3GNucg/iI5/9U/OmhBg0eMZ8RIHHmBx/l8q55qVzc3sxt2nkk7w7QGYnk/H5VeL67SF4ot25IzvcLzWNx0kOph9t5Y1S9TQrSCYki6lz+FipVSMdfXng+wpahWRSx5Lck+pqva1etdtukcmTdkD+H0+lS6Pdu8qpMp2fxU+tNIGaXbSI9SuXS7RFBOSFAq6aPZolum8ZO3B+NVnXEt0CS2yAyg58HNMuz+oySIpnXaBzg8U+MkK2WC/t0ihyowcYqt2+mtqk7xNN3dnG3jCdZG9PgKaarfidSqcg9QDS+HUE0+HhAg/gHQVVr9LwFDSz7Hml20WnXEC2ECBkcFFzgE59fzqwXGpQpJtnVC39xyAOelc/te2AsNSW6FuJxEGPds20Hj1wa3m/pbnZ8r2csvfM7H/AOay8qm23Drn1JDqv3IoM2n3RcycYznNYisbm4mXvJQcdOtMrax1Abo5JfCfWpINDvY5N5uD1z1rS2CbtpK/Zwpxkc9OtTW1n3Vo8qDOB0AohrG4OGExyoNQG4ezt5ncll6Eeh9aXZ+14NnAlGHJhKfhMV2hkm1RNqsSp44qwXBkt2EW8bwMsQaQ6NcYa6kUeMYIPpzT7sfbLqfaDdfnvbKMGSdf4vIL7Ak/SkOlzezuS+sPjv4bzsHR5ZXLkqBjFRmxWdyWlB/8qk1azSz1C6S1uJBZmVu5V2yVXPAJ86FttIllfvBcuPbdWiKUVg89fbO6yVj9kRtDDeAxsM/CntlqUyK9vPjbIhUUD+yGkcN9pOV8s9ahk0+dZB98cA560WUK6v8AAl00Z1uAyKSEkLkL18Iz/Kn2m3Ul7q8NsybFZljL4PC7uTjzIzz680Fo2nzya3NLNG0ccIZs4/ESMDB/M03so/st9JLxv3q0a5xjBBpLeB+G9m91pcNnfSQu/ehDjfjGc85pvb21pFAvhXP60svCrXEzBywDlASeu3j+VaLcFhgvwPQU6DWFkzuMm9DuGG3XOVU5o6G1glj2xAY+Fc+1LUb0TbIJCF8zirZ2ZvwtoBczAvjmuffTPcoBpSGTaUo6VU+08TQMBuO0mrzHcJIMq2RVP7akYBpPF5Fjs6SKkVK73xwAkEBz1PnS89at+pQwXGg2twVH3L8j+IEUoigs513iBx5cHFdKFyaKUcn/2Q=="/>
          <p:cNvSpPr>
            <a:spLocks noChangeAspect="1" noChangeArrowheads="1"/>
          </p:cNvSpPr>
          <p:nvPr/>
        </p:nvSpPr>
        <p:spPr bwMode="auto">
          <a:xfrm>
            <a:off x="0" y="-182563"/>
            <a:ext cx="1485900" cy="1219201"/>
          </a:xfrm>
          <a:prstGeom prst="rect">
            <a:avLst/>
          </a:prstGeom>
          <a:noFill/>
          <a:ln w="9525">
            <a:noFill/>
            <a:miter lim="800000"/>
            <a:headEnd/>
            <a:tailEnd/>
          </a:ln>
        </p:spPr>
        <p:txBody>
          <a:bodyPr/>
          <a:lstStyle/>
          <a:p>
            <a:endParaRPr lang="fr-FR" altLang="it-IT">
              <a:latin typeface="Times New Roman" pitchFamily="18" charset="0"/>
            </a:endParaRPr>
          </a:p>
        </p:txBody>
      </p:sp>
      <p:pic>
        <p:nvPicPr>
          <p:cNvPr id="89092" name="Picture 8" descr="C:\Users\DIMATTIA\Pictures\aaaa.png"/>
          <p:cNvPicPr>
            <a:picLocks noChangeAspect="1" noChangeArrowheads="1"/>
          </p:cNvPicPr>
          <p:nvPr/>
        </p:nvPicPr>
        <p:blipFill>
          <a:blip r:embed="rId2"/>
          <a:srcRect/>
          <a:stretch>
            <a:fillRect/>
          </a:stretch>
        </p:blipFill>
        <p:spPr bwMode="auto">
          <a:xfrm>
            <a:off x="2517775" y="4219575"/>
            <a:ext cx="2105025" cy="2171700"/>
          </a:xfrm>
          <a:prstGeom prst="rect">
            <a:avLst/>
          </a:prstGeom>
          <a:noFill/>
          <a:ln w="9525">
            <a:noFill/>
            <a:miter lim="800000"/>
            <a:headEnd/>
            <a:tailEnd/>
          </a:ln>
        </p:spPr>
      </p:pic>
      <p:pic>
        <p:nvPicPr>
          <p:cNvPr id="89093" name="Picture 9" descr="C:\Users\DIMATTIA\Pictures\aaaaaaaaa.png"/>
          <p:cNvPicPr>
            <a:picLocks noChangeAspect="1" noChangeArrowheads="1"/>
          </p:cNvPicPr>
          <p:nvPr/>
        </p:nvPicPr>
        <p:blipFill>
          <a:blip r:embed="rId3"/>
          <a:srcRect/>
          <a:stretch>
            <a:fillRect/>
          </a:stretch>
        </p:blipFill>
        <p:spPr bwMode="auto">
          <a:xfrm>
            <a:off x="493713" y="4281488"/>
            <a:ext cx="2011362" cy="2019300"/>
          </a:xfrm>
          <a:prstGeom prst="rect">
            <a:avLst/>
          </a:prstGeom>
          <a:noFill/>
          <a:ln w="9525">
            <a:noFill/>
            <a:miter lim="800000"/>
            <a:headEnd/>
            <a:tailEnd/>
          </a:ln>
        </p:spPr>
      </p:pic>
      <p:pic>
        <p:nvPicPr>
          <p:cNvPr id="89094" name="Picture 10" descr="C:\Users\DIMATTIA\Pictures\aaaaaaaaaaaa.jpg"/>
          <p:cNvPicPr>
            <a:picLocks noChangeAspect="1" noChangeArrowheads="1"/>
          </p:cNvPicPr>
          <p:nvPr/>
        </p:nvPicPr>
        <p:blipFill>
          <a:blip r:embed="rId4"/>
          <a:srcRect/>
          <a:stretch>
            <a:fillRect/>
          </a:stretch>
        </p:blipFill>
        <p:spPr bwMode="auto">
          <a:xfrm>
            <a:off x="512763" y="1638300"/>
            <a:ext cx="3863975" cy="2574925"/>
          </a:xfrm>
          <a:prstGeom prst="rect">
            <a:avLst/>
          </a:prstGeom>
          <a:noFill/>
          <a:ln w="9525">
            <a:noFill/>
            <a:miter lim="800000"/>
            <a:headEnd/>
            <a:tailEnd/>
          </a:ln>
        </p:spPr>
      </p:pic>
      <p:pic>
        <p:nvPicPr>
          <p:cNvPr id="89095" name="Picture 11" descr="C:\Users\DIMATTIA\Pictures\imagesCA5FIYGN.jpg"/>
          <p:cNvPicPr>
            <a:picLocks noChangeAspect="1" noChangeArrowheads="1"/>
          </p:cNvPicPr>
          <p:nvPr/>
        </p:nvPicPr>
        <p:blipFill>
          <a:blip r:embed="rId5"/>
          <a:srcRect/>
          <a:stretch>
            <a:fillRect/>
          </a:stretch>
        </p:blipFill>
        <p:spPr bwMode="auto">
          <a:xfrm>
            <a:off x="6026150" y="4213225"/>
            <a:ext cx="2654300" cy="2087563"/>
          </a:xfrm>
          <a:prstGeom prst="rect">
            <a:avLst/>
          </a:prstGeom>
          <a:noFill/>
          <a:ln w="9525">
            <a:noFill/>
            <a:miter lim="800000"/>
            <a:headEnd/>
            <a:tailEnd/>
          </a:ln>
        </p:spPr>
      </p:pic>
    </p:spTree>
    <p:extLst>
      <p:ext uri="{BB962C8B-B14F-4D97-AF65-F5344CB8AC3E}">
        <p14:creationId xmlns:p14="http://schemas.microsoft.com/office/powerpoint/2010/main" val="22259732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p:cNvSpPr>
            <a:spLocks noGrp="1" noChangeArrowheads="1"/>
          </p:cNvSpPr>
          <p:nvPr>
            <p:ph type="title" idx="4294967295"/>
          </p:nvPr>
        </p:nvSpPr>
        <p:spPr>
          <a:xfrm>
            <a:off x="95250" y="273050"/>
            <a:ext cx="7423150" cy="1201738"/>
          </a:xfrm>
        </p:spPr>
        <p:txBody>
          <a:bodyPr/>
          <a:lstStyle/>
          <a:p>
            <a:pPr eaLnBrk="1" hangingPunct="1"/>
            <a:r>
              <a:rPr lang="it-IT" altLang="it-IT" sz="3200"/>
              <a:t> SELEZIONE DELL’ATLETA</a:t>
            </a:r>
          </a:p>
        </p:txBody>
      </p:sp>
      <p:sp>
        <p:nvSpPr>
          <p:cNvPr id="90114" name="Rectangle 4"/>
          <p:cNvSpPr>
            <a:spLocks noGrp="1" noChangeArrowheads="1"/>
          </p:cNvSpPr>
          <p:nvPr>
            <p:ph type="body" sz="half" idx="4294967295"/>
          </p:nvPr>
        </p:nvSpPr>
        <p:spPr>
          <a:xfrm>
            <a:off x="-1" y="1569749"/>
            <a:ext cx="6733309" cy="4857750"/>
          </a:xfrm>
        </p:spPr>
        <p:txBody>
          <a:bodyPr/>
          <a:lstStyle/>
          <a:p>
            <a:pPr eaLnBrk="1" hangingPunct="1">
              <a:buClr>
                <a:srgbClr val="2E75B6"/>
              </a:buClr>
            </a:pPr>
            <a:endParaRPr lang="it-IT" altLang="it-IT" sz="2400" dirty="0"/>
          </a:p>
          <a:p>
            <a:pPr eaLnBrk="1" hangingPunct="1">
              <a:lnSpc>
                <a:spcPct val="100000"/>
              </a:lnSpc>
              <a:buClr>
                <a:srgbClr val="2E75B6"/>
              </a:buClr>
              <a:buFont typeface="Arial" charset="0"/>
              <a:buNone/>
            </a:pPr>
            <a:r>
              <a:rPr lang="it-IT" altLang="it-IT" sz="2400" b="1" dirty="0"/>
              <a:t>In accordo con L’ATTO DISPOSITIVO </a:t>
            </a:r>
          </a:p>
          <a:p>
            <a:pPr eaLnBrk="1" hangingPunct="1">
              <a:lnSpc>
                <a:spcPct val="100000"/>
              </a:lnSpc>
              <a:buClr>
                <a:srgbClr val="2E75B6"/>
              </a:buClr>
              <a:buFont typeface="Arial" charset="0"/>
              <a:buNone/>
            </a:pPr>
            <a:r>
              <a:rPr lang="it-IT" altLang="it-IT" sz="2400" b="1" dirty="0"/>
              <a:t>in possesso del DCO</a:t>
            </a:r>
          </a:p>
          <a:p>
            <a:pPr eaLnBrk="1" hangingPunct="1">
              <a:lnSpc>
                <a:spcPct val="100000"/>
              </a:lnSpc>
              <a:buClr>
                <a:srgbClr val="2E75B6"/>
              </a:buClr>
              <a:buFont typeface="Arial" charset="0"/>
              <a:buNone/>
            </a:pPr>
            <a:endParaRPr lang="it-IT" altLang="it-IT" sz="2400" b="1" dirty="0"/>
          </a:p>
          <a:p>
            <a:pPr lvl="1" eaLnBrk="1" hangingPunct="1">
              <a:lnSpc>
                <a:spcPct val="100000"/>
              </a:lnSpc>
              <a:buClr>
                <a:srgbClr val="2E75B6"/>
              </a:buClr>
            </a:pPr>
            <a:r>
              <a:rPr lang="it-IT" altLang="it-IT" sz="2400" dirty="0"/>
              <a:t>Random</a:t>
            </a:r>
          </a:p>
          <a:p>
            <a:pPr lvl="1" eaLnBrk="1" hangingPunct="1">
              <a:lnSpc>
                <a:spcPct val="100000"/>
              </a:lnSpc>
              <a:buClr>
                <a:srgbClr val="2E75B6"/>
              </a:buClr>
            </a:pPr>
            <a:r>
              <a:rPr lang="it-IT" altLang="it-IT" sz="2400" dirty="0"/>
              <a:t>Criteri di Classifica</a:t>
            </a:r>
          </a:p>
          <a:p>
            <a:pPr lvl="1" eaLnBrk="1" hangingPunct="1">
              <a:lnSpc>
                <a:spcPct val="100000"/>
              </a:lnSpc>
              <a:buClr>
                <a:srgbClr val="2E75B6"/>
              </a:buClr>
            </a:pPr>
            <a:r>
              <a:rPr lang="it-IT" altLang="it-IT" sz="2400" dirty="0"/>
              <a:t>Target (Nominale)</a:t>
            </a:r>
          </a:p>
          <a:p>
            <a:pPr lvl="1" eaLnBrk="1" hangingPunct="1">
              <a:buClr>
                <a:srgbClr val="2E75B6"/>
              </a:buClr>
            </a:pPr>
            <a:endParaRPr lang="it-IT" altLang="it-IT" sz="2400" dirty="0"/>
          </a:p>
        </p:txBody>
      </p:sp>
      <p:pic>
        <p:nvPicPr>
          <p:cNvPr id="3" name="Immagine 2">
            <a:extLst>
              <a:ext uri="{FF2B5EF4-FFF2-40B4-BE49-F238E27FC236}">
                <a16:creationId xmlns:a16="http://schemas.microsoft.com/office/drawing/2014/main" id="{EA3855F8-603C-6BC9-70E8-F2264FE3AB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4329738" y="2174104"/>
            <a:ext cx="3137477" cy="4183303"/>
          </a:xfrm>
          <a:prstGeom prst="rect">
            <a:avLst/>
          </a:prstGeom>
        </p:spPr>
      </p:pic>
    </p:spTree>
    <p:extLst>
      <p:ext uri="{BB962C8B-B14F-4D97-AF65-F5344CB8AC3E}">
        <p14:creationId xmlns:p14="http://schemas.microsoft.com/office/powerpoint/2010/main" val="265154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C0DD99-9A7B-D06C-CCEB-84D0D274C05B}"/>
            </a:ext>
          </a:extLst>
        </p:cNvPr>
        <p:cNvGrpSpPr/>
        <p:nvPr/>
      </p:nvGrpSpPr>
      <p:grpSpPr>
        <a:xfrm>
          <a:off x="0" y="0"/>
          <a:ext cx="0" cy="0"/>
          <a:chOff x="0" y="0"/>
          <a:chExt cx="0" cy="0"/>
        </a:xfrm>
      </p:grpSpPr>
      <p:sp>
        <p:nvSpPr>
          <p:cNvPr id="90113" name="Rectangle 2">
            <a:extLst>
              <a:ext uri="{FF2B5EF4-FFF2-40B4-BE49-F238E27FC236}">
                <a16:creationId xmlns:a16="http://schemas.microsoft.com/office/drawing/2014/main" id="{655AA3E6-007D-4147-9299-71A8E14EAED0}"/>
              </a:ext>
            </a:extLst>
          </p:cNvPr>
          <p:cNvSpPr>
            <a:spLocks noGrp="1" noChangeArrowheads="1"/>
          </p:cNvSpPr>
          <p:nvPr>
            <p:ph type="title" idx="4294967295"/>
          </p:nvPr>
        </p:nvSpPr>
        <p:spPr>
          <a:xfrm>
            <a:off x="95250" y="273050"/>
            <a:ext cx="7423150" cy="1201738"/>
          </a:xfrm>
        </p:spPr>
        <p:txBody>
          <a:bodyPr/>
          <a:lstStyle/>
          <a:p>
            <a:pPr eaLnBrk="1" hangingPunct="1"/>
            <a:r>
              <a:rPr lang="it-IT" altLang="it-IT" sz="3200" dirty="0"/>
              <a:t> SELEZIONE DELL’ATLETA</a:t>
            </a:r>
            <a:br>
              <a:rPr lang="it-IT" altLang="it-IT" sz="3200" dirty="0"/>
            </a:br>
            <a:r>
              <a:rPr lang="it-IT" altLang="it-IT" sz="3200" dirty="0"/>
              <a:t> </a:t>
            </a:r>
            <a:r>
              <a:rPr lang="it-IT" altLang="it-IT" sz="3200" dirty="0">
                <a:solidFill>
                  <a:srgbClr val="FF0000"/>
                </a:solidFill>
              </a:rPr>
              <a:t>CRITERI DI CLASSIFICA</a:t>
            </a:r>
          </a:p>
        </p:txBody>
      </p:sp>
      <p:graphicFrame>
        <p:nvGraphicFramePr>
          <p:cNvPr id="2" name="Oggetto 1">
            <a:extLst>
              <a:ext uri="{FF2B5EF4-FFF2-40B4-BE49-F238E27FC236}">
                <a16:creationId xmlns:a16="http://schemas.microsoft.com/office/drawing/2014/main" id="{4D13CED2-8B04-3DF4-6D55-47BC1A94E28D}"/>
              </a:ext>
            </a:extLst>
          </p:cNvPr>
          <p:cNvGraphicFramePr>
            <a:graphicFrameLocks noChangeAspect="1"/>
          </p:cNvGraphicFramePr>
          <p:nvPr>
            <p:extLst>
              <p:ext uri="{D42A27DB-BD31-4B8C-83A1-F6EECF244321}">
                <p14:modId xmlns:p14="http://schemas.microsoft.com/office/powerpoint/2010/main" val="3512631656"/>
              </p:ext>
            </p:extLst>
          </p:nvPr>
        </p:nvGraphicFramePr>
        <p:xfrm>
          <a:off x="2812357" y="1493647"/>
          <a:ext cx="3790671" cy="5364353"/>
        </p:xfrm>
        <a:graphic>
          <a:graphicData uri="http://schemas.openxmlformats.org/presentationml/2006/ole">
            <mc:AlternateContent xmlns:mc="http://schemas.openxmlformats.org/markup-compatibility/2006">
              <mc:Choice xmlns:v="urn:schemas-microsoft-com:vml" Requires="v">
                <p:oleObj name="Acrobat Document" r:id="rId2" imgW="5667136" imgH="8019880" progId="Acrobat.Document.DC">
                  <p:embed/>
                </p:oleObj>
              </mc:Choice>
              <mc:Fallback>
                <p:oleObj name="Acrobat Document" r:id="rId2" imgW="5667136" imgH="8019880" progId="Acrobat.Document.DC">
                  <p:embed/>
                  <p:pic>
                    <p:nvPicPr>
                      <p:cNvPr id="0" name=""/>
                      <p:cNvPicPr/>
                      <p:nvPr/>
                    </p:nvPicPr>
                    <p:blipFill>
                      <a:blip r:embed="rId3"/>
                      <a:stretch>
                        <a:fillRect/>
                      </a:stretch>
                    </p:blipFill>
                    <p:spPr>
                      <a:xfrm>
                        <a:off x="2812357" y="1493647"/>
                        <a:ext cx="3790671" cy="5364353"/>
                      </a:xfrm>
                      <a:prstGeom prst="rect">
                        <a:avLst/>
                      </a:prstGeom>
                    </p:spPr>
                  </p:pic>
                </p:oleObj>
              </mc:Fallback>
            </mc:AlternateContent>
          </a:graphicData>
        </a:graphic>
      </p:graphicFrame>
    </p:spTree>
    <p:extLst>
      <p:ext uri="{BB962C8B-B14F-4D97-AF65-F5344CB8AC3E}">
        <p14:creationId xmlns:p14="http://schemas.microsoft.com/office/powerpoint/2010/main" val="130046652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p:cNvSpPr>
            <a:spLocks noGrp="1" noChangeArrowheads="1"/>
          </p:cNvSpPr>
          <p:nvPr>
            <p:ph type="title" idx="4294967295"/>
          </p:nvPr>
        </p:nvSpPr>
        <p:spPr>
          <a:xfrm>
            <a:off x="95250" y="273050"/>
            <a:ext cx="7423150" cy="1201738"/>
          </a:xfrm>
        </p:spPr>
        <p:txBody>
          <a:bodyPr/>
          <a:lstStyle/>
          <a:p>
            <a:pPr eaLnBrk="1" hangingPunct="1"/>
            <a:r>
              <a:rPr lang="it-IT" altLang="it-IT" sz="3200" dirty="0"/>
              <a:t> SELEZIONE DELL’ATLETA</a:t>
            </a:r>
            <a:br>
              <a:rPr lang="it-IT" altLang="it-IT" sz="3200" dirty="0"/>
            </a:br>
            <a:r>
              <a:rPr lang="it-IT" altLang="it-IT" sz="3200" dirty="0"/>
              <a:t> </a:t>
            </a:r>
            <a:r>
              <a:rPr lang="it-IT" altLang="it-IT" sz="3200" dirty="0">
                <a:solidFill>
                  <a:srgbClr val="FF0000"/>
                </a:solidFill>
              </a:rPr>
              <a:t>CRITERI DI CLASSIFICA</a:t>
            </a:r>
          </a:p>
        </p:txBody>
      </p:sp>
      <p:graphicFrame>
        <p:nvGraphicFramePr>
          <p:cNvPr id="3" name="Oggetto 2">
            <a:extLst>
              <a:ext uri="{FF2B5EF4-FFF2-40B4-BE49-F238E27FC236}">
                <a16:creationId xmlns:a16="http://schemas.microsoft.com/office/drawing/2014/main" id="{8110A79B-754F-ADEC-1EE0-0B39EC77C6BA}"/>
              </a:ext>
            </a:extLst>
          </p:cNvPr>
          <p:cNvGraphicFramePr>
            <a:graphicFrameLocks noChangeAspect="1"/>
          </p:cNvGraphicFramePr>
          <p:nvPr>
            <p:extLst>
              <p:ext uri="{D42A27DB-BD31-4B8C-83A1-F6EECF244321}">
                <p14:modId xmlns:p14="http://schemas.microsoft.com/office/powerpoint/2010/main" val="4048081522"/>
              </p:ext>
            </p:extLst>
          </p:nvPr>
        </p:nvGraphicFramePr>
        <p:xfrm>
          <a:off x="2712464" y="1516559"/>
          <a:ext cx="3749807" cy="5306525"/>
        </p:xfrm>
        <a:graphic>
          <a:graphicData uri="http://schemas.openxmlformats.org/presentationml/2006/ole">
            <mc:AlternateContent xmlns:mc="http://schemas.openxmlformats.org/markup-compatibility/2006">
              <mc:Choice xmlns:v="urn:schemas-microsoft-com:vml" Requires="v">
                <p:oleObj name="Acrobat Document" r:id="rId2" imgW="5667136" imgH="8019880" progId="Acrobat.Document.DC">
                  <p:embed/>
                </p:oleObj>
              </mc:Choice>
              <mc:Fallback>
                <p:oleObj name="Acrobat Document" r:id="rId2" imgW="5667136" imgH="8019880" progId="Acrobat.Document.DC">
                  <p:embed/>
                  <p:pic>
                    <p:nvPicPr>
                      <p:cNvPr id="0" name=""/>
                      <p:cNvPicPr/>
                      <p:nvPr/>
                    </p:nvPicPr>
                    <p:blipFill>
                      <a:blip r:embed="rId3"/>
                      <a:stretch>
                        <a:fillRect/>
                      </a:stretch>
                    </p:blipFill>
                    <p:spPr>
                      <a:xfrm>
                        <a:off x="2712464" y="1516559"/>
                        <a:ext cx="3749807" cy="5306525"/>
                      </a:xfrm>
                      <a:prstGeom prst="rect">
                        <a:avLst/>
                      </a:prstGeom>
                    </p:spPr>
                  </p:pic>
                </p:oleObj>
              </mc:Fallback>
            </mc:AlternateContent>
          </a:graphicData>
        </a:graphic>
      </p:graphicFrame>
    </p:spTree>
    <p:extLst>
      <p:ext uri="{BB962C8B-B14F-4D97-AF65-F5344CB8AC3E}">
        <p14:creationId xmlns:p14="http://schemas.microsoft.com/office/powerpoint/2010/main" val="59931307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p:cNvSpPr>
            <a:spLocks noGrp="1" noChangeArrowheads="1"/>
          </p:cNvSpPr>
          <p:nvPr>
            <p:ph type="title" idx="4294967295"/>
          </p:nvPr>
        </p:nvSpPr>
        <p:spPr>
          <a:xfrm>
            <a:off x="95250" y="273050"/>
            <a:ext cx="7423150" cy="1201738"/>
          </a:xfrm>
        </p:spPr>
        <p:txBody>
          <a:bodyPr/>
          <a:lstStyle/>
          <a:p>
            <a:pPr eaLnBrk="1" hangingPunct="1"/>
            <a:r>
              <a:rPr lang="it-IT" altLang="it-IT" sz="3200" dirty="0"/>
              <a:t> SELEZIONE DELL’ATLETA - </a:t>
            </a:r>
            <a:r>
              <a:rPr lang="it-IT" altLang="it-IT" sz="3200" dirty="0">
                <a:solidFill>
                  <a:srgbClr val="FF0000"/>
                </a:solidFill>
              </a:rPr>
              <a:t>TARGET</a:t>
            </a:r>
            <a:endParaRPr lang="it-IT" altLang="it-IT" sz="3200" dirty="0"/>
          </a:p>
        </p:txBody>
      </p:sp>
      <p:sp>
        <p:nvSpPr>
          <p:cNvPr id="90114" name="Rectangle 4"/>
          <p:cNvSpPr>
            <a:spLocks noGrp="1" noChangeArrowheads="1"/>
          </p:cNvSpPr>
          <p:nvPr>
            <p:ph type="body" sz="half" idx="4294967295"/>
          </p:nvPr>
        </p:nvSpPr>
        <p:spPr>
          <a:xfrm>
            <a:off x="388189" y="1357313"/>
            <a:ext cx="8451011" cy="4857750"/>
          </a:xfrm>
        </p:spPr>
        <p:txBody>
          <a:bodyPr/>
          <a:lstStyle/>
          <a:p>
            <a:pPr eaLnBrk="1" hangingPunct="1">
              <a:buClr>
                <a:srgbClr val="2E75B6"/>
              </a:buClr>
            </a:pPr>
            <a:endParaRPr lang="it-IT" altLang="it-IT" sz="2400" dirty="0"/>
          </a:p>
          <a:p>
            <a:pPr eaLnBrk="1" hangingPunct="1">
              <a:buClr>
                <a:srgbClr val="2E75B6"/>
              </a:buClr>
            </a:pPr>
            <a:endParaRPr lang="it-IT" altLang="it-IT" sz="2400" dirty="0"/>
          </a:p>
          <a:p>
            <a:pPr lvl="1" eaLnBrk="1" hangingPunct="1">
              <a:buClr>
                <a:srgbClr val="2E75B6"/>
              </a:buClr>
            </a:pPr>
            <a:endParaRPr lang="it-IT" altLang="it-IT" sz="2400" dirty="0"/>
          </a:p>
        </p:txBody>
      </p:sp>
      <p:graphicFrame>
        <p:nvGraphicFramePr>
          <p:cNvPr id="3" name="Oggetto 2">
            <a:extLst>
              <a:ext uri="{FF2B5EF4-FFF2-40B4-BE49-F238E27FC236}">
                <a16:creationId xmlns:a16="http://schemas.microsoft.com/office/drawing/2014/main" id="{A4744C48-EBC5-0959-D1EE-0D632589FD9B}"/>
              </a:ext>
            </a:extLst>
          </p:cNvPr>
          <p:cNvGraphicFramePr>
            <a:graphicFrameLocks noChangeAspect="1"/>
          </p:cNvGraphicFramePr>
          <p:nvPr>
            <p:extLst>
              <p:ext uri="{D42A27DB-BD31-4B8C-83A1-F6EECF244321}">
                <p14:modId xmlns:p14="http://schemas.microsoft.com/office/powerpoint/2010/main" val="81323677"/>
              </p:ext>
            </p:extLst>
          </p:nvPr>
        </p:nvGraphicFramePr>
        <p:xfrm>
          <a:off x="2643308" y="1478921"/>
          <a:ext cx="3780544" cy="5350022"/>
        </p:xfrm>
        <a:graphic>
          <a:graphicData uri="http://schemas.openxmlformats.org/presentationml/2006/ole">
            <mc:AlternateContent xmlns:mc="http://schemas.openxmlformats.org/markup-compatibility/2006">
              <mc:Choice xmlns:v="urn:schemas-microsoft-com:vml" Requires="v">
                <p:oleObj name="Acrobat Document" r:id="rId2" imgW="5667136" imgH="8019880" progId="Acrobat.Document.DC">
                  <p:embed/>
                </p:oleObj>
              </mc:Choice>
              <mc:Fallback>
                <p:oleObj name="Acrobat Document" r:id="rId2" imgW="5667136" imgH="8019880" progId="Acrobat.Document.DC">
                  <p:embed/>
                  <p:pic>
                    <p:nvPicPr>
                      <p:cNvPr id="0" name=""/>
                      <p:cNvPicPr/>
                      <p:nvPr/>
                    </p:nvPicPr>
                    <p:blipFill>
                      <a:blip r:embed="rId3"/>
                      <a:stretch>
                        <a:fillRect/>
                      </a:stretch>
                    </p:blipFill>
                    <p:spPr>
                      <a:xfrm>
                        <a:off x="2643308" y="1478921"/>
                        <a:ext cx="3780544" cy="5350022"/>
                      </a:xfrm>
                      <a:prstGeom prst="rect">
                        <a:avLst/>
                      </a:prstGeom>
                    </p:spPr>
                  </p:pic>
                </p:oleObj>
              </mc:Fallback>
            </mc:AlternateContent>
          </a:graphicData>
        </a:graphic>
      </p:graphicFrame>
    </p:spTree>
    <p:extLst>
      <p:ext uri="{BB962C8B-B14F-4D97-AF65-F5344CB8AC3E}">
        <p14:creationId xmlns:p14="http://schemas.microsoft.com/office/powerpoint/2010/main" val="34674309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B6D6F0-C412-6254-A022-9057F93CAFD0}"/>
            </a:ext>
          </a:extLst>
        </p:cNvPr>
        <p:cNvGrpSpPr/>
        <p:nvPr/>
      </p:nvGrpSpPr>
      <p:grpSpPr>
        <a:xfrm>
          <a:off x="0" y="0"/>
          <a:ext cx="0" cy="0"/>
          <a:chOff x="0" y="0"/>
          <a:chExt cx="0" cy="0"/>
        </a:xfrm>
      </p:grpSpPr>
      <p:sp>
        <p:nvSpPr>
          <p:cNvPr id="90113" name="Rectangle 2">
            <a:extLst>
              <a:ext uri="{FF2B5EF4-FFF2-40B4-BE49-F238E27FC236}">
                <a16:creationId xmlns:a16="http://schemas.microsoft.com/office/drawing/2014/main" id="{1A05C859-7565-6E89-16B5-EF30AB08E25B}"/>
              </a:ext>
            </a:extLst>
          </p:cNvPr>
          <p:cNvSpPr>
            <a:spLocks noGrp="1" noChangeArrowheads="1"/>
          </p:cNvSpPr>
          <p:nvPr>
            <p:ph type="title" idx="4294967295"/>
          </p:nvPr>
        </p:nvSpPr>
        <p:spPr>
          <a:xfrm>
            <a:off x="95250" y="273050"/>
            <a:ext cx="7423150" cy="1201738"/>
          </a:xfrm>
        </p:spPr>
        <p:txBody>
          <a:bodyPr/>
          <a:lstStyle/>
          <a:p>
            <a:pPr eaLnBrk="1" hangingPunct="1"/>
            <a:r>
              <a:rPr lang="it-IT" altLang="it-IT" sz="3200" dirty="0"/>
              <a:t> SELEZIONE DELL’ATLETA - </a:t>
            </a:r>
            <a:r>
              <a:rPr lang="it-IT" altLang="it-IT" sz="3200" dirty="0">
                <a:solidFill>
                  <a:srgbClr val="FF0000"/>
                </a:solidFill>
              </a:rPr>
              <a:t>TARGET</a:t>
            </a:r>
            <a:endParaRPr lang="it-IT" altLang="it-IT" sz="3200" dirty="0"/>
          </a:p>
        </p:txBody>
      </p:sp>
      <p:sp>
        <p:nvSpPr>
          <p:cNvPr id="90114" name="Rectangle 4">
            <a:extLst>
              <a:ext uri="{FF2B5EF4-FFF2-40B4-BE49-F238E27FC236}">
                <a16:creationId xmlns:a16="http://schemas.microsoft.com/office/drawing/2014/main" id="{DD9F0C96-1D23-6029-D1C4-1079FD58959C}"/>
              </a:ext>
            </a:extLst>
          </p:cNvPr>
          <p:cNvSpPr>
            <a:spLocks noGrp="1" noChangeArrowheads="1"/>
          </p:cNvSpPr>
          <p:nvPr>
            <p:ph type="body" sz="half" idx="4294967295"/>
          </p:nvPr>
        </p:nvSpPr>
        <p:spPr>
          <a:xfrm>
            <a:off x="541870" y="1762859"/>
            <a:ext cx="8451011" cy="4857750"/>
          </a:xfrm>
        </p:spPr>
        <p:txBody>
          <a:bodyPr/>
          <a:lstStyle/>
          <a:p>
            <a:pPr eaLnBrk="1" hangingPunct="1">
              <a:buClr>
                <a:srgbClr val="2E75B6"/>
              </a:buClr>
            </a:pPr>
            <a:endParaRPr lang="it-IT" altLang="it-IT" sz="2400" dirty="0"/>
          </a:p>
          <a:p>
            <a:pPr eaLnBrk="1" hangingPunct="1">
              <a:buClr>
                <a:srgbClr val="2E75B6"/>
              </a:buClr>
            </a:pPr>
            <a:endParaRPr lang="it-IT" altLang="it-IT" sz="2400" dirty="0"/>
          </a:p>
          <a:p>
            <a:pPr lvl="1" eaLnBrk="1" hangingPunct="1">
              <a:buClr>
                <a:srgbClr val="2E75B6"/>
              </a:buClr>
            </a:pPr>
            <a:endParaRPr lang="it-IT" altLang="it-IT" sz="2400" dirty="0"/>
          </a:p>
        </p:txBody>
      </p:sp>
      <p:graphicFrame>
        <p:nvGraphicFramePr>
          <p:cNvPr id="2" name="Oggetto 1">
            <a:extLst>
              <a:ext uri="{FF2B5EF4-FFF2-40B4-BE49-F238E27FC236}">
                <a16:creationId xmlns:a16="http://schemas.microsoft.com/office/drawing/2014/main" id="{AEE47A95-51D4-ED57-6A38-DA730CDE4462}"/>
              </a:ext>
            </a:extLst>
          </p:cNvPr>
          <p:cNvGraphicFramePr>
            <a:graphicFrameLocks noChangeAspect="1"/>
          </p:cNvGraphicFramePr>
          <p:nvPr>
            <p:extLst>
              <p:ext uri="{D42A27DB-BD31-4B8C-83A1-F6EECF244321}">
                <p14:modId xmlns:p14="http://schemas.microsoft.com/office/powerpoint/2010/main" val="1320776634"/>
              </p:ext>
            </p:extLst>
          </p:nvPr>
        </p:nvGraphicFramePr>
        <p:xfrm>
          <a:off x="2720148" y="1616363"/>
          <a:ext cx="3536204" cy="5004246"/>
        </p:xfrm>
        <a:graphic>
          <a:graphicData uri="http://schemas.openxmlformats.org/presentationml/2006/ole">
            <mc:AlternateContent xmlns:mc="http://schemas.openxmlformats.org/markup-compatibility/2006">
              <mc:Choice xmlns:v="urn:schemas-microsoft-com:vml" Requires="v">
                <p:oleObj name="Acrobat Document" r:id="rId2" imgW="5667136" imgH="8019880" progId="Acrobat.Document.DC">
                  <p:embed/>
                </p:oleObj>
              </mc:Choice>
              <mc:Fallback>
                <p:oleObj name="Acrobat Document" r:id="rId2" imgW="5667136" imgH="8019880" progId="Acrobat.Document.DC">
                  <p:embed/>
                  <p:pic>
                    <p:nvPicPr>
                      <p:cNvPr id="0" name=""/>
                      <p:cNvPicPr/>
                      <p:nvPr/>
                    </p:nvPicPr>
                    <p:blipFill>
                      <a:blip r:embed="rId3"/>
                      <a:stretch>
                        <a:fillRect/>
                      </a:stretch>
                    </p:blipFill>
                    <p:spPr>
                      <a:xfrm>
                        <a:off x="2720148" y="1616363"/>
                        <a:ext cx="3536204" cy="5004246"/>
                      </a:xfrm>
                      <a:prstGeom prst="rect">
                        <a:avLst/>
                      </a:prstGeom>
                    </p:spPr>
                  </p:pic>
                </p:oleObj>
              </mc:Fallback>
            </mc:AlternateContent>
          </a:graphicData>
        </a:graphic>
      </p:graphicFrame>
    </p:spTree>
    <p:extLst>
      <p:ext uri="{BB962C8B-B14F-4D97-AF65-F5344CB8AC3E}">
        <p14:creationId xmlns:p14="http://schemas.microsoft.com/office/powerpoint/2010/main" val="14262353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p:cNvSpPr>
            <a:spLocks noGrp="1" noChangeArrowheads="1"/>
          </p:cNvSpPr>
          <p:nvPr>
            <p:ph type="title" idx="4294967295"/>
          </p:nvPr>
        </p:nvSpPr>
        <p:spPr/>
        <p:txBody>
          <a:bodyPr/>
          <a:lstStyle/>
          <a:p>
            <a:pPr eaLnBrk="1" hangingPunct="1"/>
            <a:r>
              <a:rPr lang="it-IT" altLang="it-IT" sz="3200"/>
              <a:t>NOTIFICA</a:t>
            </a:r>
          </a:p>
        </p:txBody>
      </p:sp>
      <p:sp>
        <p:nvSpPr>
          <p:cNvPr id="67587" name="Rectangle 4"/>
          <p:cNvSpPr>
            <a:spLocks noGrp="1" noChangeArrowheads="1"/>
          </p:cNvSpPr>
          <p:nvPr>
            <p:ph type="body" sz="half" idx="4294967295"/>
          </p:nvPr>
        </p:nvSpPr>
        <p:spPr>
          <a:xfrm>
            <a:off x="4311650" y="1484313"/>
            <a:ext cx="4832350" cy="4278312"/>
          </a:xfrm>
        </p:spPr>
        <p:txBody>
          <a:bodyPr rtlCol="0">
            <a:normAutofit/>
          </a:bodyPr>
          <a:lstStyle/>
          <a:p>
            <a:pPr eaLnBrk="1" fontAlgn="auto" hangingPunct="1">
              <a:lnSpc>
                <a:spcPct val="100000"/>
              </a:lnSpc>
              <a:spcAft>
                <a:spcPts val="0"/>
              </a:spcAft>
              <a:buClr>
                <a:schemeClr val="accent1">
                  <a:lumMod val="75000"/>
                </a:schemeClr>
              </a:buClr>
              <a:buFont typeface="Arial" panose="020B0604020202020204" pitchFamily="34" charset="0"/>
              <a:buChar char="•"/>
              <a:defRPr/>
            </a:pPr>
            <a:r>
              <a:rPr lang="it-IT" altLang="it-IT" sz="2400" b="1" dirty="0"/>
              <a:t>Bisogna notificare all’atleta</a:t>
            </a:r>
          </a:p>
          <a:p>
            <a:pPr eaLnBrk="1" fontAlgn="auto" hangingPunct="1">
              <a:lnSpc>
                <a:spcPct val="100000"/>
              </a:lnSpc>
              <a:spcAft>
                <a:spcPts val="0"/>
              </a:spcAft>
              <a:buClr>
                <a:schemeClr val="accent1">
                  <a:lumMod val="75000"/>
                </a:schemeClr>
              </a:buClr>
              <a:buFont typeface="Arial" panose="020B0604020202020204" pitchFamily="34" charset="0"/>
              <a:buChar char="•"/>
              <a:defRPr/>
            </a:pPr>
            <a:endParaRPr lang="it-IT" altLang="it-IT" sz="2000" dirty="0"/>
          </a:p>
          <a:p>
            <a:pPr lvl="1" eaLnBrk="1" fontAlgn="auto" hangingPunct="1">
              <a:lnSpc>
                <a:spcPct val="100000"/>
              </a:lnSpc>
              <a:spcAft>
                <a:spcPts val="0"/>
              </a:spcAft>
              <a:buClr>
                <a:schemeClr val="accent1">
                  <a:lumMod val="75000"/>
                </a:schemeClr>
              </a:buClr>
              <a:buFont typeface="Arial" panose="020B0604020202020204" pitchFamily="34" charset="0"/>
              <a:buChar char="•"/>
              <a:defRPr/>
            </a:pPr>
            <a:r>
              <a:rPr lang="it-IT" altLang="it-IT" sz="2000" dirty="0"/>
              <a:t>Chi fa la notifica</a:t>
            </a:r>
          </a:p>
          <a:p>
            <a:pPr lvl="1" eaLnBrk="1" fontAlgn="auto" hangingPunct="1">
              <a:lnSpc>
                <a:spcPct val="100000"/>
              </a:lnSpc>
              <a:spcAft>
                <a:spcPts val="0"/>
              </a:spcAft>
              <a:buClr>
                <a:schemeClr val="accent1">
                  <a:lumMod val="75000"/>
                </a:schemeClr>
              </a:buClr>
              <a:buFont typeface="Arial" panose="020B0604020202020204" pitchFamily="34" charset="0"/>
              <a:buChar char="•"/>
              <a:defRPr/>
            </a:pPr>
            <a:r>
              <a:rPr lang="it-IT" altLang="it-IT" sz="2000" dirty="0"/>
              <a:t>Il controllo</a:t>
            </a:r>
          </a:p>
          <a:p>
            <a:pPr lvl="1" eaLnBrk="1" fontAlgn="auto" hangingPunct="1">
              <a:lnSpc>
                <a:spcPct val="100000"/>
              </a:lnSpc>
              <a:spcAft>
                <a:spcPts val="0"/>
              </a:spcAft>
              <a:buClr>
                <a:schemeClr val="accent1">
                  <a:lumMod val="75000"/>
                </a:schemeClr>
              </a:buClr>
              <a:buFont typeface="Arial" panose="020B0604020202020204" pitchFamily="34" charset="0"/>
              <a:buChar char="•"/>
              <a:defRPr/>
            </a:pPr>
            <a:r>
              <a:rPr lang="it-IT" altLang="it-IT" sz="2000" dirty="0"/>
              <a:t>L’ubicazione della sala </a:t>
            </a:r>
            <a:r>
              <a:rPr lang="it-IT" altLang="it-IT" sz="2000" dirty="0" err="1"/>
              <a:t>a.d.</a:t>
            </a:r>
            <a:endParaRPr lang="it-IT" altLang="it-IT" sz="2000" dirty="0"/>
          </a:p>
          <a:p>
            <a:pPr lvl="1" eaLnBrk="1" fontAlgn="auto" hangingPunct="1">
              <a:lnSpc>
                <a:spcPct val="100000"/>
              </a:lnSpc>
              <a:spcAft>
                <a:spcPts val="0"/>
              </a:spcAft>
              <a:buClr>
                <a:schemeClr val="accent1">
                  <a:lumMod val="75000"/>
                </a:schemeClr>
              </a:buClr>
              <a:buFont typeface="Arial" panose="020B0604020202020204" pitchFamily="34" charset="0"/>
              <a:buChar char="•"/>
              <a:defRPr/>
            </a:pPr>
            <a:r>
              <a:rPr lang="it-IT" altLang="it-IT" sz="2000" dirty="0"/>
              <a:t>Chi lo ha commissionato</a:t>
            </a:r>
          </a:p>
          <a:p>
            <a:pPr lvl="1" eaLnBrk="1" fontAlgn="auto" hangingPunct="1">
              <a:lnSpc>
                <a:spcPct val="100000"/>
              </a:lnSpc>
              <a:spcAft>
                <a:spcPts val="0"/>
              </a:spcAft>
              <a:buClr>
                <a:schemeClr val="accent1">
                  <a:lumMod val="75000"/>
                </a:schemeClr>
              </a:buClr>
              <a:buFont typeface="Arial" panose="020B0604020202020204" pitchFamily="34" charset="0"/>
              <a:buChar char="•"/>
              <a:defRPr/>
            </a:pPr>
            <a:r>
              <a:rPr lang="it-IT" altLang="it-IT" sz="2000" dirty="0"/>
              <a:t>I diritti (anche di un accompagnatore)</a:t>
            </a:r>
          </a:p>
          <a:p>
            <a:pPr lvl="1" eaLnBrk="1" fontAlgn="auto" hangingPunct="1">
              <a:lnSpc>
                <a:spcPct val="100000"/>
              </a:lnSpc>
              <a:spcAft>
                <a:spcPts val="0"/>
              </a:spcAft>
              <a:buClr>
                <a:schemeClr val="accent1">
                  <a:lumMod val="75000"/>
                </a:schemeClr>
              </a:buClr>
              <a:buFont typeface="Arial" panose="020B0604020202020204" pitchFamily="34" charset="0"/>
              <a:buChar char="•"/>
              <a:defRPr/>
            </a:pPr>
            <a:r>
              <a:rPr lang="it-IT" altLang="it-IT" sz="2000" dirty="0"/>
              <a:t>I doveri</a:t>
            </a:r>
          </a:p>
          <a:p>
            <a:pPr lvl="1" eaLnBrk="1" fontAlgn="auto" hangingPunct="1">
              <a:lnSpc>
                <a:spcPct val="100000"/>
              </a:lnSpc>
              <a:spcAft>
                <a:spcPts val="0"/>
              </a:spcAft>
              <a:buClr>
                <a:schemeClr val="accent1">
                  <a:lumMod val="75000"/>
                </a:schemeClr>
              </a:buClr>
              <a:buFont typeface="Arial" panose="020B0604020202020204" pitchFamily="34" charset="0"/>
              <a:buChar char="•"/>
              <a:defRPr/>
            </a:pPr>
            <a:r>
              <a:rPr lang="it-IT" altLang="it-IT" sz="2000" dirty="0"/>
              <a:t>Per minori e disabili va fatta anche la notifica (ORALE) a terzi</a:t>
            </a:r>
          </a:p>
        </p:txBody>
      </p:sp>
      <p:pic>
        <p:nvPicPr>
          <p:cNvPr id="2" name="Immagine 1">
            <a:extLst>
              <a:ext uri="{FF2B5EF4-FFF2-40B4-BE49-F238E27FC236}">
                <a16:creationId xmlns:a16="http://schemas.microsoft.com/office/drawing/2014/main" id="{72326A2D-D344-7000-A27B-2ED706B430F9}"/>
              </a:ext>
            </a:extLst>
          </p:cNvPr>
          <p:cNvPicPr>
            <a:picLocks noChangeAspect="1"/>
          </p:cNvPicPr>
          <p:nvPr/>
        </p:nvPicPr>
        <p:blipFill rotWithShape="1">
          <a:blip r:embed="rId2"/>
          <a:srcRect l="34340" t="16206" r="34339" b="10167"/>
          <a:stretch/>
        </p:blipFill>
        <p:spPr>
          <a:xfrm>
            <a:off x="470352" y="1647645"/>
            <a:ext cx="3191774" cy="4220450"/>
          </a:xfrm>
          <a:prstGeom prst="rect">
            <a:avLst/>
          </a:prstGeom>
        </p:spPr>
      </p:pic>
      <p:pic>
        <p:nvPicPr>
          <p:cNvPr id="4" name="Segnaposto contenuto 8">
            <a:extLst>
              <a:ext uri="{FF2B5EF4-FFF2-40B4-BE49-F238E27FC236}">
                <a16:creationId xmlns:a16="http://schemas.microsoft.com/office/drawing/2014/main" id="{AA6EECB6-1FCD-5EE8-A8CF-AC383AEE6615}"/>
              </a:ext>
            </a:extLst>
          </p:cNvPr>
          <p:cNvPicPr>
            <a:picLocks noChangeAspect="1"/>
          </p:cNvPicPr>
          <p:nvPr/>
        </p:nvPicPr>
        <p:blipFill rotWithShape="1">
          <a:blip r:embed="rId3"/>
          <a:srcRect l="59024" t="20056" r="13618" b="63337"/>
          <a:stretch/>
        </p:blipFill>
        <p:spPr>
          <a:xfrm>
            <a:off x="687316" y="2096657"/>
            <a:ext cx="2757847" cy="1201738"/>
          </a:xfrm>
          <a:prstGeom prst="rect">
            <a:avLst/>
          </a:prstGeom>
          <a:ln>
            <a:solidFill>
              <a:schemeClr val="tx1"/>
            </a:solidFill>
          </a:ln>
        </p:spPr>
      </p:pic>
    </p:spTree>
    <p:extLst>
      <p:ext uri="{BB962C8B-B14F-4D97-AF65-F5344CB8AC3E}">
        <p14:creationId xmlns:p14="http://schemas.microsoft.com/office/powerpoint/2010/main" val="30316630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3"/>
          <p:cNvSpPr>
            <a:spLocks noGrp="1" noChangeArrowheads="1"/>
          </p:cNvSpPr>
          <p:nvPr>
            <p:ph idx="4294967295"/>
          </p:nvPr>
        </p:nvSpPr>
        <p:spPr>
          <a:xfrm>
            <a:off x="827088" y="1836738"/>
            <a:ext cx="7408862" cy="4105275"/>
          </a:xfrm>
        </p:spPr>
        <p:txBody>
          <a:bodyPr/>
          <a:lstStyle/>
          <a:p>
            <a:pPr algn="ctr" eaLnBrk="1" hangingPunct="1">
              <a:lnSpc>
                <a:spcPct val="150000"/>
              </a:lnSpc>
              <a:spcBef>
                <a:spcPct val="0"/>
              </a:spcBef>
              <a:spcAft>
                <a:spcPts val="1000"/>
              </a:spcAft>
              <a:buFontTx/>
              <a:buNone/>
            </a:pPr>
            <a:r>
              <a:rPr lang="it-IT" altLang="it-IT" sz="2400"/>
              <a:t>Fino al 1889, la parola </a:t>
            </a:r>
            <a:r>
              <a:rPr lang="it-IT" altLang="it-IT" sz="2400" b="1">
                <a:solidFill>
                  <a:srgbClr val="00528C"/>
                </a:solidFill>
              </a:rPr>
              <a:t>“DOPE” </a:t>
            </a:r>
            <a:r>
              <a:rPr lang="it-IT" altLang="it-IT" sz="2400"/>
              <a:t>era usata relativamente alla preparazione di un prodotto viscoso e denso di oppio da fumare.</a:t>
            </a:r>
            <a:br>
              <a:rPr lang="it-IT" altLang="it-IT" sz="2400"/>
            </a:br>
            <a:endParaRPr lang="it-IT" altLang="it-IT" sz="2400"/>
          </a:p>
          <a:p>
            <a:pPr algn="ctr" eaLnBrk="1" hangingPunct="1">
              <a:lnSpc>
                <a:spcPct val="150000"/>
              </a:lnSpc>
              <a:spcBef>
                <a:spcPct val="0"/>
              </a:spcBef>
              <a:spcAft>
                <a:spcPts val="1000"/>
              </a:spcAft>
              <a:buFont typeface="Symbol" pitchFamily="18" charset="2"/>
              <a:buNone/>
            </a:pPr>
            <a:r>
              <a:rPr lang="it-IT" altLang="it-IT" sz="2400"/>
              <a:t>Dal 1890 il termine </a:t>
            </a:r>
            <a:r>
              <a:rPr lang="it-IT" altLang="it-IT" sz="2400" b="1">
                <a:solidFill>
                  <a:srgbClr val="00528C"/>
                </a:solidFill>
              </a:rPr>
              <a:t>“DOPE” </a:t>
            </a:r>
            <a:r>
              <a:rPr lang="it-IT" altLang="it-IT" sz="2400"/>
              <a:t>si estese a qualsiasi droga narcotica-stupefacente. </a:t>
            </a:r>
          </a:p>
        </p:txBody>
      </p:sp>
      <p:sp>
        <p:nvSpPr>
          <p:cNvPr id="17410" name="Rectangle 2"/>
          <p:cNvSpPr>
            <a:spLocks noGrp="1" noChangeArrowheads="1"/>
          </p:cNvSpPr>
          <p:nvPr>
            <p:ph type="title" idx="4294967295"/>
          </p:nvPr>
        </p:nvSpPr>
        <p:spPr>
          <a:xfrm>
            <a:off x="141288" y="273050"/>
            <a:ext cx="7423150" cy="1201738"/>
          </a:xfrm>
        </p:spPr>
        <p:txBody>
          <a:bodyPr/>
          <a:lstStyle/>
          <a:p>
            <a:pPr eaLnBrk="1" hangingPunct="1"/>
            <a:r>
              <a:rPr lang="it-IT" altLang="it-IT" sz="3200"/>
              <a:t>DEFINIZIONE DI DOPING</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idx="4294967295"/>
          </p:nvPr>
        </p:nvSpPr>
        <p:spPr/>
        <p:txBody>
          <a:bodyPr/>
          <a:lstStyle/>
          <a:p>
            <a:pPr eaLnBrk="1" hangingPunct="1"/>
            <a:r>
              <a:rPr lang="it-IT" altLang="it-IT" sz="3200"/>
              <a:t>NOTIFICA</a:t>
            </a:r>
          </a:p>
        </p:txBody>
      </p:sp>
      <p:sp>
        <p:nvSpPr>
          <p:cNvPr id="3" name="Rectangle 4">
            <a:extLst>
              <a:ext uri="{FF2B5EF4-FFF2-40B4-BE49-F238E27FC236}">
                <a16:creationId xmlns:a16="http://schemas.microsoft.com/office/drawing/2014/main" id="{F3CA73E1-69CA-5C7E-1DA1-0E2875686095}"/>
              </a:ext>
            </a:extLst>
          </p:cNvPr>
          <p:cNvSpPr txBox="1">
            <a:spLocks noChangeArrowheads="1"/>
          </p:cNvSpPr>
          <p:nvPr/>
        </p:nvSpPr>
        <p:spPr bwMode="auto">
          <a:xfrm>
            <a:off x="0" y="3156094"/>
            <a:ext cx="9144000" cy="4278312"/>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rmAutofit/>
          </a:bodyPr>
          <a:lstStyle>
            <a:lvl1pPr marL="171450" indent="-171450" algn="l" defTabSz="685800" rtl="0" eaLnBrk="0" fontAlgn="base" hangingPunct="0">
              <a:lnSpc>
                <a:spcPct val="90000"/>
              </a:lnSpc>
              <a:spcBef>
                <a:spcPts val="750"/>
              </a:spcBef>
              <a:spcAft>
                <a:spcPct val="0"/>
              </a:spcAft>
              <a:buFont typeface="Arial"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eaLnBrk="1" fontAlgn="auto" hangingPunct="1">
              <a:lnSpc>
                <a:spcPct val="100000"/>
              </a:lnSpc>
              <a:spcAft>
                <a:spcPts val="0"/>
              </a:spcAft>
              <a:buClr>
                <a:schemeClr val="accent1">
                  <a:lumMod val="75000"/>
                </a:schemeClr>
              </a:buClr>
              <a:buFont typeface="Arial" panose="020B0604020202020204" pitchFamily="34" charset="0"/>
              <a:buChar char="•"/>
              <a:defRPr/>
            </a:pPr>
            <a:r>
              <a:rPr lang="it-IT" altLang="it-IT" sz="2400" dirty="0"/>
              <a:t>Può essere eseguita sia dal DCO che dallo </a:t>
            </a:r>
            <a:r>
              <a:rPr lang="it-IT" altLang="it-IT" sz="2400" dirty="0" err="1"/>
              <a:t>Chaperone</a:t>
            </a:r>
            <a:r>
              <a:rPr lang="it-IT" altLang="it-IT" sz="2400" dirty="0"/>
              <a:t> se presente</a:t>
            </a:r>
            <a:endParaRPr lang="it-IT" altLang="it-IT" sz="2000" dirty="0"/>
          </a:p>
        </p:txBody>
      </p:sp>
    </p:spTree>
    <p:extLst>
      <p:ext uri="{BB962C8B-B14F-4D97-AF65-F5344CB8AC3E}">
        <p14:creationId xmlns:p14="http://schemas.microsoft.com/office/powerpoint/2010/main" val="1738431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3882458-BE78-4146-8918-C3A719EB358B}"/>
              </a:ext>
            </a:extLst>
          </p:cNvPr>
          <p:cNvSpPr>
            <a:spLocks noGrp="1"/>
          </p:cNvSpPr>
          <p:nvPr>
            <p:ph type="title"/>
          </p:nvPr>
        </p:nvSpPr>
        <p:spPr/>
        <p:txBody>
          <a:bodyPr vert="horz" lIns="91440" tIns="45720" rIns="91440" bIns="45720" rtlCol="0" anchor="ctr">
            <a:normAutofit/>
          </a:bodyPr>
          <a:lstStyle/>
          <a:p>
            <a:r>
              <a:rPr lang="it-IT" sz="3200" dirty="0"/>
              <a:t>NOTIFICA - (DA CONSEGNARE SUBITO ALL’ ATLETA)</a:t>
            </a:r>
          </a:p>
        </p:txBody>
      </p:sp>
      <p:pic>
        <p:nvPicPr>
          <p:cNvPr id="5" name="Immagine 4">
            <a:extLst>
              <a:ext uri="{FF2B5EF4-FFF2-40B4-BE49-F238E27FC236}">
                <a16:creationId xmlns:a16="http://schemas.microsoft.com/office/drawing/2014/main" id="{5779AA24-3357-FAAA-8232-6E5886FB4738}"/>
              </a:ext>
            </a:extLst>
          </p:cNvPr>
          <p:cNvPicPr>
            <a:picLocks noChangeAspect="1"/>
          </p:cNvPicPr>
          <p:nvPr/>
        </p:nvPicPr>
        <p:blipFill rotWithShape="1">
          <a:blip r:embed="rId2"/>
          <a:srcRect l="60849" t="21572" r="14434" b="16373"/>
          <a:stretch/>
        </p:blipFill>
        <p:spPr>
          <a:xfrm>
            <a:off x="4724672" y="1524000"/>
            <a:ext cx="3346432" cy="4945614"/>
          </a:xfrm>
          <a:prstGeom prst="rect">
            <a:avLst/>
          </a:prstGeom>
          <a:ln>
            <a:solidFill>
              <a:schemeClr val="tx1"/>
            </a:solidFill>
          </a:ln>
        </p:spPr>
      </p:pic>
      <p:pic>
        <p:nvPicPr>
          <p:cNvPr id="6" name="Segnaposto contenuto 8">
            <a:extLst>
              <a:ext uri="{FF2B5EF4-FFF2-40B4-BE49-F238E27FC236}">
                <a16:creationId xmlns:a16="http://schemas.microsoft.com/office/drawing/2014/main" id="{C0ADCBAE-94DD-189E-C255-0CEBECE9CE46}"/>
              </a:ext>
            </a:extLst>
          </p:cNvPr>
          <p:cNvPicPr>
            <a:picLocks noChangeAspect="1"/>
          </p:cNvPicPr>
          <p:nvPr/>
        </p:nvPicPr>
        <p:blipFill rotWithShape="1">
          <a:blip r:embed="rId3"/>
          <a:srcRect l="59024" t="20056" r="13618" b="11601"/>
          <a:stretch/>
        </p:blipFill>
        <p:spPr>
          <a:xfrm>
            <a:off x="899753" y="1524000"/>
            <a:ext cx="3519577" cy="4945614"/>
          </a:xfrm>
          <a:prstGeom prst="rect">
            <a:avLst/>
          </a:prstGeom>
          <a:ln>
            <a:solidFill>
              <a:schemeClr val="tx1"/>
            </a:solidFill>
          </a:ln>
        </p:spPr>
      </p:pic>
    </p:spTree>
    <p:extLst>
      <p:ext uri="{BB962C8B-B14F-4D97-AF65-F5344CB8AC3E}">
        <p14:creationId xmlns:p14="http://schemas.microsoft.com/office/powerpoint/2010/main" val="27867887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2"/>
          <p:cNvSpPr>
            <a:spLocks noGrp="1" noChangeArrowheads="1"/>
          </p:cNvSpPr>
          <p:nvPr>
            <p:ph type="title" idx="4294967295"/>
          </p:nvPr>
        </p:nvSpPr>
        <p:spPr/>
        <p:txBody>
          <a:bodyPr/>
          <a:lstStyle/>
          <a:p>
            <a:pPr eaLnBrk="1" hangingPunct="1"/>
            <a:r>
              <a:rPr lang="it-IT" altLang="it-IT" sz="3200"/>
              <a:t>AVVIO ALLA SALA ANTIDOPING</a:t>
            </a:r>
          </a:p>
        </p:txBody>
      </p:sp>
      <p:sp>
        <p:nvSpPr>
          <p:cNvPr id="69635" name="Rectangle 4"/>
          <p:cNvSpPr>
            <a:spLocks noGrp="1" noChangeArrowheads="1"/>
          </p:cNvSpPr>
          <p:nvPr>
            <p:ph type="body" sz="half" idx="4294967295"/>
          </p:nvPr>
        </p:nvSpPr>
        <p:spPr>
          <a:xfrm>
            <a:off x="-73891" y="1790171"/>
            <a:ext cx="7736223" cy="4857750"/>
          </a:xfrm>
        </p:spPr>
        <p:txBody>
          <a:bodyPr rtlCol="0">
            <a:normAutofit/>
          </a:bodyPr>
          <a:lstStyle/>
          <a:p>
            <a:pPr eaLnBrk="1" fontAlgn="auto" hangingPunct="1">
              <a:spcAft>
                <a:spcPts val="0"/>
              </a:spcAft>
              <a:buClr>
                <a:schemeClr val="accent1">
                  <a:lumMod val="75000"/>
                </a:schemeClr>
              </a:buClr>
              <a:buFont typeface="Arial" panose="020B0604020202020204" pitchFamily="34" charset="0"/>
              <a:buChar char="•"/>
              <a:defRPr/>
            </a:pPr>
            <a:r>
              <a:rPr lang="it-IT" altLang="it-IT" sz="2000" b="1" dirty="0"/>
              <a:t>Bisogna recarvisi immediatamente dopo la notifica</a:t>
            </a:r>
          </a:p>
          <a:p>
            <a:pPr lvl="1" eaLnBrk="1" fontAlgn="auto" hangingPunct="1">
              <a:spcAft>
                <a:spcPts val="0"/>
              </a:spcAft>
              <a:buClr>
                <a:schemeClr val="accent1">
                  <a:lumMod val="75000"/>
                </a:schemeClr>
              </a:buClr>
              <a:buFont typeface="Arial" panose="020B0604020202020204" pitchFamily="34" charset="0"/>
              <a:buChar char="•"/>
              <a:defRPr/>
            </a:pPr>
            <a:r>
              <a:rPr lang="it-IT" altLang="it-IT" sz="2000" dirty="0">
                <a:solidFill>
                  <a:srgbClr val="0000FF"/>
                </a:solidFill>
              </a:rPr>
              <a:t>Salvo esigenze comprovate e autorizzate</a:t>
            </a:r>
          </a:p>
          <a:p>
            <a:pPr lvl="1" eaLnBrk="1" fontAlgn="auto" hangingPunct="1">
              <a:spcAft>
                <a:spcPts val="0"/>
              </a:spcAft>
              <a:buClr>
                <a:schemeClr val="accent1">
                  <a:lumMod val="75000"/>
                </a:schemeClr>
              </a:buClr>
              <a:buFont typeface="Arial" panose="020B0604020202020204" pitchFamily="34" charset="0"/>
              <a:buChar char="•"/>
              <a:defRPr/>
            </a:pPr>
            <a:r>
              <a:rPr lang="it-IT" altLang="it-IT" sz="2000" dirty="0">
                <a:solidFill>
                  <a:srgbClr val="0000FF"/>
                </a:solidFill>
              </a:rPr>
              <a:t>Atleta sempre sotto stretto controllo visivo del DCO o </a:t>
            </a:r>
            <a:r>
              <a:rPr lang="it-IT" altLang="it-IT" sz="2000" dirty="0" err="1">
                <a:solidFill>
                  <a:srgbClr val="0000FF"/>
                </a:solidFill>
              </a:rPr>
              <a:t>Chaperone</a:t>
            </a:r>
            <a:endParaRPr lang="it-IT" altLang="it-IT" sz="2000" dirty="0">
              <a:solidFill>
                <a:srgbClr val="0000FF"/>
              </a:solidFill>
            </a:endParaRPr>
          </a:p>
          <a:p>
            <a:pPr eaLnBrk="1" fontAlgn="auto" hangingPunct="1">
              <a:spcAft>
                <a:spcPts val="0"/>
              </a:spcAft>
              <a:buClr>
                <a:schemeClr val="accent1">
                  <a:lumMod val="75000"/>
                </a:schemeClr>
              </a:buClr>
              <a:buFont typeface="Arial" panose="020B0604020202020204" pitchFamily="34" charset="0"/>
              <a:buChar char="•"/>
              <a:defRPr/>
            </a:pPr>
            <a:r>
              <a:rPr lang="it-IT" altLang="it-IT" sz="2000" b="1" dirty="0"/>
              <a:t>Bevande sigillate almeno due tipi. </a:t>
            </a:r>
            <a:r>
              <a:rPr lang="it-IT" altLang="it-IT" sz="2000" dirty="0">
                <a:solidFill>
                  <a:srgbClr val="0000FF"/>
                </a:solidFill>
              </a:rPr>
              <a:t>Attualmente non sono proibiti</a:t>
            </a:r>
            <a:r>
              <a:rPr lang="it-IT" altLang="it-IT" sz="2000" dirty="0"/>
              <a:t> </a:t>
            </a:r>
            <a:r>
              <a:rPr lang="it-IT" altLang="it-IT" sz="2000" dirty="0">
                <a:solidFill>
                  <a:srgbClr val="0000FF"/>
                </a:solidFill>
              </a:rPr>
              <a:t>Alcolici (Birra), ma sconsigliati.</a:t>
            </a:r>
          </a:p>
          <a:p>
            <a:pPr eaLnBrk="1" fontAlgn="auto" hangingPunct="1">
              <a:spcAft>
                <a:spcPts val="0"/>
              </a:spcAft>
              <a:buClr>
                <a:schemeClr val="accent1">
                  <a:lumMod val="75000"/>
                </a:schemeClr>
              </a:buClr>
              <a:buFont typeface="Arial" panose="020B0604020202020204" pitchFamily="34" charset="0"/>
              <a:buChar char="•"/>
              <a:defRPr/>
            </a:pPr>
            <a:r>
              <a:rPr lang="it-IT" altLang="it-IT" sz="2000" dirty="0">
                <a:solidFill>
                  <a:srgbClr val="0000FF"/>
                </a:solidFill>
              </a:rPr>
              <a:t>Permessa Birra Analcolica</a:t>
            </a:r>
          </a:p>
        </p:txBody>
      </p:sp>
    </p:spTree>
    <p:extLst>
      <p:ext uri="{BB962C8B-B14F-4D97-AF65-F5344CB8AC3E}">
        <p14:creationId xmlns:p14="http://schemas.microsoft.com/office/powerpoint/2010/main" val="141751124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D01B1A9-86F7-4C6E-96EE-0683C9593F93}"/>
              </a:ext>
            </a:extLst>
          </p:cNvPr>
          <p:cNvSpPr>
            <a:spLocks noGrp="1"/>
          </p:cNvSpPr>
          <p:nvPr>
            <p:ph type="title"/>
          </p:nvPr>
        </p:nvSpPr>
        <p:spPr>
          <a:xfrm>
            <a:off x="0" y="268288"/>
            <a:ext cx="8001000" cy="1216025"/>
          </a:xfrm>
        </p:spPr>
        <p:txBody>
          <a:bodyPr>
            <a:normAutofit/>
          </a:bodyPr>
          <a:lstStyle/>
          <a:p>
            <a:r>
              <a:rPr lang="it-IT" sz="3200" dirty="0"/>
              <a:t>DCF ORIGINALE TESTING AUTHORITY</a:t>
            </a:r>
          </a:p>
        </p:txBody>
      </p:sp>
      <p:pic>
        <p:nvPicPr>
          <p:cNvPr id="7" name="Immagine 6">
            <a:extLst>
              <a:ext uri="{FF2B5EF4-FFF2-40B4-BE49-F238E27FC236}">
                <a16:creationId xmlns:a16="http://schemas.microsoft.com/office/drawing/2014/main" id="{18B3D415-45F1-2907-9F4A-EFE9C20C7B69}"/>
              </a:ext>
            </a:extLst>
          </p:cNvPr>
          <p:cNvPicPr>
            <a:picLocks noChangeAspect="1"/>
          </p:cNvPicPr>
          <p:nvPr/>
        </p:nvPicPr>
        <p:blipFill rotWithShape="1">
          <a:blip r:embed="rId2"/>
          <a:srcRect l="34340" t="18554" r="37924" b="5807"/>
          <a:stretch/>
        </p:blipFill>
        <p:spPr>
          <a:xfrm>
            <a:off x="2902788" y="1587259"/>
            <a:ext cx="3338423" cy="5121187"/>
          </a:xfrm>
          <a:prstGeom prst="rect">
            <a:avLst/>
          </a:prstGeom>
          <a:ln>
            <a:solidFill>
              <a:schemeClr val="tx1"/>
            </a:solidFill>
          </a:ln>
        </p:spPr>
      </p:pic>
    </p:spTree>
    <p:extLst>
      <p:ext uri="{BB962C8B-B14F-4D97-AF65-F5344CB8AC3E}">
        <p14:creationId xmlns:p14="http://schemas.microsoft.com/office/powerpoint/2010/main" val="365869975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20B1EBE-11D8-4967-AAE4-E10738437D95}"/>
              </a:ext>
            </a:extLst>
          </p:cNvPr>
          <p:cNvSpPr>
            <a:spLocks noGrp="1"/>
          </p:cNvSpPr>
          <p:nvPr>
            <p:ph type="title"/>
          </p:nvPr>
        </p:nvSpPr>
        <p:spPr/>
        <p:txBody>
          <a:bodyPr/>
          <a:lstStyle/>
          <a:p>
            <a:r>
              <a:rPr lang="it-IT" dirty="0"/>
              <a:t>DCF 2024</a:t>
            </a:r>
            <a:br>
              <a:rPr lang="it-IT" dirty="0"/>
            </a:br>
            <a:r>
              <a:rPr lang="it-IT" sz="2400" dirty="0"/>
              <a:t>COPIE LABORATORIO</a:t>
            </a:r>
            <a:endParaRPr lang="it-IT" dirty="0"/>
          </a:p>
        </p:txBody>
      </p:sp>
      <p:pic>
        <p:nvPicPr>
          <p:cNvPr id="6" name="Immagine 5">
            <a:extLst>
              <a:ext uri="{FF2B5EF4-FFF2-40B4-BE49-F238E27FC236}">
                <a16:creationId xmlns:a16="http://schemas.microsoft.com/office/drawing/2014/main" id="{8153F7AD-F66F-408B-97C7-A1CCB93606E4}"/>
              </a:ext>
            </a:extLst>
          </p:cNvPr>
          <p:cNvPicPr>
            <a:picLocks noChangeAspect="1"/>
          </p:cNvPicPr>
          <p:nvPr/>
        </p:nvPicPr>
        <p:blipFill rotWithShape="1">
          <a:blip r:embed="rId2"/>
          <a:srcRect l="34811" t="16038" r="34339" b="8323"/>
          <a:stretch/>
        </p:blipFill>
        <p:spPr>
          <a:xfrm>
            <a:off x="5124093" y="1703132"/>
            <a:ext cx="3338420" cy="4604366"/>
          </a:xfrm>
          <a:prstGeom prst="rect">
            <a:avLst/>
          </a:prstGeom>
        </p:spPr>
      </p:pic>
      <p:pic>
        <p:nvPicPr>
          <p:cNvPr id="8" name="Immagine 7">
            <a:extLst>
              <a:ext uri="{FF2B5EF4-FFF2-40B4-BE49-F238E27FC236}">
                <a16:creationId xmlns:a16="http://schemas.microsoft.com/office/drawing/2014/main" id="{D93B1310-B95F-48F4-A7CC-16CCFDF5B995}"/>
              </a:ext>
            </a:extLst>
          </p:cNvPr>
          <p:cNvPicPr>
            <a:picLocks noChangeAspect="1"/>
          </p:cNvPicPr>
          <p:nvPr/>
        </p:nvPicPr>
        <p:blipFill rotWithShape="1">
          <a:blip r:embed="rId3"/>
          <a:srcRect l="34528" t="16038" r="33962" b="8323"/>
          <a:stretch/>
        </p:blipFill>
        <p:spPr>
          <a:xfrm>
            <a:off x="612475" y="1706442"/>
            <a:ext cx="3407434" cy="4601056"/>
          </a:xfrm>
          <a:prstGeom prst="rect">
            <a:avLst/>
          </a:prstGeom>
        </p:spPr>
      </p:pic>
    </p:spTree>
    <p:extLst>
      <p:ext uri="{BB962C8B-B14F-4D97-AF65-F5344CB8AC3E}">
        <p14:creationId xmlns:p14="http://schemas.microsoft.com/office/powerpoint/2010/main" val="4874996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Grp="1" noChangeArrowheads="1"/>
          </p:cNvSpPr>
          <p:nvPr>
            <p:ph type="title" idx="4294967295"/>
          </p:nvPr>
        </p:nvSpPr>
        <p:spPr>
          <a:xfrm>
            <a:off x="122238" y="301625"/>
            <a:ext cx="7813675" cy="1143000"/>
          </a:xfrm>
        </p:spPr>
        <p:txBody>
          <a:bodyPr/>
          <a:lstStyle/>
          <a:p>
            <a:pPr eaLnBrk="1" hangingPunct="1"/>
            <a:r>
              <a:rPr lang="it-IT" altLang="it-IT"/>
              <a:t>SCELTA DEL CONTENITORE</a:t>
            </a:r>
          </a:p>
        </p:txBody>
      </p:sp>
      <p:sp>
        <p:nvSpPr>
          <p:cNvPr id="70659" name="Rectangle 4"/>
          <p:cNvSpPr>
            <a:spLocks noGrp="1" noChangeArrowheads="1"/>
          </p:cNvSpPr>
          <p:nvPr>
            <p:ph type="body" sz="half" idx="4294967295"/>
          </p:nvPr>
        </p:nvSpPr>
        <p:spPr>
          <a:xfrm>
            <a:off x="4738688" y="1808163"/>
            <a:ext cx="4195762" cy="4857750"/>
          </a:xfrm>
        </p:spPr>
        <p:txBody>
          <a:bodyPr rtlCol="0">
            <a:normAutofit/>
          </a:bodyPr>
          <a:lstStyle/>
          <a:p>
            <a:pPr eaLnBrk="1" hangingPunct="1">
              <a:lnSpc>
                <a:spcPct val="100000"/>
              </a:lnSpc>
              <a:buClr>
                <a:schemeClr val="accent1">
                  <a:lumMod val="75000"/>
                </a:schemeClr>
              </a:buClr>
              <a:defRPr/>
            </a:pPr>
            <a:r>
              <a:rPr lang="it-IT" altLang="it-IT" sz="2400" dirty="0"/>
              <a:t>Fra tre sigillati</a:t>
            </a:r>
          </a:p>
          <a:p>
            <a:pPr eaLnBrk="1" hangingPunct="1">
              <a:lnSpc>
                <a:spcPct val="100000"/>
              </a:lnSpc>
              <a:buClr>
                <a:schemeClr val="accent1">
                  <a:lumMod val="75000"/>
                </a:schemeClr>
              </a:buClr>
              <a:defRPr/>
            </a:pPr>
            <a:r>
              <a:rPr lang="it-IT" altLang="it-IT" sz="2400" dirty="0"/>
              <a:t>Controlla che non sia alterato</a:t>
            </a:r>
          </a:p>
          <a:p>
            <a:pPr eaLnBrk="1" hangingPunct="1">
              <a:lnSpc>
                <a:spcPct val="100000"/>
              </a:lnSpc>
              <a:buClr>
                <a:schemeClr val="accent1">
                  <a:lumMod val="75000"/>
                </a:schemeClr>
              </a:buClr>
              <a:defRPr/>
            </a:pPr>
            <a:r>
              <a:rPr lang="it-IT" altLang="it-IT" sz="2400" dirty="0"/>
              <a:t>Lo tiene sempre sotto controllo</a:t>
            </a:r>
          </a:p>
          <a:p>
            <a:pPr eaLnBrk="1" hangingPunct="1">
              <a:lnSpc>
                <a:spcPct val="100000"/>
              </a:lnSpc>
              <a:buClr>
                <a:schemeClr val="accent1">
                  <a:lumMod val="75000"/>
                </a:schemeClr>
              </a:buClr>
              <a:defRPr/>
            </a:pPr>
            <a:r>
              <a:rPr lang="it-IT" altLang="it-IT" sz="2400" dirty="0"/>
              <a:t>Se nessuno è di suo gradimento, è obbligato dal DCO a usarne uno</a:t>
            </a:r>
          </a:p>
        </p:txBody>
      </p:sp>
      <p:pic>
        <p:nvPicPr>
          <p:cNvPr id="96259" name="Picture 5"/>
          <p:cNvPicPr>
            <a:picLocks noChangeAspect="1" noChangeArrowheads="1"/>
          </p:cNvPicPr>
          <p:nvPr/>
        </p:nvPicPr>
        <p:blipFill>
          <a:blip r:embed="rId2"/>
          <a:srcRect/>
          <a:stretch>
            <a:fillRect/>
          </a:stretch>
        </p:blipFill>
        <p:spPr bwMode="auto">
          <a:xfrm>
            <a:off x="457200" y="1600200"/>
            <a:ext cx="4049713" cy="1898650"/>
          </a:xfrm>
          <a:prstGeom prst="rect">
            <a:avLst/>
          </a:prstGeom>
          <a:noFill/>
          <a:ln w="9525">
            <a:noFill/>
            <a:miter lim="800000"/>
            <a:headEnd/>
            <a:tailEnd/>
          </a:ln>
        </p:spPr>
      </p:pic>
      <p:pic>
        <p:nvPicPr>
          <p:cNvPr id="96264" name="Immagine 2"/>
          <p:cNvPicPr>
            <a:picLocks noChangeAspect="1"/>
          </p:cNvPicPr>
          <p:nvPr/>
        </p:nvPicPr>
        <p:blipFill>
          <a:blip r:embed="rId3"/>
          <a:srcRect/>
          <a:stretch>
            <a:fillRect/>
          </a:stretch>
        </p:blipFill>
        <p:spPr bwMode="auto">
          <a:xfrm>
            <a:off x="2646363" y="3962400"/>
            <a:ext cx="1841500" cy="1841500"/>
          </a:xfrm>
          <a:prstGeom prst="rect">
            <a:avLst/>
          </a:prstGeom>
          <a:noFill/>
          <a:ln w="9525">
            <a:noFill/>
            <a:miter lim="800000"/>
            <a:headEnd/>
            <a:tailEnd/>
          </a:ln>
        </p:spPr>
      </p:pic>
      <p:pic>
        <p:nvPicPr>
          <p:cNvPr id="19458" name="Picture 2" descr="Blog – Lockcon AG">
            <a:extLst>
              <a:ext uri="{FF2B5EF4-FFF2-40B4-BE49-F238E27FC236}">
                <a16:creationId xmlns:a16="http://schemas.microsoft.com/office/drawing/2014/main" id="{5FA948A7-CDF7-41EE-9CE2-530F223AED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761805"/>
            <a:ext cx="1847850" cy="2466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26204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p:cNvSpPr>
            <a:spLocks noGrp="1" noChangeArrowheads="1"/>
          </p:cNvSpPr>
          <p:nvPr>
            <p:ph type="title" idx="4294967295"/>
          </p:nvPr>
        </p:nvSpPr>
        <p:spPr/>
        <p:txBody>
          <a:bodyPr/>
          <a:lstStyle/>
          <a:p>
            <a:pPr eaLnBrk="1" hangingPunct="1"/>
            <a:r>
              <a:rPr lang="it-IT" altLang="it-IT" sz="3200"/>
              <a:t>PRODUZIONE DEL CAMPIONE</a:t>
            </a:r>
          </a:p>
        </p:txBody>
      </p:sp>
      <p:sp>
        <p:nvSpPr>
          <p:cNvPr id="97282" name="Rectangle 4"/>
          <p:cNvSpPr>
            <a:spLocks noGrp="1" noChangeArrowheads="1"/>
          </p:cNvSpPr>
          <p:nvPr>
            <p:ph type="body" sz="half" idx="4294967295"/>
          </p:nvPr>
        </p:nvSpPr>
        <p:spPr>
          <a:xfrm>
            <a:off x="4643438" y="1781175"/>
            <a:ext cx="4195762" cy="4857750"/>
          </a:xfrm>
        </p:spPr>
        <p:txBody>
          <a:bodyPr/>
          <a:lstStyle/>
          <a:p>
            <a:pPr eaLnBrk="1" hangingPunct="1">
              <a:lnSpc>
                <a:spcPct val="100000"/>
              </a:lnSpc>
              <a:buClr>
                <a:srgbClr val="2E75B6"/>
              </a:buClr>
            </a:pPr>
            <a:r>
              <a:rPr lang="it-IT" altLang="it-IT" sz="2000" dirty="0"/>
              <a:t>Sciacquare mani solo con ACQUA</a:t>
            </a:r>
          </a:p>
          <a:p>
            <a:pPr eaLnBrk="1" hangingPunct="1">
              <a:lnSpc>
                <a:spcPct val="100000"/>
              </a:lnSpc>
              <a:buClr>
                <a:srgbClr val="2E75B6"/>
              </a:buClr>
            </a:pPr>
            <a:r>
              <a:rPr lang="it-IT" altLang="it-IT" sz="2000" dirty="0"/>
              <a:t>Controllo visivo solo del DCO</a:t>
            </a:r>
          </a:p>
          <a:p>
            <a:pPr lvl="1" eaLnBrk="1" hangingPunct="1">
              <a:lnSpc>
                <a:spcPct val="100000"/>
              </a:lnSpc>
              <a:buClr>
                <a:srgbClr val="2E75B6"/>
              </a:buClr>
            </a:pPr>
            <a:r>
              <a:rPr lang="it-IT" altLang="it-IT" dirty="0">
                <a:solidFill>
                  <a:srgbClr val="FF0000"/>
                </a:solidFill>
              </a:rPr>
              <a:t>Per minori o disabili può essere presente un accompagnatore maggiorenne, osservare le operazioni del DCO senza osservare direttamente la minzione</a:t>
            </a:r>
          </a:p>
          <a:p>
            <a:pPr eaLnBrk="1" hangingPunct="1">
              <a:lnSpc>
                <a:spcPct val="100000"/>
              </a:lnSpc>
              <a:buClr>
                <a:srgbClr val="2E75B6"/>
              </a:buClr>
            </a:pPr>
            <a:r>
              <a:rPr lang="it-IT" altLang="it-IT" sz="2000" dirty="0"/>
              <a:t>Scoperto da metà torace a ginocchia, da gomiti in giù</a:t>
            </a:r>
          </a:p>
          <a:p>
            <a:pPr eaLnBrk="1" hangingPunct="1">
              <a:lnSpc>
                <a:spcPct val="100000"/>
              </a:lnSpc>
              <a:buClr>
                <a:srgbClr val="2E75B6"/>
              </a:buClr>
            </a:pPr>
            <a:r>
              <a:rPr lang="it-IT" altLang="it-IT" sz="2000" dirty="0"/>
              <a:t>Campione deposto sotto controllo visivo diretto con visione dell’urina che esce dal meato uretrale</a:t>
            </a:r>
          </a:p>
        </p:txBody>
      </p:sp>
      <p:pic>
        <p:nvPicPr>
          <p:cNvPr id="97283" name="Picture 5"/>
          <p:cNvPicPr>
            <a:picLocks noChangeAspect="1" noChangeArrowheads="1"/>
          </p:cNvPicPr>
          <p:nvPr/>
        </p:nvPicPr>
        <p:blipFill>
          <a:blip r:embed="rId2"/>
          <a:srcRect/>
          <a:stretch>
            <a:fillRect/>
          </a:stretch>
        </p:blipFill>
        <p:spPr bwMode="auto">
          <a:xfrm>
            <a:off x="457200" y="1887538"/>
            <a:ext cx="4049713" cy="3714750"/>
          </a:xfrm>
          <a:prstGeom prst="rect">
            <a:avLst/>
          </a:prstGeom>
          <a:noFill/>
          <a:ln w="9525">
            <a:noFill/>
            <a:miter lim="800000"/>
            <a:headEnd/>
            <a:tailEnd/>
          </a:ln>
        </p:spPr>
      </p:pic>
    </p:spTree>
    <p:extLst>
      <p:ext uri="{BB962C8B-B14F-4D97-AF65-F5344CB8AC3E}">
        <p14:creationId xmlns:p14="http://schemas.microsoft.com/office/powerpoint/2010/main" val="29465848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p:cNvSpPr>
            <a:spLocks noGrp="1" noChangeArrowheads="1"/>
          </p:cNvSpPr>
          <p:nvPr>
            <p:ph type="title" idx="4294967295"/>
          </p:nvPr>
        </p:nvSpPr>
        <p:spPr>
          <a:xfrm>
            <a:off x="173038" y="314325"/>
            <a:ext cx="7453312" cy="1143000"/>
          </a:xfrm>
        </p:spPr>
        <p:txBody>
          <a:bodyPr/>
          <a:lstStyle/>
          <a:p>
            <a:pPr eaLnBrk="1" hangingPunct="1"/>
            <a:r>
              <a:rPr lang="it-IT" altLang="it-IT"/>
              <a:t>VOLUME 90 ML MINIMO</a:t>
            </a:r>
          </a:p>
        </p:txBody>
      </p:sp>
      <p:sp>
        <p:nvSpPr>
          <p:cNvPr id="72708" name="Rectangle 4"/>
          <p:cNvSpPr>
            <a:spLocks noGrp="1" noChangeArrowheads="1"/>
          </p:cNvSpPr>
          <p:nvPr>
            <p:ph type="body" sz="half" idx="4294967295"/>
          </p:nvPr>
        </p:nvSpPr>
        <p:spPr>
          <a:xfrm>
            <a:off x="4738688" y="2738438"/>
            <a:ext cx="4195762" cy="2051050"/>
          </a:xfrm>
        </p:spPr>
        <p:txBody>
          <a:bodyPr rtlCol="0">
            <a:normAutofit fontScale="85000" lnSpcReduction="10000"/>
          </a:bodyPr>
          <a:lstStyle/>
          <a:p>
            <a:pPr eaLnBrk="1" fontAlgn="auto" hangingPunct="1">
              <a:lnSpc>
                <a:spcPct val="100000"/>
              </a:lnSpc>
              <a:spcAft>
                <a:spcPts val="0"/>
              </a:spcAft>
              <a:buClr>
                <a:schemeClr val="accent1">
                  <a:lumMod val="75000"/>
                </a:schemeClr>
              </a:buClr>
              <a:buFont typeface="Arial" panose="020B0604020202020204" pitchFamily="34" charset="0"/>
              <a:buChar char="•"/>
              <a:defRPr/>
            </a:pPr>
            <a:r>
              <a:rPr lang="it-IT" altLang="it-IT" sz="2400" dirty="0"/>
              <a:t>90 ml di Urine</a:t>
            </a:r>
          </a:p>
          <a:p>
            <a:pPr eaLnBrk="1" fontAlgn="auto" hangingPunct="1">
              <a:lnSpc>
                <a:spcPct val="100000"/>
              </a:lnSpc>
              <a:spcAft>
                <a:spcPts val="0"/>
              </a:spcAft>
              <a:buClr>
                <a:schemeClr val="accent1">
                  <a:lumMod val="75000"/>
                </a:schemeClr>
              </a:buClr>
              <a:buFont typeface="Arial" panose="020B0604020202020204" pitchFamily="34" charset="0"/>
              <a:buChar char="•"/>
              <a:defRPr/>
            </a:pPr>
            <a:r>
              <a:rPr lang="it-IT" altLang="it-IT" sz="2400" dirty="0"/>
              <a:t>Altrimenti bicchiere per parziale</a:t>
            </a:r>
          </a:p>
          <a:p>
            <a:pPr eaLnBrk="1" fontAlgn="auto" hangingPunct="1">
              <a:lnSpc>
                <a:spcPct val="100000"/>
              </a:lnSpc>
              <a:spcAft>
                <a:spcPts val="0"/>
              </a:spcAft>
              <a:buClr>
                <a:schemeClr val="accent1">
                  <a:lumMod val="75000"/>
                </a:schemeClr>
              </a:buClr>
              <a:buFont typeface="Arial" panose="020B0604020202020204" pitchFamily="34" charset="0"/>
              <a:buChar char="•"/>
              <a:defRPr/>
            </a:pPr>
            <a:r>
              <a:rPr lang="it-IT" altLang="it-IT" sz="2400" dirty="0"/>
              <a:t>Se urina 90 ml ma inferiore a 150 ml in unica minzione, peso specifico obbligatorio uguale o maggiore di 1.005</a:t>
            </a:r>
          </a:p>
          <a:p>
            <a:pPr eaLnBrk="1" fontAlgn="auto" hangingPunct="1">
              <a:lnSpc>
                <a:spcPct val="100000"/>
              </a:lnSpc>
              <a:spcAft>
                <a:spcPts val="0"/>
              </a:spcAft>
              <a:buClr>
                <a:schemeClr val="accent1">
                  <a:lumMod val="75000"/>
                </a:schemeClr>
              </a:buClr>
              <a:buFont typeface="Arial" panose="020B0604020202020204" pitchFamily="34" charset="0"/>
              <a:buChar char="•"/>
              <a:defRPr/>
            </a:pPr>
            <a:endParaRPr lang="it-IT" altLang="it-IT" sz="2400" dirty="0"/>
          </a:p>
        </p:txBody>
      </p:sp>
      <p:pic>
        <p:nvPicPr>
          <p:cNvPr id="3" name="Immagine 2">
            <a:extLst>
              <a:ext uri="{FF2B5EF4-FFF2-40B4-BE49-F238E27FC236}">
                <a16:creationId xmlns:a16="http://schemas.microsoft.com/office/drawing/2014/main" id="{08B72A88-C4DD-730C-ABCA-4A2BC3877504}"/>
              </a:ext>
            </a:extLst>
          </p:cNvPr>
          <p:cNvPicPr>
            <a:picLocks noChangeAspect="1"/>
          </p:cNvPicPr>
          <p:nvPr/>
        </p:nvPicPr>
        <p:blipFill rotWithShape="1">
          <a:blip r:embed="rId2"/>
          <a:srcRect l="38302" t="16019" r="34811" b="22411"/>
          <a:stretch/>
        </p:blipFill>
        <p:spPr>
          <a:xfrm>
            <a:off x="587150" y="1630483"/>
            <a:ext cx="3312544" cy="4266959"/>
          </a:xfrm>
          <a:prstGeom prst="rect">
            <a:avLst/>
          </a:prstGeom>
        </p:spPr>
      </p:pic>
    </p:spTree>
    <p:extLst>
      <p:ext uri="{BB962C8B-B14F-4D97-AF65-F5344CB8AC3E}">
        <p14:creationId xmlns:p14="http://schemas.microsoft.com/office/powerpoint/2010/main" val="20469723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p:cNvSpPr>
            <a:spLocks noGrp="1" noChangeArrowheads="1"/>
          </p:cNvSpPr>
          <p:nvPr>
            <p:ph type="title" idx="4294967295"/>
          </p:nvPr>
        </p:nvSpPr>
        <p:spPr>
          <a:xfrm>
            <a:off x="173038" y="314325"/>
            <a:ext cx="7453312" cy="1143000"/>
          </a:xfrm>
        </p:spPr>
        <p:txBody>
          <a:bodyPr/>
          <a:lstStyle/>
          <a:p>
            <a:pPr eaLnBrk="1" hangingPunct="1"/>
            <a:r>
              <a:rPr lang="it-IT" altLang="it-IT"/>
              <a:t>VOLUME 90 ML MINIMO</a:t>
            </a:r>
          </a:p>
        </p:txBody>
      </p:sp>
      <p:sp>
        <p:nvSpPr>
          <p:cNvPr id="72708" name="Rectangle 4"/>
          <p:cNvSpPr>
            <a:spLocks noGrp="1" noChangeArrowheads="1"/>
          </p:cNvSpPr>
          <p:nvPr>
            <p:ph type="body" sz="half" idx="4294967295"/>
          </p:nvPr>
        </p:nvSpPr>
        <p:spPr>
          <a:xfrm>
            <a:off x="4738688" y="2738438"/>
            <a:ext cx="4195762" cy="2051050"/>
          </a:xfrm>
        </p:spPr>
        <p:txBody>
          <a:bodyPr rtlCol="0">
            <a:normAutofit fontScale="85000" lnSpcReduction="10000"/>
          </a:bodyPr>
          <a:lstStyle/>
          <a:p>
            <a:pPr eaLnBrk="1" fontAlgn="auto" hangingPunct="1">
              <a:lnSpc>
                <a:spcPct val="100000"/>
              </a:lnSpc>
              <a:spcAft>
                <a:spcPts val="0"/>
              </a:spcAft>
              <a:buClr>
                <a:schemeClr val="accent1">
                  <a:lumMod val="75000"/>
                </a:schemeClr>
              </a:buClr>
              <a:buFont typeface="Arial" panose="020B0604020202020204" pitchFamily="34" charset="0"/>
              <a:buChar char="•"/>
              <a:defRPr/>
            </a:pPr>
            <a:r>
              <a:rPr lang="it-IT" altLang="it-IT" sz="2400" dirty="0"/>
              <a:t>90 ml di Urine</a:t>
            </a:r>
          </a:p>
          <a:p>
            <a:pPr eaLnBrk="1" fontAlgn="auto" hangingPunct="1">
              <a:lnSpc>
                <a:spcPct val="100000"/>
              </a:lnSpc>
              <a:spcAft>
                <a:spcPts val="0"/>
              </a:spcAft>
              <a:buClr>
                <a:schemeClr val="accent1">
                  <a:lumMod val="75000"/>
                </a:schemeClr>
              </a:buClr>
              <a:buFont typeface="Arial" panose="020B0604020202020204" pitchFamily="34" charset="0"/>
              <a:buChar char="•"/>
              <a:defRPr/>
            </a:pPr>
            <a:r>
              <a:rPr lang="it-IT" altLang="it-IT" sz="2400" dirty="0"/>
              <a:t>Altrimenti bicchiere per parziale</a:t>
            </a:r>
          </a:p>
          <a:p>
            <a:pPr eaLnBrk="1" fontAlgn="auto" hangingPunct="1">
              <a:lnSpc>
                <a:spcPct val="100000"/>
              </a:lnSpc>
              <a:spcAft>
                <a:spcPts val="0"/>
              </a:spcAft>
              <a:buClr>
                <a:schemeClr val="accent1">
                  <a:lumMod val="75000"/>
                </a:schemeClr>
              </a:buClr>
              <a:buFont typeface="Arial" panose="020B0604020202020204" pitchFamily="34" charset="0"/>
              <a:buChar char="•"/>
              <a:defRPr/>
            </a:pPr>
            <a:r>
              <a:rPr lang="it-IT" altLang="it-IT" sz="2400" dirty="0"/>
              <a:t>Se urina uguale o superiore a 150 ml in unica minzione, peso specifico obbligatorio uguale o maggiore di 1.003</a:t>
            </a:r>
          </a:p>
          <a:p>
            <a:pPr eaLnBrk="1" fontAlgn="auto" hangingPunct="1">
              <a:lnSpc>
                <a:spcPct val="100000"/>
              </a:lnSpc>
              <a:spcAft>
                <a:spcPts val="0"/>
              </a:spcAft>
              <a:buClr>
                <a:schemeClr val="accent1">
                  <a:lumMod val="75000"/>
                </a:schemeClr>
              </a:buClr>
              <a:buFont typeface="Arial" panose="020B0604020202020204" pitchFamily="34" charset="0"/>
              <a:buChar char="•"/>
              <a:defRPr/>
            </a:pPr>
            <a:endParaRPr lang="it-IT" altLang="it-IT" sz="2400" dirty="0"/>
          </a:p>
        </p:txBody>
      </p:sp>
      <p:pic>
        <p:nvPicPr>
          <p:cNvPr id="2" name="Immagine 1">
            <a:extLst>
              <a:ext uri="{FF2B5EF4-FFF2-40B4-BE49-F238E27FC236}">
                <a16:creationId xmlns:a16="http://schemas.microsoft.com/office/drawing/2014/main" id="{3878F852-80EE-CBAB-75E1-6A8FD3FE9BD2}"/>
              </a:ext>
            </a:extLst>
          </p:cNvPr>
          <p:cNvPicPr>
            <a:picLocks noChangeAspect="1"/>
          </p:cNvPicPr>
          <p:nvPr/>
        </p:nvPicPr>
        <p:blipFill rotWithShape="1">
          <a:blip r:embed="rId2"/>
          <a:srcRect l="35000" t="16028" r="34906" b="11509"/>
          <a:stretch/>
        </p:blipFill>
        <p:spPr>
          <a:xfrm>
            <a:off x="621657" y="1544073"/>
            <a:ext cx="3278037" cy="4439779"/>
          </a:xfrm>
          <a:prstGeom prst="rect">
            <a:avLst/>
          </a:prstGeom>
        </p:spPr>
      </p:pic>
    </p:spTree>
    <p:extLst>
      <p:ext uri="{BB962C8B-B14F-4D97-AF65-F5344CB8AC3E}">
        <p14:creationId xmlns:p14="http://schemas.microsoft.com/office/powerpoint/2010/main" val="251626478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p:cNvSpPr>
            <a:spLocks noGrp="1" noChangeArrowheads="1"/>
          </p:cNvSpPr>
          <p:nvPr>
            <p:ph type="title" idx="4294967295"/>
          </p:nvPr>
        </p:nvSpPr>
        <p:spPr>
          <a:xfrm>
            <a:off x="173038" y="314325"/>
            <a:ext cx="7453312" cy="1143000"/>
          </a:xfrm>
        </p:spPr>
        <p:txBody>
          <a:bodyPr/>
          <a:lstStyle/>
          <a:p>
            <a:pPr eaLnBrk="1" hangingPunct="1"/>
            <a:r>
              <a:rPr lang="it-IT" altLang="it-IT" sz="3600" dirty="0"/>
              <a:t>CAMPIONE PARZIALE</a:t>
            </a:r>
            <a:endParaRPr lang="it-IT" altLang="it-IT" dirty="0"/>
          </a:p>
        </p:txBody>
      </p:sp>
      <p:pic>
        <p:nvPicPr>
          <p:cNvPr id="3" name="Immagine 2">
            <a:extLst>
              <a:ext uri="{FF2B5EF4-FFF2-40B4-BE49-F238E27FC236}">
                <a16:creationId xmlns:a16="http://schemas.microsoft.com/office/drawing/2014/main" id="{DB9EA51F-1BD5-4A1F-5CBB-1789C81A27F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8001" y="1746849"/>
            <a:ext cx="2733054" cy="3364302"/>
          </a:xfrm>
          <a:prstGeom prst="rect">
            <a:avLst/>
          </a:prstGeom>
        </p:spPr>
      </p:pic>
      <p:pic>
        <p:nvPicPr>
          <p:cNvPr id="4" name="Immagine 3">
            <a:extLst>
              <a:ext uri="{FF2B5EF4-FFF2-40B4-BE49-F238E27FC236}">
                <a16:creationId xmlns:a16="http://schemas.microsoft.com/office/drawing/2014/main" id="{2EA86ACA-FD20-B91B-C66E-19D0E677B4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990538" y="2146606"/>
            <a:ext cx="3364302" cy="2523227"/>
          </a:xfrm>
          <a:prstGeom prst="rect">
            <a:avLst/>
          </a:prstGeom>
        </p:spPr>
      </p:pic>
      <p:pic>
        <p:nvPicPr>
          <p:cNvPr id="2" name="Immagine 1">
            <a:extLst>
              <a:ext uri="{FF2B5EF4-FFF2-40B4-BE49-F238E27FC236}">
                <a16:creationId xmlns:a16="http://schemas.microsoft.com/office/drawing/2014/main" id="{B40402B7-BFDB-A756-B4EA-3617533473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974201" y="2065407"/>
            <a:ext cx="3385086" cy="2664842"/>
          </a:xfrm>
          <a:prstGeom prst="rect">
            <a:avLst/>
          </a:prstGeom>
        </p:spPr>
      </p:pic>
    </p:spTree>
    <p:extLst>
      <p:ext uri="{BB962C8B-B14F-4D97-AF65-F5344CB8AC3E}">
        <p14:creationId xmlns:p14="http://schemas.microsoft.com/office/powerpoint/2010/main" val="49116518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3"/>
          <p:cNvSpPr>
            <a:spLocks noGrp="1" noChangeArrowheads="1"/>
          </p:cNvSpPr>
          <p:nvPr>
            <p:ph idx="4294967295"/>
          </p:nvPr>
        </p:nvSpPr>
        <p:spPr>
          <a:xfrm>
            <a:off x="463550" y="1833563"/>
            <a:ext cx="8024813" cy="3451225"/>
          </a:xfrm>
        </p:spPr>
        <p:txBody>
          <a:bodyPr rtlCol="0">
            <a:normAutofit lnSpcReduction="10000"/>
          </a:bodyPr>
          <a:lstStyle/>
          <a:p>
            <a:pPr marL="0" indent="0" algn="just" eaLnBrk="1" hangingPunct="1">
              <a:lnSpc>
                <a:spcPct val="150000"/>
              </a:lnSpc>
              <a:spcBef>
                <a:spcPct val="0"/>
              </a:spcBef>
              <a:spcAft>
                <a:spcPts val="1000"/>
              </a:spcAft>
              <a:buFont typeface="Symbol" pitchFamily="18" charset="2"/>
              <a:buNone/>
              <a:defRPr/>
            </a:pPr>
            <a:r>
              <a:rPr lang="it-IT" altLang="it-IT" sz="2000" dirty="0"/>
              <a:t>Il </a:t>
            </a:r>
            <a:r>
              <a:rPr lang="it-IT" altLang="it-IT" sz="2000" b="1" dirty="0">
                <a:solidFill>
                  <a:srgbClr val="00528C"/>
                </a:solidFill>
              </a:rPr>
              <a:t>DOPING</a:t>
            </a:r>
            <a:r>
              <a:rPr lang="it-IT" altLang="it-IT" sz="2000" dirty="0">
                <a:solidFill>
                  <a:srgbClr val="0000FF"/>
                </a:solidFill>
              </a:rPr>
              <a:t> </a:t>
            </a:r>
            <a:r>
              <a:rPr lang="it-IT" altLang="it-IT" sz="2000" dirty="0"/>
              <a:t>è l'uso (o abuso) di sostanze e di medicinali o l’utilizzo di metodi al fine di aumentare artificialmente il rendimento fisico e le prestazioni dell’Atleta. </a:t>
            </a:r>
          </a:p>
          <a:p>
            <a:pPr marL="0" indent="0" algn="just" eaLnBrk="1" hangingPunct="1">
              <a:lnSpc>
                <a:spcPct val="150000"/>
              </a:lnSpc>
              <a:spcBef>
                <a:spcPct val="0"/>
              </a:spcBef>
              <a:spcAft>
                <a:spcPts val="1000"/>
              </a:spcAft>
              <a:buFont typeface="Symbol" pitchFamily="18" charset="2"/>
              <a:buNone/>
              <a:defRPr/>
            </a:pPr>
            <a:r>
              <a:rPr lang="it-IT" altLang="it-IT" sz="2000" dirty="0"/>
              <a:t>Il ricorso al doping è un’infrazione sia all’Etica dello Sport, sia a quella della Scienza Medica.</a:t>
            </a:r>
          </a:p>
          <a:p>
            <a:pPr marL="0" indent="0" algn="just" eaLnBrk="1" hangingPunct="1">
              <a:lnSpc>
                <a:spcPct val="150000"/>
              </a:lnSpc>
              <a:spcBef>
                <a:spcPct val="0"/>
              </a:spcBef>
              <a:spcAft>
                <a:spcPts val="1000"/>
              </a:spcAft>
              <a:buFont typeface="Symbol" pitchFamily="18" charset="2"/>
              <a:buNone/>
              <a:defRPr/>
            </a:pPr>
            <a:r>
              <a:rPr lang="it-IT" altLang="it-IT" sz="2000" dirty="0"/>
              <a:t>Nel 1896 si ebbe il primo caso di decesso correlato al </a:t>
            </a:r>
            <a:r>
              <a:rPr lang="it-IT" altLang="it-IT" sz="2000" b="1" dirty="0">
                <a:solidFill>
                  <a:srgbClr val="00528C"/>
                </a:solidFill>
              </a:rPr>
              <a:t>DOPING</a:t>
            </a:r>
            <a:r>
              <a:rPr lang="it-IT" altLang="it-IT" sz="2000" dirty="0"/>
              <a:t>: il Ciclista Inglese </a:t>
            </a:r>
            <a:r>
              <a:rPr lang="en-US" altLang="it-IT" sz="2000" dirty="0"/>
              <a:t>Arthur Linton.</a:t>
            </a:r>
            <a:endParaRPr lang="it-IT" altLang="it-IT" sz="2000" dirty="0"/>
          </a:p>
        </p:txBody>
      </p:sp>
      <p:sp>
        <p:nvSpPr>
          <p:cNvPr id="18434" name="Rectangle 2"/>
          <p:cNvSpPr>
            <a:spLocks noGrp="1" noChangeArrowheads="1"/>
          </p:cNvSpPr>
          <p:nvPr>
            <p:ph type="title" idx="4294967295"/>
          </p:nvPr>
        </p:nvSpPr>
        <p:spPr>
          <a:xfrm>
            <a:off x="141288" y="273050"/>
            <a:ext cx="7423150" cy="1201738"/>
          </a:xfrm>
        </p:spPr>
        <p:txBody>
          <a:bodyPr/>
          <a:lstStyle/>
          <a:p>
            <a:pPr eaLnBrk="1" hangingPunct="1"/>
            <a:r>
              <a:rPr lang="it-IT" altLang="it-IT" sz="3200"/>
              <a:t>DEFINIZIONE DI DOPING SPORTIVO</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6E8AFF6-A94D-4791-97C2-85FBA8514978}"/>
              </a:ext>
            </a:extLst>
          </p:cNvPr>
          <p:cNvSpPr>
            <a:spLocks noGrp="1"/>
          </p:cNvSpPr>
          <p:nvPr>
            <p:ph type="title"/>
          </p:nvPr>
        </p:nvSpPr>
        <p:spPr/>
        <p:txBody>
          <a:bodyPr/>
          <a:lstStyle/>
          <a:p>
            <a:r>
              <a:rPr lang="it-IT" dirty="0"/>
              <a:t>MATERIALE CONTROLLO</a:t>
            </a:r>
          </a:p>
        </p:txBody>
      </p:sp>
      <p:sp>
        <p:nvSpPr>
          <p:cNvPr id="5" name="Segnaposto contenuto 2">
            <a:extLst>
              <a:ext uri="{FF2B5EF4-FFF2-40B4-BE49-F238E27FC236}">
                <a16:creationId xmlns:a16="http://schemas.microsoft.com/office/drawing/2014/main" id="{316EC737-83D1-4083-A1E7-F146180344AE}"/>
              </a:ext>
            </a:extLst>
          </p:cNvPr>
          <p:cNvSpPr txBox="1">
            <a:spLocks/>
          </p:cNvSpPr>
          <p:nvPr/>
        </p:nvSpPr>
        <p:spPr>
          <a:xfrm>
            <a:off x="4572000" y="1644771"/>
            <a:ext cx="4042193" cy="872639"/>
          </a:xfrm>
          <a:prstGeom prst="rect">
            <a:avLst/>
          </a:prstGeom>
        </p:spPr>
        <p:txBody>
          <a:bodyPr vert="horz" lIns="91440" tIns="45720" rIns="91440" bIns="45720" rtlCol="0">
            <a:normAutofit fontScale="40000" lnSpcReduction="2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Font typeface="Arial" panose="020B0604020202020204" pitchFamily="34" charset="0"/>
              <a:buNone/>
            </a:pPr>
            <a:r>
              <a:rPr lang="it-IT" sz="8800" dirty="0">
                <a:solidFill>
                  <a:srgbClr val="FF0000"/>
                </a:solidFill>
              </a:rPr>
              <a:t>CAMPIONE PARZIALE</a:t>
            </a:r>
            <a:endParaRPr lang="it-IT" dirty="0">
              <a:solidFill>
                <a:srgbClr val="FF0000"/>
              </a:solidFill>
            </a:endParaRPr>
          </a:p>
        </p:txBody>
      </p:sp>
      <p:pic>
        <p:nvPicPr>
          <p:cNvPr id="6" name="Immagine 5">
            <a:extLst>
              <a:ext uri="{FF2B5EF4-FFF2-40B4-BE49-F238E27FC236}">
                <a16:creationId xmlns:a16="http://schemas.microsoft.com/office/drawing/2014/main" id="{58BFA2AC-C83B-4F5E-8F61-F6B1997EDD3B}"/>
              </a:ext>
            </a:extLst>
          </p:cNvPr>
          <p:cNvPicPr>
            <a:picLocks noChangeAspect="1"/>
          </p:cNvPicPr>
          <p:nvPr/>
        </p:nvPicPr>
        <p:blipFill rotWithShape="1">
          <a:blip r:embed="rId2"/>
          <a:srcRect l="31981" t="30461" r="32264" b="43835"/>
          <a:stretch/>
        </p:blipFill>
        <p:spPr>
          <a:xfrm>
            <a:off x="905774" y="1484313"/>
            <a:ext cx="3269411" cy="1322099"/>
          </a:xfrm>
          <a:prstGeom prst="rect">
            <a:avLst/>
          </a:prstGeom>
        </p:spPr>
      </p:pic>
      <p:pic>
        <p:nvPicPr>
          <p:cNvPr id="9" name="Immagine 8">
            <a:extLst>
              <a:ext uri="{FF2B5EF4-FFF2-40B4-BE49-F238E27FC236}">
                <a16:creationId xmlns:a16="http://schemas.microsoft.com/office/drawing/2014/main" id="{94D19509-1A0D-4235-A278-7BEA90033956}"/>
              </a:ext>
            </a:extLst>
          </p:cNvPr>
          <p:cNvPicPr>
            <a:picLocks noChangeAspect="1"/>
          </p:cNvPicPr>
          <p:nvPr/>
        </p:nvPicPr>
        <p:blipFill rotWithShape="1">
          <a:blip r:embed="rId3"/>
          <a:srcRect l="35378" t="17379" r="35849" b="15035"/>
          <a:stretch/>
        </p:blipFill>
        <p:spPr>
          <a:xfrm>
            <a:off x="5503654" y="2952490"/>
            <a:ext cx="2631056" cy="3476268"/>
          </a:xfrm>
          <a:prstGeom prst="rect">
            <a:avLst/>
          </a:prstGeom>
        </p:spPr>
      </p:pic>
      <p:pic>
        <p:nvPicPr>
          <p:cNvPr id="11" name="Immagine 10">
            <a:extLst>
              <a:ext uri="{FF2B5EF4-FFF2-40B4-BE49-F238E27FC236}">
                <a16:creationId xmlns:a16="http://schemas.microsoft.com/office/drawing/2014/main" id="{22E5584C-7616-4BE8-9164-3B8B2D8ABC7E}"/>
              </a:ext>
            </a:extLst>
          </p:cNvPr>
          <p:cNvPicPr>
            <a:picLocks noChangeAspect="1"/>
          </p:cNvPicPr>
          <p:nvPr/>
        </p:nvPicPr>
        <p:blipFill rotWithShape="1">
          <a:blip r:embed="rId4"/>
          <a:srcRect l="35660" t="17044" r="34717" b="15032"/>
          <a:stretch/>
        </p:blipFill>
        <p:spPr>
          <a:xfrm>
            <a:off x="1186132" y="2845231"/>
            <a:ext cx="2708694" cy="3493701"/>
          </a:xfrm>
          <a:prstGeom prst="rect">
            <a:avLst/>
          </a:prstGeom>
        </p:spPr>
      </p:pic>
    </p:spTree>
    <p:extLst>
      <p:ext uri="{BB962C8B-B14F-4D97-AF65-F5344CB8AC3E}">
        <p14:creationId xmlns:p14="http://schemas.microsoft.com/office/powerpoint/2010/main" val="330304399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p:cNvSpPr>
            <a:spLocks noGrp="1" noChangeArrowheads="1"/>
          </p:cNvSpPr>
          <p:nvPr>
            <p:ph type="title" idx="4294967295"/>
          </p:nvPr>
        </p:nvSpPr>
        <p:spPr>
          <a:xfrm>
            <a:off x="131763" y="314325"/>
            <a:ext cx="7670800" cy="1143000"/>
          </a:xfrm>
        </p:spPr>
        <p:txBody>
          <a:bodyPr/>
          <a:lstStyle/>
          <a:p>
            <a:pPr eaLnBrk="1" hangingPunct="1"/>
            <a:r>
              <a:rPr lang="it-IT" altLang="it-IT" sz="3200" dirty="0"/>
              <a:t>CAMPIONE PARZIALE</a:t>
            </a:r>
          </a:p>
        </p:txBody>
      </p:sp>
      <p:sp>
        <p:nvSpPr>
          <p:cNvPr id="99330" name="Rectangle 4"/>
          <p:cNvSpPr>
            <a:spLocks noGrp="1" noChangeArrowheads="1"/>
          </p:cNvSpPr>
          <p:nvPr>
            <p:ph type="body" sz="half" idx="4294967295"/>
          </p:nvPr>
        </p:nvSpPr>
        <p:spPr>
          <a:xfrm>
            <a:off x="4697413" y="2133600"/>
            <a:ext cx="4078287" cy="4857750"/>
          </a:xfrm>
        </p:spPr>
        <p:txBody>
          <a:bodyPr/>
          <a:lstStyle/>
          <a:p>
            <a:pPr eaLnBrk="1" hangingPunct="1">
              <a:lnSpc>
                <a:spcPct val="100000"/>
              </a:lnSpc>
              <a:buClr>
                <a:srgbClr val="2E75B6"/>
              </a:buClr>
            </a:pPr>
            <a:r>
              <a:rPr lang="it-IT" altLang="it-IT" sz="2400" dirty="0"/>
              <a:t>Se la quantità è minore di 90 ml</a:t>
            </a:r>
          </a:p>
          <a:p>
            <a:pPr eaLnBrk="1" hangingPunct="1">
              <a:lnSpc>
                <a:spcPct val="100000"/>
              </a:lnSpc>
              <a:buClr>
                <a:srgbClr val="2E75B6"/>
              </a:buClr>
            </a:pPr>
            <a:r>
              <a:rPr lang="it-IT" altLang="it-IT" sz="2400" dirty="0"/>
              <a:t>Urine depositate nel contenitore numerato  e sigillato per esami parziali e verbalizzato</a:t>
            </a:r>
          </a:p>
          <a:p>
            <a:pPr eaLnBrk="1" hangingPunct="1">
              <a:lnSpc>
                <a:spcPct val="100000"/>
              </a:lnSpc>
              <a:buClr>
                <a:srgbClr val="2E75B6"/>
              </a:buClr>
            </a:pPr>
            <a:r>
              <a:rPr lang="it-IT" altLang="it-IT" sz="2400" dirty="0"/>
              <a:t>Atleta sempre sotto controllo fino al raggiungimento della quantità minima di 90 ml</a:t>
            </a:r>
          </a:p>
          <a:p>
            <a:pPr eaLnBrk="1" hangingPunct="1">
              <a:lnSpc>
                <a:spcPct val="100000"/>
              </a:lnSpc>
              <a:buClr>
                <a:srgbClr val="2E75B6"/>
              </a:buClr>
            </a:pPr>
            <a:endParaRPr lang="it-IT" altLang="it-IT" sz="1200" dirty="0"/>
          </a:p>
        </p:txBody>
      </p:sp>
      <p:pic>
        <p:nvPicPr>
          <p:cNvPr id="99331" name="Picture 5"/>
          <p:cNvPicPr>
            <a:picLocks noChangeAspect="1" noChangeArrowheads="1"/>
          </p:cNvPicPr>
          <p:nvPr/>
        </p:nvPicPr>
        <p:blipFill>
          <a:blip r:embed="rId2"/>
          <a:srcRect/>
          <a:stretch>
            <a:fillRect/>
          </a:stretch>
        </p:blipFill>
        <p:spPr bwMode="auto">
          <a:xfrm>
            <a:off x="457200" y="2133600"/>
            <a:ext cx="4049713" cy="3117850"/>
          </a:xfrm>
          <a:prstGeom prst="rect">
            <a:avLst/>
          </a:prstGeom>
          <a:noFill/>
          <a:ln w="9525">
            <a:noFill/>
            <a:miter lim="800000"/>
            <a:headEnd/>
            <a:tailEnd/>
          </a:ln>
        </p:spPr>
      </p:pic>
    </p:spTree>
    <p:extLst>
      <p:ext uri="{BB962C8B-B14F-4D97-AF65-F5344CB8AC3E}">
        <p14:creationId xmlns:p14="http://schemas.microsoft.com/office/powerpoint/2010/main" val="13785383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2"/>
          <p:cNvSpPr>
            <a:spLocks noGrp="1" noChangeArrowheads="1"/>
          </p:cNvSpPr>
          <p:nvPr>
            <p:ph type="title" idx="4294967295"/>
          </p:nvPr>
        </p:nvSpPr>
        <p:spPr/>
        <p:txBody>
          <a:bodyPr/>
          <a:lstStyle/>
          <a:p>
            <a:pPr eaLnBrk="1" hangingPunct="1"/>
            <a:r>
              <a:rPr lang="it-IT" altLang="it-IT" sz="3200"/>
              <a:t>SCELTA DEL KIT</a:t>
            </a:r>
          </a:p>
        </p:txBody>
      </p:sp>
      <p:sp>
        <p:nvSpPr>
          <p:cNvPr id="101378" name="Rectangle 4"/>
          <p:cNvSpPr>
            <a:spLocks noGrp="1" noChangeArrowheads="1"/>
          </p:cNvSpPr>
          <p:nvPr>
            <p:ph type="body" sz="half" idx="4294967295"/>
          </p:nvPr>
        </p:nvSpPr>
        <p:spPr>
          <a:xfrm>
            <a:off x="4684713" y="1846263"/>
            <a:ext cx="4195762" cy="4857750"/>
          </a:xfrm>
        </p:spPr>
        <p:txBody>
          <a:bodyPr/>
          <a:lstStyle/>
          <a:p>
            <a:pPr eaLnBrk="1" hangingPunct="1">
              <a:lnSpc>
                <a:spcPct val="100000"/>
              </a:lnSpc>
              <a:buClr>
                <a:srgbClr val="2E75B6"/>
              </a:buClr>
            </a:pPr>
            <a:r>
              <a:rPr lang="it-IT" altLang="it-IT" sz="2000"/>
              <a:t>L’Atleta sceglie il KIT tra almeno tre sigillati</a:t>
            </a:r>
          </a:p>
          <a:p>
            <a:pPr eaLnBrk="1" hangingPunct="1">
              <a:lnSpc>
                <a:spcPct val="100000"/>
              </a:lnSpc>
              <a:buClr>
                <a:srgbClr val="2E75B6"/>
              </a:buClr>
            </a:pPr>
            <a:r>
              <a:rPr lang="it-IT" altLang="it-IT" sz="2000"/>
              <a:t>Controlla che non sia alterato</a:t>
            </a:r>
          </a:p>
          <a:p>
            <a:pPr eaLnBrk="1" hangingPunct="1">
              <a:lnSpc>
                <a:spcPct val="100000"/>
              </a:lnSpc>
              <a:buClr>
                <a:srgbClr val="2E75B6"/>
              </a:buClr>
            </a:pPr>
            <a:r>
              <a:rPr lang="it-IT" altLang="it-IT" sz="2000"/>
              <a:t>Lo apre e controlla le serie dei numeri e la corrispondenza su flaconi ed etichette</a:t>
            </a:r>
          </a:p>
          <a:p>
            <a:pPr eaLnBrk="1" hangingPunct="1">
              <a:lnSpc>
                <a:spcPct val="100000"/>
              </a:lnSpc>
              <a:buClr>
                <a:srgbClr val="2E75B6"/>
              </a:buClr>
            </a:pPr>
            <a:r>
              <a:rPr lang="it-IT" altLang="it-IT" sz="2000"/>
              <a:t>Se nessuno dei KIT è di suo gradimento, è obbligato dal DCO ad utilizzarne necessariamente uno</a:t>
            </a:r>
          </a:p>
        </p:txBody>
      </p:sp>
      <p:pic>
        <p:nvPicPr>
          <p:cNvPr id="20484" name="Picture 4" descr="Blog – Lockcon AG">
            <a:extLst>
              <a:ext uri="{FF2B5EF4-FFF2-40B4-BE49-F238E27FC236}">
                <a16:creationId xmlns:a16="http://schemas.microsoft.com/office/drawing/2014/main" id="{910FBCC3-D76D-4600-B053-C2B81F3D9B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8400" y="2072429"/>
            <a:ext cx="2991563" cy="3345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64804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p:cNvSpPr>
            <a:spLocks noGrp="1" noChangeArrowheads="1"/>
          </p:cNvSpPr>
          <p:nvPr>
            <p:ph type="title" idx="4294967295"/>
          </p:nvPr>
        </p:nvSpPr>
        <p:spPr/>
        <p:txBody>
          <a:bodyPr/>
          <a:lstStyle/>
          <a:p>
            <a:pPr eaLnBrk="1" hangingPunct="1"/>
            <a:r>
              <a:rPr lang="it-IT" altLang="it-IT" sz="3200"/>
              <a:t>RIEMPIMENTO DEI BICCHIERI</a:t>
            </a:r>
          </a:p>
        </p:txBody>
      </p:sp>
      <p:sp>
        <p:nvSpPr>
          <p:cNvPr id="102402" name="Rectangle 4"/>
          <p:cNvSpPr>
            <a:spLocks noGrp="1" noChangeArrowheads="1"/>
          </p:cNvSpPr>
          <p:nvPr>
            <p:ph type="body" sz="half" idx="4294967295"/>
          </p:nvPr>
        </p:nvSpPr>
        <p:spPr>
          <a:xfrm>
            <a:off x="4670425" y="1644650"/>
            <a:ext cx="4195763" cy="4857750"/>
          </a:xfrm>
        </p:spPr>
        <p:txBody>
          <a:bodyPr/>
          <a:lstStyle/>
          <a:p>
            <a:pPr eaLnBrk="1" hangingPunct="1">
              <a:lnSpc>
                <a:spcPct val="100000"/>
              </a:lnSpc>
              <a:buClr>
                <a:srgbClr val="2E75B6"/>
              </a:buClr>
            </a:pPr>
            <a:endParaRPr lang="it-IT" altLang="it-IT" sz="2400"/>
          </a:p>
          <a:p>
            <a:pPr eaLnBrk="1" hangingPunct="1">
              <a:lnSpc>
                <a:spcPct val="100000"/>
              </a:lnSpc>
              <a:buClr>
                <a:srgbClr val="2E75B6"/>
              </a:buClr>
            </a:pPr>
            <a:r>
              <a:rPr lang="it-IT" altLang="it-IT" sz="2400"/>
              <a:t>Personalmente o su richiesta motivata dal DCO o da altri se disabile </a:t>
            </a:r>
          </a:p>
          <a:p>
            <a:pPr eaLnBrk="1" hangingPunct="1">
              <a:lnSpc>
                <a:spcPct val="100000"/>
              </a:lnSpc>
              <a:buClr>
                <a:srgbClr val="2E75B6"/>
              </a:buClr>
            </a:pPr>
            <a:r>
              <a:rPr lang="it-IT" altLang="it-IT" sz="2400"/>
              <a:t>Prima B, poi A</a:t>
            </a:r>
          </a:p>
          <a:p>
            <a:pPr eaLnBrk="1" hangingPunct="1">
              <a:lnSpc>
                <a:spcPct val="100000"/>
              </a:lnSpc>
              <a:buClr>
                <a:srgbClr val="2E75B6"/>
              </a:buClr>
            </a:pPr>
            <a:r>
              <a:rPr lang="it-IT" altLang="it-IT" sz="2400"/>
              <a:t>Il residuo nel bicchiere verrà utilizzato per verificare la densità</a:t>
            </a:r>
          </a:p>
          <a:p>
            <a:pPr eaLnBrk="1" hangingPunct="1">
              <a:lnSpc>
                <a:spcPct val="100000"/>
              </a:lnSpc>
              <a:buClr>
                <a:srgbClr val="2E75B6"/>
              </a:buClr>
            </a:pPr>
            <a:r>
              <a:rPr lang="it-IT" altLang="it-IT" sz="2400"/>
              <a:t>Il residuo finale nel bicchiere dovrà essere smaltito tramite lavaggio dall’Atleta</a:t>
            </a:r>
          </a:p>
          <a:p>
            <a:pPr eaLnBrk="1" hangingPunct="1">
              <a:lnSpc>
                <a:spcPct val="100000"/>
              </a:lnSpc>
              <a:buClr>
                <a:srgbClr val="2E75B6"/>
              </a:buClr>
            </a:pPr>
            <a:endParaRPr lang="it-IT" altLang="it-IT" sz="2400"/>
          </a:p>
          <a:p>
            <a:pPr eaLnBrk="1" hangingPunct="1">
              <a:lnSpc>
                <a:spcPct val="100000"/>
              </a:lnSpc>
              <a:buClr>
                <a:srgbClr val="2E75B6"/>
              </a:buClr>
            </a:pPr>
            <a:endParaRPr lang="it-IT" altLang="it-IT" sz="1400"/>
          </a:p>
        </p:txBody>
      </p:sp>
      <p:pic>
        <p:nvPicPr>
          <p:cNvPr id="102403" name="Picture 5"/>
          <p:cNvPicPr>
            <a:picLocks noChangeAspect="1" noChangeArrowheads="1"/>
          </p:cNvPicPr>
          <p:nvPr/>
        </p:nvPicPr>
        <p:blipFill>
          <a:blip r:embed="rId2"/>
          <a:srcRect/>
          <a:stretch>
            <a:fillRect/>
          </a:stretch>
        </p:blipFill>
        <p:spPr bwMode="auto">
          <a:xfrm>
            <a:off x="431800" y="2205038"/>
            <a:ext cx="4049713" cy="2635250"/>
          </a:xfrm>
          <a:prstGeom prst="rect">
            <a:avLst/>
          </a:prstGeom>
          <a:noFill/>
          <a:ln w="9525">
            <a:noFill/>
            <a:miter lim="800000"/>
            <a:headEnd/>
            <a:tailEnd/>
          </a:ln>
        </p:spPr>
      </p:pic>
    </p:spTree>
    <p:extLst>
      <p:ext uri="{BB962C8B-B14F-4D97-AF65-F5344CB8AC3E}">
        <p14:creationId xmlns:p14="http://schemas.microsoft.com/office/powerpoint/2010/main" val="20430852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953795D-66D7-4313-9A9B-5A965C6CB790}"/>
              </a:ext>
            </a:extLst>
          </p:cNvPr>
          <p:cNvSpPr>
            <a:spLocks noGrp="1"/>
          </p:cNvSpPr>
          <p:nvPr>
            <p:ph type="title"/>
          </p:nvPr>
        </p:nvSpPr>
        <p:spPr/>
        <p:txBody>
          <a:bodyPr/>
          <a:lstStyle/>
          <a:p>
            <a:r>
              <a:rPr lang="it-IT" dirty="0"/>
              <a:t>MATERIALE CONTROLLO ANTIDOPING</a:t>
            </a:r>
          </a:p>
        </p:txBody>
      </p:sp>
      <p:sp>
        <p:nvSpPr>
          <p:cNvPr id="3" name="Segnaposto contenuto 2">
            <a:extLst>
              <a:ext uri="{FF2B5EF4-FFF2-40B4-BE49-F238E27FC236}">
                <a16:creationId xmlns:a16="http://schemas.microsoft.com/office/drawing/2014/main" id="{A65036D1-7750-469E-803F-990A0C703598}"/>
              </a:ext>
            </a:extLst>
          </p:cNvPr>
          <p:cNvSpPr>
            <a:spLocks noGrp="1"/>
          </p:cNvSpPr>
          <p:nvPr>
            <p:ph idx="1"/>
          </p:nvPr>
        </p:nvSpPr>
        <p:spPr/>
        <p:txBody>
          <a:bodyPr/>
          <a:lstStyle/>
          <a:p>
            <a:endParaRPr lang="it-IT" dirty="0"/>
          </a:p>
        </p:txBody>
      </p:sp>
      <p:pic>
        <p:nvPicPr>
          <p:cNvPr id="6" name="Immagine 5">
            <a:extLst>
              <a:ext uri="{FF2B5EF4-FFF2-40B4-BE49-F238E27FC236}">
                <a16:creationId xmlns:a16="http://schemas.microsoft.com/office/drawing/2014/main" id="{870D34FF-76C4-416A-B3DF-EC7EEC1698AC}"/>
              </a:ext>
            </a:extLst>
          </p:cNvPr>
          <p:cNvPicPr>
            <a:picLocks noChangeAspect="1"/>
          </p:cNvPicPr>
          <p:nvPr/>
        </p:nvPicPr>
        <p:blipFill rotWithShape="1">
          <a:blip r:embed="rId2"/>
          <a:srcRect l="34340" t="16028" r="34717" b="8491"/>
          <a:stretch/>
        </p:blipFill>
        <p:spPr>
          <a:xfrm>
            <a:off x="1036667" y="1943431"/>
            <a:ext cx="2829464" cy="3882354"/>
          </a:xfrm>
          <a:prstGeom prst="rect">
            <a:avLst/>
          </a:prstGeom>
        </p:spPr>
      </p:pic>
      <p:pic>
        <p:nvPicPr>
          <p:cNvPr id="8" name="Immagine 7">
            <a:extLst>
              <a:ext uri="{FF2B5EF4-FFF2-40B4-BE49-F238E27FC236}">
                <a16:creationId xmlns:a16="http://schemas.microsoft.com/office/drawing/2014/main" id="{C2AFE0DD-91F8-4B33-AB13-463176989C34}"/>
              </a:ext>
            </a:extLst>
          </p:cNvPr>
          <p:cNvPicPr>
            <a:picLocks noChangeAspect="1"/>
          </p:cNvPicPr>
          <p:nvPr/>
        </p:nvPicPr>
        <p:blipFill rotWithShape="1">
          <a:blip r:embed="rId3"/>
          <a:srcRect l="34906" t="16028" r="34151" b="8491"/>
          <a:stretch/>
        </p:blipFill>
        <p:spPr>
          <a:xfrm>
            <a:off x="5277871" y="1943431"/>
            <a:ext cx="2829464" cy="3882355"/>
          </a:xfrm>
          <a:prstGeom prst="rect">
            <a:avLst/>
          </a:prstGeom>
        </p:spPr>
      </p:pic>
    </p:spTree>
    <p:extLst>
      <p:ext uri="{BB962C8B-B14F-4D97-AF65-F5344CB8AC3E}">
        <p14:creationId xmlns:p14="http://schemas.microsoft.com/office/powerpoint/2010/main" val="161915170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953795D-66D7-4313-9A9B-5A965C6CB790}"/>
              </a:ext>
            </a:extLst>
          </p:cNvPr>
          <p:cNvSpPr>
            <a:spLocks noGrp="1"/>
          </p:cNvSpPr>
          <p:nvPr>
            <p:ph type="title"/>
          </p:nvPr>
        </p:nvSpPr>
        <p:spPr/>
        <p:txBody>
          <a:bodyPr/>
          <a:lstStyle/>
          <a:p>
            <a:r>
              <a:rPr lang="it-IT" dirty="0"/>
              <a:t>MATERIALE CONTROLLO ANTIDOPING</a:t>
            </a:r>
          </a:p>
        </p:txBody>
      </p:sp>
      <p:sp>
        <p:nvSpPr>
          <p:cNvPr id="3" name="Segnaposto contenuto 2">
            <a:extLst>
              <a:ext uri="{FF2B5EF4-FFF2-40B4-BE49-F238E27FC236}">
                <a16:creationId xmlns:a16="http://schemas.microsoft.com/office/drawing/2014/main" id="{A65036D1-7750-469E-803F-990A0C703598}"/>
              </a:ext>
            </a:extLst>
          </p:cNvPr>
          <p:cNvSpPr>
            <a:spLocks noGrp="1"/>
          </p:cNvSpPr>
          <p:nvPr>
            <p:ph idx="1"/>
          </p:nvPr>
        </p:nvSpPr>
        <p:spPr/>
        <p:txBody>
          <a:bodyPr/>
          <a:lstStyle/>
          <a:p>
            <a:endParaRPr lang="it-IT" dirty="0"/>
          </a:p>
        </p:txBody>
      </p:sp>
      <p:pic>
        <p:nvPicPr>
          <p:cNvPr id="5" name="Immagine 4">
            <a:extLst>
              <a:ext uri="{FF2B5EF4-FFF2-40B4-BE49-F238E27FC236}">
                <a16:creationId xmlns:a16="http://schemas.microsoft.com/office/drawing/2014/main" id="{47F82F80-5780-4B46-9899-4ABD7DEB47B7}"/>
              </a:ext>
            </a:extLst>
          </p:cNvPr>
          <p:cNvPicPr>
            <a:picLocks noChangeAspect="1"/>
          </p:cNvPicPr>
          <p:nvPr/>
        </p:nvPicPr>
        <p:blipFill rotWithShape="1">
          <a:blip r:embed="rId2"/>
          <a:srcRect l="32641" t="22915" r="33962" b="13689"/>
          <a:stretch/>
        </p:blipFill>
        <p:spPr>
          <a:xfrm>
            <a:off x="2626743" y="1933254"/>
            <a:ext cx="3890514" cy="4154278"/>
          </a:xfrm>
          <a:prstGeom prst="rect">
            <a:avLst/>
          </a:prstGeom>
        </p:spPr>
      </p:pic>
    </p:spTree>
    <p:extLst>
      <p:ext uri="{BB962C8B-B14F-4D97-AF65-F5344CB8AC3E}">
        <p14:creationId xmlns:p14="http://schemas.microsoft.com/office/powerpoint/2010/main" val="151120526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AF9C137-4735-4A86-8A7F-084EF44CA979}"/>
              </a:ext>
            </a:extLst>
          </p:cNvPr>
          <p:cNvSpPr>
            <a:spLocks noGrp="1"/>
          </p:cNvSpPr>
          <p:nvPr>
            <p:ph type="title"/>
          </p:nvPr>
        </p:nvSpPr>
        <p:spPr/>
        <p:txBody>
          <a:bodyPr/>
          <a:lstStyle/>
          <a:p>
            <a:r>
              <a:rPr lang="it-IT" dirty="0"/>
              <a:t>MATERIALE CONTROLLO ANTIDOPING</a:t>
            </a:r>
          </a:p>
        </p:txBody>
      </p:sp>
      <p:pic>
        <p:nvPicPr>
          <p:cNvPr id="4" name="Immagine 3">
            <a:extLst>
              <a:ext uri="{FF2B5EF4-FFF2-40B4-BE49-F238E27FC236}">
                <a16:creationId xmlns:a16="http://schemas.microsoft.com/office/drawing/2014/main" id="{E32E4C5B-F90D-4F0F-853B-950C2A51C5D4}"/>
              </a:ext>
            </a:extLst>
          </p:cNvPr>
          <p:cNvPicPr>
            <a:picLocks noChangeAspect="1"/>
          </p:cNvPicPr>
          <p:nvPr/>
        </p:nvPicPr>
        <p:blipFill rotWithShape="1">
          <a:blip r:embed="rId2"/>
          <a:srcRect l="9028" t="26049" r="59583" b="9260"/>
          <a:stretch/>
        </p:blipFill>
        <p:spPr>
          <a:xfrm>
            <a:off x="952501" y="1588655"/>
            <a:ext cx="4004668" cy="4642580"/>
          </a:xfrm>
          <a:prstGeom prst="rect">
            <a:avLst/>
          </a:prstGeom>
        </p:spPr>
      </p:pic>
      <p:pic>
        <p:nvPicPr>
          <p:cNvPr id="3" name="Immagine 2">
            <a:extLst>
              <a:ext uri="{FF2B5EF4-FFF2-40B4-BE49-F238E27FC236}">
                <a16:creationId xmlns:a16="http://schemas.microsoft.com/office/drawing/2014/main" id="{B5722B64-C610-1835-832B-3BC31428CF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2619" y="1859924"/>
            <a:ext cx="4100041" cy="4100041"/>
          </a:xfrm>
          <a:prstGeom prst="rect">
            <a:avLst/>
          </a:prstGeom>
        </p:spPr>
      </p:pic>
    </p:spTree>
    <p:extLst>
      <p:ext uri="{BB962C8B-B14F-4D97-AF65-F5344CB8AC3E}">
        <p14:creationId xmlns:p14="http://schemas.microsoft.com/office/powerpoint/2010/main" val="226340199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44186DE-D8E0-4776-947C-45325FCB1262}"/>
              </a:ext>
            </a:extLst>
          </p:cNvPr>
          <p:cNvSpPr>
            <a:spLocks noGrp="1"/>
          </p:cNvSpPr>
          <p:nvPr>
            <p:ph type="title"/>
          </p:nvPr>
        </p:nvSpPr>
        <p:spPr/>
        <p:txBody>
          <a:bodyPr/>
          <a:lstStyle/>
          <a:p>
            <a:r>
              <a:rPr lang="it-IT" dirty="0"/>
              <a:t>MATERIALE CONTROLLO ANTIDOPING</a:t>
            </a:r>
          </a:p>
        </p:txBody>
      </p:sp>
      <p:pic>
        <p:nvPicPr>
          <p:cNvPr id="4" name="Immagine 3">
            <a:extLst>
              <a:ext uri="{FF2B5EF4-FFF2-40B4-BE49-F238E27FC236}">
                <a16:creationId xmlns:a16="http://schemas.microsoft.com/office/drawing/2014/main" id="{F941AB03-C5C6-4D53-91CF-A8E269D3160E}"/>
              </a:ext>
            </a:extLst>
          </p:cNvPr>
          <p:cNvPicPr>
            <a:picLocks noChangeAspect="1"/>
          </p:cNvPicPr>
          <p:nvPr/>
        </p:nvPicPr>
        <p:blipFill rotWithShape="1">
          <a:blip r:embed="rId2"/>
          <a:srcRect l="9167" t="16028" r="59028" b="11728"/>
          <a:stretch/>
        </p:blipFill>
        <p:spPr>
          <a:xfrm>
            <a:off x="800100" y="2026700"/>
            <a:ext cx="2908300" cy="3715816"/>
          </a:xfrm>
          <a:prstGeom prst="rect">
            <a:avLst/>
          </a:prstGeom>
        </p:spPr>
      </p:pic>
      <p:pic>
        <p:nvPicPr>
          <p:cNvPr id="5" name="Immagine 4">
            <a:extLst>
              <a:ext uri="{FF2B5EF4-FFF2-40B4-BE49-F238E27FC236}">
                <a16:creationId xmlns:a16="http://schemas.microsoft.com/office/drawing/2014/main" id="{B911D5E4-017C-4D89-B088-63A94A52E7FD}"/>
              </a:ext>
            </a:extLst>
          </p:cNvPr>
          <p:cNvPicPr>
            <a:picLocks noChangeAspect="1"/>
          </p:cNvPicPr>
          <p:nvPr/>
        </p:nvPicPr>
        <p:blipFill rotWithShape="1">
          <a:blip r:embed="rId3"/>
          <a:srcRect l="8750" t="14341" r="58472" b="9012"/>
          <a:stretch/>
        </p:blipFill>
        <p:spPr>
          <a:xfrm>
            <a:off x="5346700" y="2026700"/>
            <a:ext cx="2997200" cy="3715817"/>
          </a:xfrm>
          <a:prstGeom prst="rect">
            <a:avLst/>
          </a:prstGeom>
        </p:spPr>
      </p:pic>
    </p:spTree>
    <p:extLst>
      <p:ext uri="{BB962C8B-B14F-4D97-AF65-F5344CB8AC3E}">
        <p14:creationId xmlns:p14="http://schemas.microsoft.com/office/powerpoint/2010/main" val="118273981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DE3FE50-258E-4771-B030-A83D4D810D58}"/>
              </a:ext>
            </a:extLst>
          </p:cNvPr>
          <p:cNvSpPr>
            <a:spLocks noGrp="1"/>
          </p:cNvSpPr>
          <p:nvPr>
            <p:ph type="title"/>
          </p:nvPr>
        </p:nvSpPr>
        <p:spPr/>
        <p:txBody>
          <a:bodyPr/>
          <a:lstStyle/>
          <a:p>
            <a:r>
              <a:rPr lang="it-IT" dirty="0"/>
              <a:t>MATERIALE CONTROLLO ANTIDOPING</a:t>
            </a:r>
          </a:p>
        </p:txBody>
      </p:sp>
      <p:pic>
        <p:nvPicPr>
          <p:cNvPr id="6" name="Segnaposto contenuto 5">
            <a:extLst>
              <a:ext uri="{FF2B5EF4-FFF2-40B4-BE49-F238E27FC236}">
                <a16:creationId xmlns:a16="http://schemas.microsoft.com/office/drawing/2014/main" id="{EBB02CE0-A7BE-4B4D-8B94-63DAA407F1AC}"/>
              </a:ext>
            </a:extLst>
          </p:cNvPr>
          <p:cNvPicPr>
            <a:picLocks noGrp="1" noChangeAspect="1"/>
          </p:cNvPicPr>
          <p:nvPr>
            <p:ph idx="1"/>
          </p:nvPr>
        </p:nvPicPr>
        <p:blipFill rotWithShape="1">
          <a:blip r:embed="rId2"/>
          <a:srcRect l="10710" t="18624" r="59625" b="11348"/>
          <a:stretch/>
        </p:blipFill>
        <p:spPr>
          <a:xfrm>
            <a:off x="4826000" y="1524000"/>
            <a:ext cx="3962400" cy="5261549"/>
          </a:xfrm>
          <a:prstGeom prst="rect">
            <a:avLst/>
          </a:prstGeom>
        </p:spPr>
      </p:pic>
      <p:pic>
        <p:nvPicPr>
          <p:cNvPr id="4" name="Immagine 3">
            <a:extLst>
              <a:ext uri="{FF2B5EF4-FFF2-40B4-BE49-F238E27FC236}">
                <a16:creationId xmlns:a16="http://schemas.microsoft.com/office/drawing/2014/main" id="{C4380E35-E5D2-4166-8ABB-A7915F743343}"/>
              </a:ext>
            </a:extLst>
          </p:cNvPr>
          <p:cNvPicPr>
            <a:picLocks noChangeAspect="1"/>
          </p:cNvPicPr>
          <p:nvPr/>
        </p:nvPicPr>
        <p:blipFill rotWithShape="1">
          <a:blip r:embed="rId3"/>
          <a:srcRect l="4723" t="16028" r="55556" b="9259"/>
          <a:stretch/>
        </p:blipFill>
        <p:spPr>
          <a:xfrm>
            <a:off x="256111" y="1732485"/>
            <a:ext cx="4315889" cy="4566149"/>
          </a:xfrm>
          <a:prstGeom prst="rect">
            <a:avLst/>
          </a:prstGeom>
        </p:spPr>
      </p:pic>
    </p:spTree>
    <p:extLst>
      <p:ext uri="{BB962C8B-B14F-4D97-AF65-F5344CB8AC3E}">
        <p14:creationId xmlns:p14="http://schemas.microsoft.com/office/powerpoint/2010/main" val="28996902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30B9651-32A6-4C25-ABF2-D41B3FC1BEC8}"/>
              </a:ext>
            </a:extLst>
          </p:cNvPr>
          <p:cNvSpPr>
            <a:spLocks noGrp="1"/>
          </p:cNvSpPr>
          <p:nvPr>
            <p:ph type="title"/>
          </p:nvPr>
        </p:nvSpPr>
        <p:spPr/>
        <p:txBody>
          <a:bodyPr/>
          <a:lstStyle/>
          <a:p>
            <a:r>
              <a:rPr lang="it-IT" dirty="0"/>
              <a:t>MATERIALE CONTROLLO ANTIDOPING</a:t>
            </a:r>
          </a:p>
        </p:txBody>
      </p:sp>
      <p:sp>
        <p:nvSpPr>
          <p:cNvPr id="3" name="Segnaposto contenuto 2">
            <a:extLst>
              <a:ext uri="{FF2B5EF4-FFF2-40B4-BE49-F238E27FC236}">
                <a16:creationId xmlns:a16="http://schemas.microsoft.com/office/drawing/2014/main" id="{5E1F4F5E-3EEB-4F74-AB8F-F1B3601C77AB}"/>
              </a:ext>
            </a:extLst>
          </p:cNvPr>
          <p:cNvSpPr>
            <a:spLocks noGrp="1"/>
          </p:cNvSpPr>
          <p:nvPr>
            <p:ph idx="1"/>
          </p:nvPr>
        </p:nvSpPr>
        <p:spPr/>
        <p:txBody>
          <a:bodyPr/>
          <a:lstStyle/>
          <a:p>
            <a:endParaRPr lang="it-IT"/>
          </a:p>
        </p:txBody>
      </p:sp>
      <p:pic>
        <p:nvPicPr>
          <p:cNvPr id="4" name="Immagine 3">
            <a:extLst>
              <a:ext uri="{FF2B5EF4-FFF2-40B4-BE49-F238E27FC236}">
                <a16:creationId xmlns:a16="http://schemas.microsoft.com/office/drawing/2014/main" id="{0795E73A-87BE-447B-9CDA-D032040310DA}"/>
              </a:ext>
            </a:extLst>
          </p:cNvPr>
          <p:cNvPicPr>
            <a:picLocks noChangeAspect="1"/>
          </p:cNvPicPr>
          <p:nvPr/>
        </p:nvPicPr>
        <p:blipFill rotWithShape="1">
          <a:blip r:embed="rId2"/>
          <a:srcRect l="10695" t="37901" r="61250" b="31234"/>
          <a:stretch/>
        </p:blipFill>
        <p:spPr>
          <a:xfrm>
            <a:off x="2021132" y="2235199"/>
            <a:ext cx="5101736" cy="3157015"/>
          </a:xfrm>
          <a:prstGeom prst="rect">
            <a:avLst/>
          </a:prstGeom>
        </p:spPr>
      </p:pic>
    </p:spTree>
    <p:extLst>
      <p:ext uri="{BB962C8B-B14F-4D97-AF65-F5344CB8AC3E}">
        <p14:creationId xmlns:p14="http://schemas.microsoft.com/office/powerpoint/2010/main" val="28825891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idx="4294967295"/>
          </p:nvPr>
        </p:nvSpPr>
        <p:spPr>
          <a:xfrm>
            <a:off x="182563" y="1778000"/>
            <a:ext cx="8667750" cy="4405313"/>
          </a:xfrm>
        </p:spPr>
        <p:txBody>
          <a:bodyPr/>
          <a:lstStyle/>
          <a:p>
            <a:pPr marL="0" indent="0" algn="just" eaLnBrk="1" hangingPunct="1">
              <a:lnSpc>
                <a:spcPct val="160000"/>
              </a:lnSpc>
              <a:spcBef>
                <a:spcPct val="0"/>
              </a:spcBef>
              <a:spcAft>
                <a:spcPts val="1000"/>
              </a:spcAft>
              <a:buFont typeface="Symbol" pitchFamily="18" charset="2"/>
              <a:buNone/>
            </a:pPr>
            <a:r>
              <a:rPr kumimoji="1" lang="it-IT" altLang="it-IT" sz="2400"/>
              <a:t>Con il termine </a:t>
            </a:r>
            <a:r>
              <a:rPr kumimoji="1" lang="it-IT" altLang="it-IT" sz="2400" b="1">
                <a:solidFill>
                  <a:srgbClr val="00528C"/>
                </a:solidFill>
              </a:rPr>
              <a:t>DOPING</a:t>
            </a:r>
            <a:r>
              <a:rPr kumimoji="1" lang="it-IT" altLang="it-IT" sz="2400"/>
              <a:t> si intende il verificarsi di una o più </a:t>
            </a:r>
            <a:r>
              <a:rPr kumimoji="1" lang="it-IT" altLang="it-IT" sz="2400" b="1">
                <a:solidFill>
                  <a:srgbClr val="00528C"/>
                </a:solidFill>
              </a:rPr>
              <a:t>violazioni</a:t>
            </a:r>
            <a:r>
              <a:rPr kumimoji="1" lang="it-IT" altLang="it-IT" sz="2400"/>
              <a:t> previste dal </a:t>
            </a:r>
            <a:r>
              <a:rPr kumimoji="1" lang="it-IT" altLang="it-IT" sz="2400" b="1">
                <a:solidFill>
                  <a:srgbClr val="00528C"/>
                </a:solidFill>
              </a:rPr>
              <a:t>Codice Mondiale Antidoping WADA </a:t>
            </a:r>
            <a:r>
              <a:rPr kumimoji="1" lang="it-IT" altLang="it-IT" sz="2400"/>
              <a:t>e dal </a:t>
            </a:r>
            <a:r>
              <a:rPr kumimoji="1" lang="it-IT" altLang="it-IT" sz="2400" b="1">
                <a:solidFill>
                  <a:srgbClr val="00528C"/>
                </a:solidFill>
              </a:rPr>
              <a:t>Norme Sportive Antidoping (NADO </a:t>
            </a:r>
            <a:r>
              <a:rPr kumimoji="1" lang="it-IT" altLang="it-IT" sz="2400" b="1">
                <a:solidFill>
                  <a:srgbClr val="009900"/>
                </a:solidFill>
                <a:sym typeface="Symbol" pitchFamily="18" charset="2"/>
              </a:rPr>
              <a:t>/</a:t>
            </a:r>
            <a:r>
              <a:rPr kumimoji="1" lang="it-IT" altLang="it-IT" sz="2400" b="1">
                <a:solidFill>
                  <a:srgbClr val="FF0000"/>
                </a:solidFill>
                <a:sym typeface="Symbol" pitchFamily="18" charset="2"/>
              </a:rPr>
              <a:t>/</a:t>
            </a:r>
            <a:r>
              <a:rPr kumimoji="1" lang="it-IT" altLang="it-IT" sz="2400" b="1">
                <a:solidFill>
                  <a:srgbClr val="00528C"/>
                </a:solidFill>
                <a:sym typeface="Symbol" pitchFamily="18" charset="2"/>
              </a:rPr>
              <a:t> </a:t>
            </a:r>
            <a:r>
              <a:rPr kumimoji="1" lang="it-IT" altLang="it-IT" sz="2400" b="1">
                <a:solidFill>
                  <a:srgbClr val="00528C"/>
                </a:solidFill>
              </a:rPr>
              <a:t>ITALIA)	</a:t>
            </a:r>
            <a:endParaRPr kumimoji="1" lang="it-IT" altLang="it-IT" sz="2400"/>
          </a:p>
          <a:p>
            <a:pPr marL="0" indent="0" algn="just" eaLnBrk="1" hangingPunct="1">
              <a:lnSpc>
                <a:spcPct val="160000"/>
              </a:lnSpc>
              <a:spcBef>
                <a:spcPct val="0"/>
              </a:spcBef>
              <a:spcAft>
                <a:spcPts val="1000"/>
              </a:spcAft>
              <a:buFont typeface="Symbol" pitchFamily="18" charset="2"/>
              <a:buNone/>
            </a:pPr>
            <a:r>
              <a:rPr kumimoji="1" lang="it-IT" altLang="it-IT" sz="2400"/>
              <a:t>In</a:t>
            </a:r>
            <a:r>
              <a:rPr kumimoji="1" lang="it-IT" altLang="it-IT" sz="2400">
                <a:solidFill>
                  <a:srgbClr val="00528C"/>
                </a:solidFill>
              </a:rPr>
              <a:t> </a:t>
            </a:r>
            <a:r>
              <a:rPr kumimoji="1" lang="it-IT" altLang="it-IT" sz="2400" b="1">
                <a:solidFill>
                  <a:srgbClr val="00528C"/>
                </a:solidFill>
              </a:rPr>
              <a:t>Italia</a:t>
            </a:r>
            <a:r>
              <a:rPr kumimoji="1" lang="it-IT" altLang="it-IT" sz="2400">
                <a:solidFill>
                  <a:srgbClr val="00528C"/>
                </a:solidFill>
              </a:rPr>
              <a:t> </a:t>
            </a:r>
            <a:r>
              <a:rPr kumimoji="1" lang="it-IT" altLang="it-IT" sz="2400"/>
              <a:t>l’utilizzo, il possesso e la somministrazione di </a:t>
            </a:r>
            <a:r>
              <a:rPr kumimoji="1" lang="it-IT" altLang="it-IT" sz="2400" b="1">
                <a:solidFill>
                  <a:srgbClr val="00528C"/>
                </a:solidFill>
              </a:rPr>
              <a:t>Doping</a:t>
            </a:r>
            <a:r>
              <a:rPr kumimoji="1" lang="it-IT" altLang="it-IT" sz="2400" b="1"/>
              <a:t> </a:t>
            </a:r>
            <a:r>
              <a:rPr kumimoji="1" lang="it-IT" altLang="it-IT" sz="2400"/>
              <a:t>vengono sanzionati sia dalla </a:t>
            </a:r>
            <a:r>
              <a:rPr kumimoji="1" lang="it-IT" altLang="it-IT" sz="2400" b="1">
                <a:solidFill>
                  <a:srgbClr val="00528C"/>
                </a:solidFill>
              </a:rPr>
              <a:t>Giustizia Sportiva</a:t>
            </a:r>
            <a:r>
              <a:rPr kumimoji="1" lang="it-IT" altLang="it-IT" sz="2400"/>
              <a:t>,</a:t>
            </a:r>
            <a:r>
              <a:rPr kumimoji="1" lang="it-IT" altLang="it-IT" sz="2400" b="1">
                <a:solidFill>
                  <a:srgbClr val="00528C"/>
                </a:solidFill>
              </a:rPr>
              <a:t> </a:t>
            </a:r>
            <a:r>
              <a:rPr kumimoji="1" lang="it-IT" altLang="it-IT" sz="2400"/>
              <a:t>che dalla </a:t>
            </a:r>
            <a:r>
              <a:rPr kumimoji="1" lang="it-IT" altLang="it-IT" sz="2400" b="1">
                <a:solidFill>
                  <a:srgbClr val="00528C"/>
                </a:solidFill>
              </a:rPr>
              <a:t>Giustizia Ordinaria </a:t>
            </a:r>
            <a:r>
              <a:rPr kumimoji="1" lang="it-IT" altLang="it-IT" sz="2400"/>
              <a:t>(Legge 376/2000)</a:t>
            </a:r>
          </a:p>
          <a:p>
            <a:pPr marL="0" indent="0" eaLnBrk="1" hangingPunct="1">
              <a:lnSpc>
                <a:spcPct val="160000"/>
              </a:lnSpc>
              <a:spcAft>
                <a:spcPct val="100000"/>
              </a:spcAft>
            </a:pPr>
            <a:endParaRPr lang="it-IT" altLang="it-IT" sz="2400">
              <a:sym typeface="Symbol" pitchFamily="18" charset="2"/>
            </a:endParaRPr>
          </a:p>
        </p:txBody>
      </p:sp>
      <p:sp>
        <p:nvSpPr>
          <p:cNvPr id="19458" name="Rectangle 2"/>
          <p:cNvSpPr>
            <a:spLocks noGrp="1" noChangeArrowheads="1"/>
          </p:cNvSpPr>
          <p:nvPr>
            <p:ph type="title" idx="4294967295"/>
          </p:nvPr>
        </p:nvSpPr>
        <p:spPr>
          <a:xfrm>
            <a:off x="141288" y="273050"/>
            <a:ext cx="7423150" cy="1201738"/>
          </a:xfrm>
        </p:spPr>
        <p:txBody>
          <a:bodyPr/>
          <a:lstStyle/>
          <a:p>
            <a:pPr eaLnBrk="1" hangingPunct="1"/>
            <a:r>
              <a:rPr lang="it-IT" altLang="it-IT" sz="3200"/>
              <a:t>DEFINIZIONE DI DOPING SPORTIVO</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28B8A39-36E8-400F-BEA5-89D508776F8B}"/>
              </a:ext>
            </a:extLst>
          </p:cNvPr>
          <p:cNvSpPr>
            <a:spLocks noGrp="1"/>
          </p:cNvSpPr>
          <p:nvPr>
            <p:ph type="title"/>
          </p:nvPr>
        </p:nvSpPr>
        <p:spPr/>
        <p:txBody>
          <a:bodyPr/>
          <a:lstStyle/>
          <a:p>
            <a:r>
              <a:rPr lang="it-IT" dirty="0"/>
              <a:t>MATERIALE CONTROLLO ANTIDOPING</a:t>
            </a:r>
          </a:p>
        </p:txBody>
      </p:sp>
      <p:sp>
        <p:nvSpPr>
          <p:cNvPr id="3" name="Segnaposto contenuto 2">
            <a:extLst>
              <a:ext uri="{FF2B5EF4-FFF2-40B4-BE49-F238E27FC236}">
                <a16:creationId xmlns:a16="http://schemas.microsoft.com/office/drawing/2014/main" id="{D8BFAAD3-1080-4F48-8353-B41CED68A1A8}"/>
              </a:ext>
            </a:extLst>
          </p:cNvPr>
          <p:cNvSpPr>
            <a:spLocks noGrp="1"/>
          </p:cNvSpPr>
          <p:nvPr>
            <p:ph idx="1"/>
          </p:nvPr>
        </p:nvSpPr>
        <p:spPr/>
        <p:txBody>
          <a:bodyPr/>
          <a:lstStyle/>
          <a:p>
            <a:endParaRPr lang="it-IT"/>
          </a:p>
        </p:txBody>
      </p:sp>
      <p:pic>
        <p:nvPicPr>
          <p:cNvPr id="4" name="Immagine 3">
            <a:extLst>
              <a:ext uri="{FF2B5EF4-FFF2-40B4-BE49-F238E27FC236}">
                <a16:creationId xmlns:a16="http://schemas.microsoft.com/office/drawing/2014/main" id="{877E70DD-44FA-4C7A-ADBE-6EFDAB82D369}"/>
              </a:ext>
            </a:extLst>
          </p:cNvPr>
          <p:cNvPicPr>
            <a:picLocks noChangeAspect="1"/>
          </p:cNvPicPr>
          <p:nvPr/>
        </p:nvPicPr>
        <p:blipFill rotWithShape="1">
          <a:blip r:embed="rId2"/>
          <a:srcRect l="8889" t="26543" r="58611" b="10740"/>
          <a:stretch/>
        </p:blipFill>
        <p:spPr>
          <a:xfrm>
            <a:off x="154511" y="1556815"/>
            <a:ext cx="4165600" cy="4521634"/>
          </a:xfrm>
          <a:prstGeom prst="rect">
            <a:avLst/>
          </a:prstGeom>
        </p:spPr>
      </p:pic>
      <p:pic>
        <p:nvPicPr>
          <p:cNvPr id="5" name="Immagine 4">
            <a:extLst>
              <a:ext uri="{FF2B5EF4-FFF2-40B4-BE49-F238E27FC236}">
                <a16:creationId xmlns:a16="http://schemas.microsoft.com/office/drawing/2014/main" id="{46EC9983-7CB1-4CB9-B871-ECFE08D606FE}"/>
              </a:ext>
            </a:extLst>
          </p:cNvPr>
          <p:cNvPicPr>
            <a:picLocks noChangeAspect="1"/>
          </p:cNvPicPr>
          <p:nvPr/>
        </p:nvPicPr>
        <p:blipFill rotWithShape="1">
          <a:blip r:embed="rId3"/>
          <a:srcRect l="10857" t="15778" r="60532" b="9655"/>
          <a:stretch/>
        </p:blipFill>
        <p:spPr>
          <a:xfrm>
            <a:off x="4823891" y="1556815"/>
            <a:ext cx="3793066" cy="4653485"/>
          </a:xfrm>
          <a:prstGeom prst="rect">
            <a:avLst/>
          </a:prstGeom>
        </p:spPr>
      </p:pic>
    </p:spTree>
    <p:extLst>
      <p:ext uri="{BB962C8B-B14F-4D97-AF65-F5344CB8AC3E}">
        <p14:creationId xmlns:p14="http://schemas.microsoft.com/office/powerpoint/2010/main" val="272477632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2"/>
          <p:cNvSpPr>
            <a:spLocks noGrp="1" noChangeArrowheads="1"/>
          </p:cNvSpPr>
          <p:nvPr>
            <p:ph type="title" idx="4294967295"/>
          </p:nvPr>
        </p:nvSpPr>
        <p:spPr/>
        <p:txBody>
          <a:bodyPr/>
          <a:lstStyle/>
          <a:p>
            <a:pPr eaLnBrk="1" hangingPunct="1"/>
            <a:r>
              <a:rPr lang="it-IT" altLang="it-IT" sz="3200"/>
              <a:t>CHIUSURA DEI CAMPIONI</a:t>
            </a:r>
          </a:p>
        </p:txBody>
      </p:sp>
      <p:sp>
        <p:nvSpPr>
          <p:cNvPr id="77828" name="Rectangle 4"/>
          <p:cNvSpPr>
            <a:spLocks noGrp="1" noChangeArrowheads="1"/>
          </p:cNvSpPr>
          <p:nvPr>
            <p:ph type="body" sz="half" idx="4294967295"/>
          </p:nvPr>
        </p:nvSpPr>
        <p:spPr>
          <a:xfrm>
            <a:off x="4657725" y="2197100"/>
            <a:ext cx="4195763" cy="3854450"/>
          </a:xfrm>
        </p:spPr>
        <p:txBody>
          <a:bodyPr rtlCol="0">
            <a:normAutofit/>
          </a:bodyPr>
          <a:lstStyle/>
          <a:p>
            <a:pPr eaLnBrk="1" fontAlgn="auto" hangingPunct="1">
              <a:spcAft>
                <a:spcPts val="0"/>
              </a:spcAft>
              <a:buClr>
                <a:schemeClr val="accent1">
                  <a:lumMod val="75000"/>
                </a:schemeClr>
              </a:buClr>
              <a:buFont typeface="Arial" panose="020B0604020202020204" pitchFamily="34" charset="0"/>
              <a:buChar char="•"/>
              <a:defRPr/>
            </a:pPr>
            <a:endParaRPr lang="it-IT" altLang="it-IT" sz="2400" dirty="0"/>
          </a:p>
          <a:p>
            <a:pPr eaLnBrk="1" fontAlgn="auto" hangingPunct="1">
              <a:spcAft>
                <a:spcPts val="0"/>
              </a:spcAft>
              <a:buClr>
                <a:schemeClr val="accent1">
                  <a:lumMod val="75000"/>
                </a:schemeClr>
              </a:buClr>
              <a:buFont typeface="Arial" panose="020B0604020202020204" pitchFamily="34" charset="0"/>
              <a:buChar char="•"/>
              <a:defRPr/>
            </a:pPr>
            <a:endParaRPr lang="it-IT" altLang="it-IT" sz="2400" dirty="0"/>
          </a:p>
          <a:p>
            <a:pPr eaLnBrk="1" fontAlgn="auto" hangingPunct="1">
              <a:spcAft>
                <a:spcPts val="0"/>
              </a:spcAft>
              <a:buClr>
                <a:schemeClr val="accent1">
                  <a:lumMod val="75000"/>
                </a:schemeClr>
              </a:buClr>
              <a:buFont typeface="Arial" panose="020B0604020202020204" pitchFamily="34" charset="0"/>
              <a:buChar char="•"/>
              <a:defRPr/>
            </a:pPr>
            <a:r>
              <a:rPr lang="it-IT" altLang="it-IT" sz="2400" dirty="0"/>
              <a:t>Personalmente</a:t>
            </a:r>
          </a:p>
          <a:p>
            <a:pPr eaLnBrk="1" fontAlgn="auto" hangingPunct="1">
              <a:spcAft>
                <a:spcPts val="0"/>
              </a:spcAft>
              <a:buClr>
                <a:schemeClr val="accent1">
                  <a:lumMod val="75000"/>
                </a:schemeClr>
              </a:buClr>
              <a:buFont typeface="Arial" panose="020B0604020202020204" pitchFamily="34" charset="0"/>
              <a:buChar char="•"/>
              <a:defRPr/>
            </a:pPr>
            <a:r>
              <a:rPr lang="it-IT" altLang="it-IT" sz="2400" dirty="0"/>
              <a:t>Il DCO e il rappresentante controllano la sigillatura</a:t>
            </a:r>
          </a:p>
        </p:txBody>
      </p:sp>
      <p:pic>
        <p:nvPicPr>
          <p:cNvPr id="103427" name="Picture 5"/>
          <p:cNvPicPr>
            <a:picLocks noChangeAspect="1" noChangeArrowheads="1"/>
          </p:cNvPicPr>
          <p:nvPr/>
        </p:nvPicPr>
        <p:blipFill>
          <a:blip r:embed="rId2"/>
          <a:srcRect/>
          <a:stretch>
            <a:fillRect/>
          </a:stretch>
        </p:blipFill>
        <p:spPr bwMode="auto">
          <a:xfrm>
            <a:off x="457200" y="2924175"/>
            <a:ext cx="4049713" cy="2081213"/>
          </a:xfrm>
          <a:prstGeom prst="rect">
            <a:avLst/>
          </a:prstGeom>
          <a:noFill/>
          <a:ln w="9525">
            <a:noFill/>
            <a:miter lim="800000"/>
            <a:headEnd/>
            <a:tailEnd/>
          </a:ln>
        </p:spPr>
      </p:pic>
      <p:sp>
        <p:nvSpPr>
          <p:cNvPr id="6" name="Ovale 5"/>
          <p:cNvSpPr/>
          <p:nvPr/>
        </p:nvSpPr>
        <p:spPr>
          <a:xfrm>
            <a:off x="1835150" y="2997200"/>
            <a:ext cx="649288" cy="360363"/>
          </a:xfrm>
          <a:prstGeom prst="ellipse">
            <a:avLst/>
          </a:prstGeom>
        </p:spPr>
        <p:style>
          <a:lnRef idx="0">
            <a:schemeClr val="dk1"/>
          </a:lnRef>
          <a:fillRef idx="3">
            <a:schemeClr val="dk1"/>
          </a:fillRef>
          <a:effectRef idx="3">
            <a:schemeClr val="dk1"/>
          </a:effectRef>
          <a:fontRef idx="minor">
            <a:schemeClr val="lt1"/>
          </a:fontRef>
        </p:style>
        <p:txBody>
          <a:bodyPr anchor="ctr"/>
          <a:lstStyle/>
          <a:p>
            <a:pPr algn="ctr" fontAlgn="auto">
              <a:spcBef>
                <a:spcPts val="0"/>
              </a:spcBef>
              <a:spcAft>
                <a:spcPts val="0"/>
              </a:spcAft>
              <a:defRPr/>
            </a:pPr>
            <a:endParaRPr lang="it-IT"/>
          </a:p>
        </p:txBody>
      </p:sp>
    </p:spTree>
    <p:extLst>
      <p:ext uri="{BB962C8B-B14F-4D97-AF65-F5344CB8AC3E}">
        <p14:creationId xmlns:p14="http://schemas.microsoft.com/office/powerpoint/2010/main" val="13091782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2"/>
          <p:cNvSpPr>
            <a:spLocks noGrp="1" noChangeArrowheads="1"/>
          </p:cNvSpPr>
          <p:nvPr>
            <p:ph type="title" idx="4294967295"/>
          </p:nvPr>
        </p:nvSpPr>
        <p:spPr/>
        <p:txBody>
          <a:bodyPr/>
          <a:lstStyle/>
          <a:p>
            <a:pPr eaLnBrk="1" hangingPunct="1"/>
            <a:r>
              <a:rPr lang="it-IT" altLang="it-IT" sz="3200"/>
              <a:t>CONTROLLO DELLA DENSITÀ</a:t>
            </a:r>
          </a:p>
        </p:txBody>
      </p:sp>
      <p:sp>
        <p:nvSpPr>
          <p:cNvPr id="78852" name="Rectangle 4"/>
          <p:cNvSpPr>
            <a:spLocks noGrp="1" noChangeArrowheads="1"/>
          </p:cNvSpPr>
          <p:nvPr>
            <p:ph type="body" sz="half" idx="4294967295"/>
          </p:nvPr>
        </p:nvSpPr>
        <p:spPr>
          <a:xfrm>
            <a:off x="250166" y="1932317"/>
            <a:ext cx="8589034" cy="4282746"/>
          </a:xfrm>
        </p:spPr>
        <p:txBody>
          <a:bodyPr rtlCol="0">
            <a:normAutofit/>
          </a:bodyPr>
          <a:lstStyle/>
          <a:p>
            <a:pPr eaLnBrk="1" hangingPunct="1">
              <a:lnSpc>
                <a:spcPct val="100000"/>
              </a:lnSpc>
              <a:buClr>
                <a:srgbClr val="2E75B6"/>
              </a:buClr>
              <a:defRPr/>
            </a:pPr>
            <a:endParaRPr lang="it-IT" altLang="it-IT" sz="2000" dirty="0">
              <a:solidFill>
                <a:srgbClr val="0000FF"/>
              </a:solidFill>
            </a:endParaRPr>
          </a:p>
          <a:p>
            <a:pPr eaLnBrk="1" hangingPunct="1">
              <a:lnSpc>
                <a:spcPct val="100000"/>
              </a:lnSpc>
              <a:buClr>
                <a:srgbClr val="2E75B6"/>
              </a:buClr>
              <a:defRPr/>
            </a:pPr>
            <a:r>
              <a:rPr lang="it-IT" altLang="it-IT" sz="2000" dirty="0"/>
              <a:t>Il DCO controlla la densità sul residuo che deve essere </a:t>
            </a:r>
            <a:r>
              <a:rPr lang="it-IT" altLang="it-IT" sz="2000" dirty="0">
                <a:solidFill>
                  <a:srgbClr val="FF0000"/>
                </a:solidFill>
              </a:rPr>
              <a:t>MAGGIORE o UGUALE a 1.005</a:t>
            </a:r>
          </a:p>
          <a:p>
            <a:pPr eaLnBrk="1" hangingPunct="1">
              <a:lnSpc>
                <a:spcPct val="100000"/>
              </a:lnSpc>
              <a:buClr>
                <a:srgbClr val="2E75B6"/>
              </a:buClr>
              <a:defRPr/>
            </a:pPr>
            <a:r>
              <a:rPr lang="it-IT" altLang="it-IT" sz="2000" dirty="0"/>
              <a:t>Se</a:t>
            </a:r>
            <a:r>
              <a:rPr lang="it-IT" altLang="it-IT" sz="2000" dirty="0">
                <a:solidFill>
                  <a:srgbClr val="0000FF"/>
                </a:solidFill>
              </a:rPr>
              <a:t> </a:t>
            </a:r>
            <a:r>
              <a:rPr lang="it-IT" altLang="it-IT" sz="2000" dirty="0">
                <a:solidFill>
                  <a:srgbClr val="FF0000"/>
                </a:solidFill>
              </a:rPr>
              <a:t>INFERIORE</a:t>
            </a:r>
            <a:r>
              <a:rPr lang="it-IT" altLang="it-IT" sz="2000" dirty="0">
                <a:solidFill>
                  <a:srgbClr val="0000FF"/>
                </a:solidFill>
              </a:rPr>
              <a:t> </a:t>
            </a:r>
            <a:r>
              <a:rPr lang="it-IT" altLang="it-IT" sz="2000" dirty="0"/>
              <a:t>alla densità di </a:t>
            </a:r>
            <a:r>
              <a:rPr lang="it-IT" altLang="it-IT" sz="2000" dirty="0">
                <a:solidFill>
                  <a:srgbClr val="FF0000"/>
                </a:solidFill>
              </a:rPr>
              <a:t>1.005 </a:t>
            </a:r>
            <a:r>
              <a:rPr lang="it-IT" altLang="it-IT" sz="2000" dirty="0"/>
              <a:t>bisogna fare altri prelievi ad oltranza, con relativa campionatura, sino a quando non si raggiungerà la densità richiesta, a meno che l’atleta non produca almeno 150 ml in un’unica soluzione, allora la densità può essere </a:t>
            </a:r>
            <a:r>
              <a:rPr lang="it-IT" altLang="it-IT" sz="2000" dirty="0">
                <a:solidFill>
                  <a:srgbClr val="FF0000"/>
                </a:solidFill>
              </a:rPr>
              <a:t>MAGGIORE o UGUALE a 1.003</a:t>
            </a:r>
            <a:endParaRPr lang="it-IT" altLang="it-IT" sz="2000" dirty="0"/>
          </a:p>
          <a:p>
            <a:pPr eaLnBrk="1" hangingPunct="1">
              <a:lnSpc>
                <a:spcPct val="100000"/>
              </a:lnSpc>
              <a:buClr>
                <a:srgbClr val="2E75B6"/>
              </a:buClr>
              <a:defRPr/>
            </a:pPr>
            <a:r>
              <a:rPr lang="it-IT" altLang="it-IT" sz="2000" dirty="0"/>
              <a:t>Il DCO può per motivi logistici eccezionali sospendere la sessione di prelievo e verbalizzare il suo operato</a:t>
            </a:r>
          </a:p>
        </p:txBody>
      </p:sp>
      <p:pic>
        <p:nvPicPr>
          <p:cNvPr id="7" name="Immagine 3">
            <a:extLst>
              <a:ext uri="{FF2B5EF4-FFF2-40B4-BE49-F238E27FC236}">
                <a16:creationId xmlns:a16="http://schemas.microsoft.com/office/drawing/2014/main" id="{CA14A6C6-1D8C-4153-B26B-80D09164FB7C}"/>
              </a:ext>
            </a:extLst>
          </p:cNvPr>
          <p:cNvPicPr>
            <a:picLocks noChangeAspect="1"/>
          </p:cNvPicPr>
          <p:nvPr/>
        </p:nvPicPr>
        <p:blipFill>
          <a:blip r:embed="rId2"/>
          <a:srcRect/>
          <a:stretch>
            <a:fillRect/>
          </a:stretch>
        </p:blipFill>
        <p:spPr bwMode="auto">
          <a:xfrm>
            <a:off x="5771072" y="4961771"/>
            <a:ext cx="2434769" cy="1623179"/>
          </a:xfrm>
          <a:prstGeom prst="rect">
            <a:avLst/>
          </a:prstGeom>
          <a:noFill/>
          <a:ln w="9525">
            <a:noFill/>
            <a:miter lim="800000"/>
            <a:headEnd/>
            <a:tailEnd/>
          </a:ln>
        </p:spPr>
      </p:pic>
    </p:spTree>
    <p:extLst>
      <p:ext uri="{BB962C8B-B14F-4D97-AF65-F5344CB8AC3E}">
        <p14:creationId xmlns:p14="http://schemas.microsoft.com/office/powerpoint/2010/main" val="227341352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p:cNvSpPr>
            <a:spLocks noGrp="1" noChangeArrowheads="1"/>
          </p:cNvSpPr>
          <p:nvPr>
            <p:ph type="title" idx="4294967295"/>
          </p:nvPr>
        </p:nvSpPr>
        <p:spPr>
          <a:xfrm>
            <a:off x="304800" y="327025"/>
            <a:ext cx="7162800" cy="1143000"/>
          </a:xfrm>
        </p:spPr>
        <p:txBody>
          <a:bodyPr/>
          <a:lstStyle/>
          <a:p>
            <a:pPr eaLnBrk="1" hangingPunct="1"/>
            <a:r>
              <a:rPr lang="it-IT" altLang="it-IT" sz="3200"/>
              <a:t>COMPILAZIONE DEL MODULO</a:t>
            </a:r>
          </a:p>
        </p:txBody>
      </p:sp>
      <p:sp>
        <p:nvSpPr>
          <p:cNvPr id="79876" name="Rectangle 4"/>
          <p:cNvSpPr>
            <a:spLocks noGrp="1" noChangeArrowheads="1"/>
          </p:cNvSpPr>
          <p:nvPr>
            <p:ph type="body" sz="half" idx="4294967295"/>
          </p:nvPr>
        </p:nvSpPr>
        <p:spPr>
          <a:xfrm>
            <a:off x="4629150" y="1725613"/>
            <a:ext cx="4195763" cy="4857750"/>
          </a:xfrm>
        </p:spPr>
        <p:txBody>
          <a:bodyPr rtlCol="0">
            <a:normAutofit/>
          </a:bodyPr>
          <a:lstStyle/>
          <a:p>
            <a:pPr eaLnBrk="1" fontAlgn="auto" hangingPunct="1">
              <a:lnSpc>
                <a:spcPct val="100000"/>
              </a:lnSpc>
              <a:spcAft>
                <a:spcPts val="0"/>
              </a:spcAft>
              <a:buClr>
                <a:schemeClr val="accent1">
                  <a:lumMod val="75000"/>
                </a:schemeClr>
              </a:buClr>
              <a:buFont typeface="Arial" panose="020B0604020202020204" pitchFamily="34" charset="0"/>
              <a:buChar char="•"/>
              <a:defRPr/>
            </a:pPr>
            <a:endParaRPr lang="it-IT" altLang="it-IT" sz="2000" dirty="0"/>
          </a:p>
          <a:p>
            <a:pPr eaLnBrk="1" fontAlgn="auto" hangingPunct="1">
              <a:lnSpc>
                <a:spcPct val="100000"/>
              </a:lnSpc>
              <a:spcAft>
                <a:spcPts val="0"/>
              </a:spcAft>
              <a:buClr>
                <a:schemeClr val="accent1">
                  <a:lumMod val="75000"/>
                </a:schemeClr>
              </a:buClr>
              <a:buFont typeface="Arial" panose="020B0604020202020204" pitchFamily="34" charset="0"/>
              <a:buChar char="•"/>
              <a:defRPr/>
            </a:pPr>
            <a:r>
              <a:rPr lang="it-IT" altLang="it-IT" sz="2000" dirty="0"/>
              <a:t>Documento di riconoscimento</a:t>
            </a:r>
          </a:p>
          <a:p>
            <a:pPr eaLnBrk="1" fontAlgn="auto" hangingPunct="1">
              <a:lnSpc>
                <a:spcPct val="100000"/>
              </a:lnSpc>
              <a:spcAft>
                <a:spcPts val="0"/>
              </a:spcAft>
              <a:buClr>
                <a:schemeClr val="accent1">
                  <a:lumMod val="75000"/>
                </a:schemeClr>
              </a:buClr>
              <a:buFont typeface="Arial" panose="020B0604020202020204" pitchFamily="34" charset="0"/>
              <a:buChar char="•"/>
              <a:defRPr/>
            </a:pPr>
            <a:r>
              <a:rPr lang="it-IT" altLang="it-IT" sz="2000" dirty="0"/>
              <a:t>Conferma della regolarità della procedura</a:t>
            </a:r>
          </a:p>
          <a:p>
            <a:pPr eaLnBrk="1" fontAlgn="auto" hangingPunct="1">
              <a:lnSpc>
                <a:spcPct val="100000"/>
              </a:lnSpc>
              <a:spcAft>
                <a:spcPts val="0"/>
              </a:spcAft>
              <a:buClr>
                <a:schemeClr val="accent1">
                  <a:lumMod val="75000"/>
                </a:schemeClr>
              </a:buClr>
              <a:buFont typeface="Arial" panose="020B0604020202020204" pitchFamily="34" charset="0"/>
              <a:buChar char="•"/>
              <a:defRPr/>
            </a:pPr>
            <a:r>
              <a:rPr lang="it-IT" altLang="it-IT" sz="2000" dirty="0"/>
              <a:t>Farmaci e integratori</a:t>
            </a:r>
          </a:p>
          <a:p>
            <a:pPr eaLnBrk="1" fontAlgn="auto" hangingPunct="1">
              <a:lnSpc>
                <a:spcPct val="100000"/>
              </a:lnSpc>
              <a:spcAft>
                <a:spcPts val="0"/>
              </a:spcAft>
              <a:buClr>
                <a:schemeClr val="accent1">
                  <a:lumMod val="75000"/>
                </a:schemeClr>
              </a:buClr>
              <a:buFont typeface="Arial" panose="020B0604020202020204" pitchFamily="34" charset="0"/>
              <a:buChar char="•"/>
              <a:defRPr/>
            </a:pPr>
            <a:r>
              <a:rPr lang="it-IT" altLang="it-IT" sz="2000" dirty="0"/>
              <a:t>Eventuali note sulla procedura</a:t>
            </a:r>
          </a:p>
          <a:p>
            <a:pPr eaLnBrk="1" fontAlgn="auto" hangingPunct="1">
              <a:lnSpc>
                <a:spcPct val="100000"/>
              </a:lnSpc>
              <a:spcAft>
                <a:spcPts val="0"/>
              </a:spcAft>
              <a:buClr>
                <a:schemeClr val="accent1">
                  <a:lumMod val="75000"/>
                </a:schemeClr>
              </a:buClr>
              <a:buFont typeface="Arial" panose="020B0604020202020204" pitchFamily="34" charset="0"/>
              <a:buChar char="•"/>
              <a:defRPr/>
            </a:pPr>
            <a:r>
              <a:rPr lang="it-IT" altLang="it-IT" sz="2000" dirty="0"/>
              <a:t>Firma anche dei rappresentanti</a:t>
            </a:r>
          </a:p>
          <a:p>
            <a:pPr eaLnBrk="1" fontAlgn="auto" hangingPunct="1">
              <a:lnSpc>
                <a:spcPct val="100000"/>
              </a:lnSpc>
              <a:spcAft>
                <a:spcPts val="0"/>
              </a:spcAft>
              <a:buClr>
                <a:schemeClr val="accent1">
                  <a:lumMod val="75000"/>
                </a:schemeClr>
              </a:buClr>
              <a:buFont typeface="Arial" panose="020B0604020202020204" pitchFamily="34" charset="0"/>
              <a:buChar char="•"/>
              <a:defRPr/>
            </a:pPr>
            <a:r>
              <a:rPr lang="it-IT" altLang="it-IT" sz="2000" dirty="0"/>
              <a:t>Una copia all’Atleta</a:t>
            </a:r>
          </a:p>
          <a:p>
            <a:pPr eaLnBrk="1" fontAlgn="auto" hangingPunct="1">
              <a:lnSpc>
                <a:spcPct val="100000"/>
              </a:lnSpc>
              <a:spcAft>
                <a:spcPts val="0"/>
              </a:spcAft>
              <a:buClr>
                <a:schemeClr val="accent1">
                  <a:lumMod val="75000"/>
                </a:schemeClr>
              </a:buClr>
              <a:buFont typeface="Arial" panose="020B0604020202020204" pitchFamily="34" charset="0"/>
              <a:buChar char="•"/>
              <a:defRPr/>
            </a:pPr>
            <a:r>
              <a:rPr lang="it-IT" altLang="it-IT" sz="2000" dirty="0">
                <a:solidFill>
                  <a:srgbClr val="FF0000"/>
                </a:solidFill>
              </a:rPr>
              <a:t>Al Laboratorio nessun segno di riconoscimento</a:t>
            </a:r>
          </a:p>
          <a:p>
            <a:pPr eaLnBrk="1" fontAlgn="auto" hangingPunct="1">
              <a:lnSpc>
                <a:spcPct val="100000"/>
              </a:lnSpc>
              <a:spcAft>
                <a:spcPts val="0"/>
              </a:spcAft>
              <a:buClr>
                <a:schemeClr val="accent1">
                  <a:lumMod val="75000"/>
                </a:schemeClr>
              </a:buClr>
              <a:buFont typeface="Arial" panose="020B0604020202020204" pitchFamily="34" charset="0"/>
              <a:buChar char="•"/>
              <a:defRPr/>
            </a:pPr>
            <a:endParaRPr lang="it-IT" altLang="it-IT" sz="1400" dirty="0"/>
          </a:p>
        </p:txBody>
      </p:sp>
      <p:pic>
        <p:nvPicPr>
          <p:cNvPr id="105475" name="Picture 5"/>
          <p:cNvPicPr>
            <a:picLocks noChangeAspect="1" noChangeArrowheads="1"/>
          </p:cNvPicPr>
          <p:nvPr/>
        </p:nvPicPr>
        <p:blipFill>
          <a:blip r:embed="rId2"/>
          <a:srcRect/>
          <a:stretch>
            <a:fillRect/>
          </a:stretch>
        </p:blipFill>
        <p:spPr bwMode="auto">
          <a:xfrm>
            <a:off x="457200" y="2133600"/>
            <a:ext cx="4049713" cy="3403600"/>
          </a:xfrm>
          <a:prstGeom prst="rect">
            <a:avLst/>
          </a:prstGeom>
          <a:noFill/>
          <a:ln w="9525">
            <a:noFill/>
            <a:miter lim="800000"/>
            <a:headEnd/>
            <a:tailEnd/>
          </a:ln>
        </p:spPr>
      </p:pic>
    </p:spTree>
    <p:extLst>
      <p:ext uri="{BB962C8B-B14F-4D97-AF65-F5344CB8AC3E}">
        <p14:creationId xmlns:p14="http://schemas.microsoft.com/office/powerpoint/2010/main" val="238476695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p:cNvSpPr>
            <a:spLocks noGrp="1" noChangeArrowheads="1"/>
          </p:cNvSpPr>
          <p:nvPr>
            <p:ph type="title" idx="4294967295"/>
          </p:nvPr>
        </p:nvSpPr>
        <p:spPr>
          <a:xfrm>
            <a:off x="304800" y="327025"/>
            <a:ext cx="7162800" cy="1143000"/>
          </a:xfrm>
        </p:spPr>
        <p:txBody>
          <a:bodyPr/>
          <a:lstStyle/>
          <a:p>
            <a:pPr eaLnBrk="1" hangingPunct="1"/>
            <a:r>
              <a:rPr lang="it-IT" sz="3600" dirty="0"/>
              <a:t>DICHIARAZIONE FARMACI, INTEGRATORI E TRASFUSIONI</a:t>
            </a:r>
            <a:endParaRPr lang="it-IT" altLang="it-IT" sz="3200" dirty="0"/>
          </a:p>
        </p:txBody>
      </p:sp>
      <p:sp>
        <p:nvSpPr>
          <p:cNvPr id="2" name="Segnaposto contenuto 2">
            <a:extLst>
              <a:ext uri="{FF2B5EF4-FFF2-40B4-BE49-F238E27FC236}">
                <a16:creationId xmlns:a16="http://schemas.microsoft.com/office/drawing/2014/main" id="{EE424E03-9FDC-3D41-D66C-A9D57BA39E7F}"/>
              </a:ext>
            </a:extLst>
          </p:cNvPr>
          <p:cNvSpPr txBox="1">
            <a:spLocks/>
          </p:cNvSpPr>
          <p:nvPr/>
        </p:nvSpPr>
        <p:spPr bwMode="auto">
          <a:xfrm>
            <a:off x="0" y="1749213"/>
            <a:ext cx="8991600" cy="42062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171450" indent="-171450" algn="l" defTabSz="685800" rtl="0" eaLnBrk="0" fontAlgn="base" hangingPunct="0">
              <a:lnSpc>
                <a:spcPct val="90000"/>
              </a:lnSpc>
              <a:spcBef>
                <a:spcPts val="750"/>
              </a:spcBef>
              <a:spcAft>
                <a:spcPct val="0"/>
              </a:spcAft>
              <a:buFont typeface="Arial"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it-IT" sz="1800" dirty="0"/>
              <a:t>Può essere compilata, oltre che dal DCO, anche dall’Atleta o dal suo Medico</a:t>
            </a:r>
          </a:p>
          <a:p>
            <a:r>
              <a:rPr lang="it-IT" sz="1800" dirty="0"/>
              <a:t>L’Atleta DEVE dichiarare farmaci, integratori, trasfusioni e/o trattamenti medici assunti almeno degli ultimi sette giorni</a:t>
            </a:r>
          </a:p>
          <a:p>
            <a:r>
              <a:rPr lang="it-IT" sz="1800" dirty="0"/>
              <a:t>E’ a discrezione dell’Atleta e/o del suo Medico, dichiarare farmaci, integratori, trasfusioni e/o trattamenti medici assunti ANCHE in un lasso di tempo superiore ai sette giorni</a:t>
            </a:r>
          </a:p>
          <a:p>
            <a:r>
              <a:rPr lang="it-IT" sz="1800" dirty="0"/>
              <a:t>Va SEMPRE richiesto in tutti i controlli (urinari ed ematici) se l’Atleta si sia sottoposto a trasfusioni ematiche negli ultimi tre mesi. In caso NEGATIVO riportare sul Verbale di prelievo, nell’apposita sezione la dicitura ‘’NO TRASFUSIONI’’</a:t>
            </a:r>
          </a:p>
          <a:p>
            <a:r>
              <a:rPr lang="it-IT" sz="1800" dirty="0"/>
              <a:t>In caso di risposta negativa da parte dell’Atleta, inserire la dicitura ‘’NO FARMACI, NO INTEGRATORI’’ e barrare lo spazio vuoto rimanente</a:t>
            </a:r>
          </a:p>
        </p:txBody>
      </p:sp>
    </p:spTree>
    <p:extLst>
      <p:ext uri="{BB962C8B-B14F-4D97-AF65-F5344CB8AC3E}">
        <p14:creationId xmlns:p14="http://schemas.microsoft.com/office/powerpoint/2010/main" val="409826538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10"/>
          <p:cNvSpPr>
            <a:spLocks noChangeArrowheads="1"/>
          </p:cNvSpPr>
          <p:nvPr/>
        </p:nvSpPr>
        <p:spPr bwMode="auto">
          <a:xfrm>
            <a:off x="1571625" y="2065338"/>
            <a:ext cx="5757863" cy="3046412"/>
          </a:xfrm>
          <a:prstGeom prst="rect">
            <a:avLst/>
          </a:prstGeom>
          <a:noFill/>
          <a:ln w="9525">
            <a:noFill/>
            <a:miter lim="800000"/>
            <a:headEnd/>
            <a:tailEnd/>
          </a:ln>
        </p:spPr>
        <p:txBody>
          <a:bodyPr>
            <a:spAutoFit/>
          </a:bodyPr>
          <a:lstStyle/>
          <a:p>
            <a:pPr algn="ctr"/>
            <a:r>
              <a:rPr lang="it-IT" sz="2400" dirty="0">
                <a:latin typeface="Lato"/>
              </a:rPr>
              <a:t>La Lista delle Sostanze e dei Metodi Proibiti in vigore per il 2025,</a:t>
            </a:r>
          </a:p>
          <a:p>
            <a:pPr algn="ctr"/>
            <a:r>
              <a:rPr lang="it-IT" sz="2400" dirty="0">
                <a:latin typeface="Lato"/>
              </a:rPr>
              <a:t>tutta la normativa in tema di antidoping e</a:t>
            </a:r>
          </a:p>
          <a:p>
            <a:pPr algn="ctr"/>
            <a:r>
              <a:rPr lang="it-IT" sz="2400" dirty="0">
                <a:latin typeface="Lato"/>
              </a:rPr>
              <a:t>la modulistica per la TUE</a:t>
            </a:r>
          </a:p>
          <a:p>
            <a:pPr algn="ctr"/>
            <a:r>
              <a:rPr lang="it-IT" sz="2400" dirty="0">
                <a:latin typeface="Lato"/>
              </a:rPr>
              <a:t>sono scaricabili ai seguenti indirizzi:</a:t>
            </a:r>
          </a:p>
          <a:p>
            <a:pPr algn="ctr"/>
            <a:endParaRPr lang="it-IT" sz="2400" dirty="0">
              <a:latin typeface="Lato"/>
              <a:hlinkClick r:id="rId2"/>
            </a:endParaRPr>
          </a:p>
          <a:p>
            <a:pPr algn="ctr"/>
            <a:r>
              <a:rPr lang="it-IT" sz="2400" b="1" dirty="0">
                <a:latin typeface="Lato"/>
                <a:hlinkClick r:id="rId2"/>
              </a:rPr>
              <a:t>www.wada-ama.org</a:t>
            </a:r>
            <a:endParaRPr lang="it-IT" sz="2400" b="1" dirty="0">
              <a:latin typeface="Lato"/>
            </a:endParaRPr>
          </a:p>
          <a:p>
            <a:pPr algn="ctr"/>
            <a:r>
              <a:rPr lang="it-IT" sz="2400" b="1" dirty="0">
                <a:latin typeface="Lato"/>
                <a:hlinkClick r:id="rId3"/>
              </a:rPr>
              <a:t>www.nadoitalia.it</a:t>
            </a:r>
            <a:endParaRPr lang="it-IT" sz="2400" b="1" dirty="0">
              <a:latin typeface="Lato"/>
            </a:endParaRPr>
          </a:p>
        </p:txBody>
      </p:sp>
      <p:sp>
        <p:nvSpPr>
          <p:cNvPr id="10" name="Titolo 1"/>
          <p:cNvSpPr txBox="1">
            <a:spLocks/>
          </p:cNvSpPr>
          <p:nvPr/>
        </p:nvSpPr>
        <p:spPr bwMode="auto">
          <a:xfrm>
            <a:off x="187325" y="287338"/>
            <a:ext cx="7162800" cy="1143000"/>
          </a:xfrm>
          <a:prstGeom prst="rect">
            <a:avLst/>
          </a:prstGeom>
          <a:noFill/>
          <a:ln w="9525">
            <a:noFill/>
            <a:miter lim="800000"/>
            <a:headEnd/>
            <a:tailEnd/>
          </a:ln>
        </p:spPr>
        <p:txBody>
          <a:bodyPr anchor="ctr"/>
          <a:lstStyle/>
          <a:p>
            <a:pPr fontAlgn="auto">
              <a:spcBef>
                <a:spcPts val="0"/>
              </a:spcBef>
              <a:spcAft>
                <a:spcPts val="0"/>
              </a:spcAft>
              <a:defRPr/>
            </a:pPr>
            <a:r>
              <a:rPr lang="it-IT" sz="3200" b="1" kern="0" dirty="0">
                <a:solidFill>
                  <a:schemeClr val="bg1"/>
                </a:solidFill>
                <a:latin typeface="+mj-lt"/>
                <a:ea typeface="+mj-ea"/>
                <a:cs typeface="+mj-cs"/>
              </a:rPr>
              <a:t>COMITATO PER L’ESENZIONE A FINI TERAPEUTICI (CEFT / TUE)</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4102" name="Rectangle 6"/>
          <p:cNvSpPr>
            <a:spLocks noChangeArrowheads="1"/>
          </p:cNvSpPr>
          <p:nvPr/>
        </p:nvSpPr>
        <p:spPr bwMode="auto">
          <a:xfrm>
            <a:off x="3132138" y="3863975"/>
            <a:ext cx="5765800" cy="2401888"/>
          </a:xfrm>
          <a:prstGeom prst="rect">
            <a:avLst/>
          </a:prstGeom>
          <a:noFill/>
          <a:ln w="9525">
            <a:noFill/>
            <a:miter lim="800000"/>
            <a:headEnd/>
            <a:tailEnd/>
          </a:ln>
        </p:spPr>
        <p:txBody>
          <a:bodyPr anchor="ctr">
            <a:spAutoFit/>
          </a:bodyPr>
          <a:lstStyle/>
          <a:p>
            <a:pPr marL="360363" indent="-360363">
              <a:buClr>
                <a:srgbClr val="0085E0"/>
              </a:buClr>
              <a:buFont typeface="Wingdings" pitchFamily="2" charset="2"/>
              <a:buChar char="Ø"/>
            </a:pPr>
            <a:r>
              <a:rPr kumimoji="1" lang="en-GB" sz="2000" b="1">
                <a:latin typeface="Lato"/>
              </a:rPr>
              <a:t>Substances and Methods prohibited at all times </a:t>
            </a:r>
            <a:r>
              <a:rPr kumimoji="1" lang="en-GB" sz="2000">
                <a:latin typeface="Lato"/>
              </a:rPr>
              <a:t>(in- and out-of-competition)</a:t>
            </a:r>
          </a:p>
          <a:p>
            <a:pPr marL="900113" lvl="1" indent="-180975">
              <a:buClr>
                <a:srgbClr val="0085E0"/>
              </a:buClr>
              <a:buFont typeface="Wingdings" pitchFamily="2" charset="2"/>
              <a:buChar char="Ø"/>
            </a:pPr>
            <a:r>
              <a:rPr kumimoji="1" lang="en-GB" sz="2000" b="1" i="1">
                <a:latin typeface="Lato"/>
              </a:rPr>
              <a:t>Prohibited substances</a:t>
            </a:r>
          </a:p>
          <a:p>
            <a:pPr marL="900113" lvl="1" indent="-180975">
              <a:spcAft>
                <a:spcPts val="600"/>
              </a:spcAft>
              <a:buClr>
                <a:srgbClr val="0085E0"/>
              </a:buClr>
              <a:buFont typeface="Wingdings" pitchFamily="2" charset="2"/>
              <a:buChar char="Ø"/>
            </a:pPr>
            <a:r>
              <a:rPr kumimoji="1" lang="en-GB" sz="2000" b="1" i="1">
                <a:latin typeface="Lato"/>
              </a:rPr>
              <a:t>Prohibited methods</a:t>
            </a:r>
            <a:endParaRPr kumimoji="1" lang="it-IT" sz="2000" b="1">
              <a:latin typeface="Lato"/>
            </a:endParaRPr>
          </a:p>
          <a:p>
            <a:pPr marL="360363" indent="-360363">
              <a:spcAft>
                <a:spcPts val="600"/>
              </a:spcAft>
              <a:buClr>
                <a:srgbClr val="0085E0"/>
              </a:buClr>
              <a:buFont typeface="Wingdings" pitchFamily="2" charset="2"/>
              <a:buChar char="Ø"/>
            </a:pPr>
            <a:r>
              <a:rPr kumimoji="1" lang="en-GB" sz="2000" b="1">
                <a:latin typeface="Lato"/>
              </a:rPr>
              <a:t>Substances and Methods prohibited in competition</a:t>
            </a:r>
            <a:endParaRPr kumimoji="1" lang="it-IT" sz="2000">
              <a:latin typeface="Lato"/>
            </a:endParaRPr>
          </a:p>
          <a:p>
            <a:pPr marL="360363" indent="-360363">
              <a:spcAft>
                <a:spcPts val="600"/>
              </a:spcAft>
              <a:buClr>
                <a:srgbClr val="0085E0"/>
              </a:buClr>
              <a:buFont typeface="Wingdings" pitchFamily="2" charset="2"/>
              <a:buChar char="Ø"/>
            </a:pPr>
            <a:r>
              <a:rPr kumimoji="1" lang="en-GB" sz="2000" b="1">
                <a:latin typeface="Lato"/>
              </a:rPr>
              <a:t>Substances prohibited in particular sports</a:t>
            </a:r>
            <a:r>
              <a:rPr kumimoji="1" lang="it-IT" sz="2000">
                <a:latin typeface="Lato"/>
              </a:rPr>
              <a:t> </a:t>
            </a:r>
          </a:p>
        </p:txBody>
      </p:sp>
      <p:pic>
        <p:nvPicPr>
          <p:cNvPr id="107522" name="Picture 12" descr="Wada_Cov_IntlStn_List_ENG"/>
          <p:cNvPicPr>
            <a:picLocks noChangeAspect="1" noChangeArrowheads="1"/>
          </p:cNvPicPr>
          <p:nvPr/>
        </p:nvPicPr>
        <p:blipFill>
          <a:blip r:embed="rId3"/>
          <a:srcRect/>
          <a:stretch>
            <a:fillRect/>
          </a:stretch>
        </p:blipFill>
        <p:spPr bwMode="auto">
          <a:xfrm>
            <a:off x="322263" y="1849438"/>
            <a:ext cx="2809875" cy="3786187"/>
          </a:xfrm>
          <a:prstGeom prst="rect">
            <a:avLst/>
          </a:prstGeom>
          <a:noFill/>
          <a:ln w="9525">
            <a:noFill/>
            <a:miter lim="800000"/>
            <a:headEnd/>
            <a:tailEnd/>
          </a:ln>
        </p:spPr>
      </p:pic>
      <p:sp>
        <p:nvSpPr>
          <p:cNvPr id="10" name="Segnaposto contenuto 2"/>
          <p:cNvSpPr txBox="1">
            <a:spLocks/>
          </p:cNvSpPr>
          <p:nvPr/>
        </p:nvSpPr>
        <p:spPr>
          <a:xfrm>
            <a:off x="141288" y="1709738"/>
            <a:ext cx="8534400" cy="4724400"/>
          </a:xfrm>
          <a:prstGeom prst="rect">
            <a:avLst/>
          </a:prstGeom>
        </p:spPr>
        <p:txBody>
          <a:bodyPr/>
          <a:lstStyle/>
          <a:p>
            <a:pPr marL="342900" indent="-342900" algn="r" fontAlgn="auto">
              <a:spcBef>
                <a:spcPts val="0"/>
              </a:spcBef>
              <a:spcAft>
                <a:spcPts val="1200"/>
              </a:spcAft>
              <a:buClr>
                <a:srgbClr val="0085E0"/>
              </a:buClr>
              <a:defRPr/>
            </a:pPr>
            <a:endParaRPr lang="it-IT" sz="2000" kern="0" dirty="0">
              <a:latin typeface="+mn-lt"/>
              <a:cs typeface="+mn-cs"/>
            </a:endParaRPr>
          </a:p>
          <a:p>
            <a:pPr marL="342900" indent="-342900" algn="ctr" fontAlgn="auto">
              <a:spcBef>
                <a:spcPts val="0"/>
              </a:spcBef>
              <a:spcAft>
                <a:spcPts val="1200"/>
              </a:spcAft>
              <a:buClr>
                <a:srgbClr val="0085E0"/>
              </a:buClr>
              <a:defRPr/>
            </a:pPr>
            <a:r>
              <a:rPr lang="it-IT" sz="2000" kern="0" dirty="0">
                <a:latin typeface="+mn-lt"/>
                <a:cs typeface="+mn-cs"/>
              </a:rPr>
              <a:t>                      </a:t>
            </a:r>
          </a:p>
          <a:p>
            <a:pPr marL="342900" indent="-342900" algn="ctr" fontAlgn="auto">
              <a:spcBef>
                <a:spcPts val="0"/>
              </a:spcBef>
              <a:spcAft>
                <a:spcPts val="1200"/>
              </a:spcAft>
              <a:buClr>
                <a:srgbClr val="0085E0"/>
              </a:buClr>
              <a:defRPr/>
            </a:pPr>
            <a:endParaRPr lang="it-IT" sz="2000" b="1" kern="0" dirty="0">
              <a:solidFill>
                <a:srgbClr val="FF0000"/>
              </a:solidFill>
              <a:latin typeface="+mn-lt"/>
              <a:cs typeface="+mn-cs"/>
            </a:endParaRPr>
          </a:p>
          <a:p>
            <a:pPr marL="342900" indent="-342900" algn="ctr" fontAlgn="auto">
              <a:spcBef>
                <a:spcPts val="0"/>
              </a:spcBef>
              <a:spcAft>
                <a:spcPts val="1200"/>
              </a:spcAft>
              <a:buClr>
                <a:srgbClr val="0085E0"/>
              </a:buClr>
              <a:defRPr/>
            </a:pPr>
            <a:r>
              <a:rPr lang="it-IT" sz="2000" b="1" kern="0" dirty="0">
                <a:solidFill>
                  <a:srgbClr val="FF0000"/>
                </a:solidFill>
                <a:latin typeface="+mn-lt"/>
                <a:cs typeface="+mn-cs"/>
              </a:rPr>
              <a:t>                       Secondo il Regolamento WADA:</a:t>
            </a:r>
          </a:p>
        </p:txBody>
      </p:sp>
      <p:sp>
        <p:nvSpPr>
          <p:cNvPr id="13" name="Titolo 1"/>
          <p:cNvSpPr txBox="1">
            <a:spLocks/>
          </p:cNvSpPr>
          <p:nvPr/>
        </p:nvSpPr>
        <p:spPr>
          <a:xfrm>
            <a:off x="827088" y="214313"/>
            <a:ext cx="7162800" cy="1143000"/>
          </a:xfrm>
          <a:prstGeom prst="rect">
            <a:avLst/>
          </a:prstGeom>
        </p:spPr>
        <p:txBody>
          <a:bodyPr/>
          <a:lstStyle/>
          <a:p>
            <a:pPr fontAlgn="auto">
              <a:spcBef>
                <a:spcPts val="0"/>
              </a:spcBef>
              <a:spcAft>
                <a:spcPts val="0"/>
              </a:spcAft>
              <a:defRPr/>
            </a:pPr>
            <a:endParaRPr lang="it-IT" sz="2200" b="1" kern="0" dirty="0">
              <a:solidFill>
                <a:schemeClr val="bg1"/>
              </a:solidFill>
              <a:latin typeface="+mj-lt"/>
              <a:ea typeface="+mj-ea"/>
              <a:cs typeface="+mj-cs"/>
            </a:endParaRPr>
          </a:p>
        </p:txBody>
      </p:sp>
      <p:sp>
        <p:nvSpPr>
          <p:cNvPr id="107525" name="Titolo 1"/>
          <p:cNvSpPr>
            <a:spLocks noGrp="1"/>
          </p:cNvSpPr>
          <p:nvPr>
            <p:ph type="title" idx="4294967295"/>
          </p:nvPr>
        </p:nvSpPr>
        <p:spPr>
          <a:xfrm>
            <a:off x="0" y="541338"/>
            <a:ext cx="8624888" cy="693737"/>
          </a:xfrm>
        </p:spPr>
        <p:txBody>
          <a:bodyPr/>
          <a:lstStyle/>
          <a:p>
            <a:pPr eaLnBrk="1" hangingPunct="1"/>
            <a:br>
              <a:rPr lang="it-IT" altLang="it-IT" sz="3100"/>
            </a:br>
            <a:r>
              <a:rPr lang="it-IT" altLang="it-IT" sz="3100"/>
              <a:t>LISTA DELLE SOSTANZE DOPANTI E </a:t>
            </a:r>
            <a:br>
              <a:rPr lang="it-IT" altLang="it-IT" sz="3100"/>
            </a:br>
            <a:r>
              <a:rPr lang="it-IT" altLang="it-IT" sz="3100"/>
              <a:t>DELLE SOSTANZE SOTTOPOSTE A RESTRIZIONE</a:t>
            </a:r>
            <a:br>
              <a:rPr lang="it-IT" altLang="it-IT" sz="3100"/>
            </a:br>
            <a:endParaRPr lang="it-IT" altLang="it-IT" sz="3100"/>
          </a:p>
        </p:txBody>
      </p:sp>
      <p:pic>
        <p:nvPicPr>
          <p:cNvPr id="107526" name="Picture 2" descr="C:\Users\DIMATTIA\Desktop\365136960969278.jpg"/>
          <p:cNvPicPr>
            <a:picLocks noGrp="1" noChangeAspect="1" noChangeArrowheads="1"/>
          </p:cNvPicPr>
          <p:nvPr>
            <p:ph idx="4294967295"/>
          </p:nvPr>
        </p:nvPicPr>
        <p:blipFill>
          <a:blip r:embed="rId4"/>
          <a:srcRect/>
          <a:stretch>
            <a:fillRect/>
          </a:stretch>
        </p:blipFill>
        <p:spPr>
          <a:xfrm>
            <a:off x="7334250" y="1836738"/>
            <a:ext cx="1584325" cy="1905000"/>
          </a:xfrm>
        </p:spPr>
      </p:pic>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44102"/>
                                        </p:tgtEl>
                                        <p:attrNameLst>
                                          <p:attrName>style.visibility</p:attrName>
                                        </p:attrNameLst>
                                      </p:cBhvr>
                                      <p:to>
                                        <p:strVal val="visible"/>
                                      </p:to>
                                    </p:set>
                                    <p:animEffect transition="in" filter="wipe(left)">
                                      <p:cBhvr>
                                        <p:cTn id="7" dur="1000"/>
                                        <p:tgtEl>
                                          <p:spTgt spid="64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4102"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25" name="Picture 6" descr="medicina3"/>
          <p:cNvPicPr>
            <a:picLocks noChangeAspect="1" noChangeArrowheads="1"/>
          </p:cNvPicPr>
          <p:nvPr/>
        </p:nvPicPr>
        <p:blipFill>
          <a:blip r:embed="rId3"/>
          <a:srcRect/>
          <a:stretch>
            <a:fillRect/>
          </a:stretch>
        </p:blipFill>
        <p:spPr bwMode="auto">
          <a:xfrm>
            <a:off x="2085975" y="4819650"/>
            <a:ext cx="5254625" cy="1839913"/>
          </a:xfrm>
          <a:prstGeom prst="rect">
            <a:avLst/>
          </a:prstGeom>
          <a:noFill/>
          <a:ln w="9525">
            <a:noFill/>
            <a:miter lim="800000"/>
            <a:headEnd/>
            <a:tailEnd/>
          </a:ln>
        </p:spPr>
      </p:pic>
      <p:sp>
        <p:nvSpPr>
          <p:cNvPr id="640002" name="Rectangle 2"/>
          <p:cNvSpPr>
            <a:spLocks noGrp="1" noChangeArrowheads="1"/>
          </p:cNvSpPr>
          <p:nvPr>
            <p:ph type="title" idx="4294967295"/>
          </p:nvPr>
        </p:nvSpPr>
        <p:spPr>
          <a:xfrm>
            <a:off x="26988" y="1497013"/>
            <a:ext cx="9117012" cy="792162"/>
          </a:xfrm>
        </p:spPr>
        <p:txBody>
          <a:bodyPr rtlCol="0">
            <a:normAutofit/>
          </a:bodyPr>
          <a:lstStyle/>
          <a:p>
            <a:pPr indent="177800" eaLnBrk="1" fontAlgn="auto" hangingPunct="1">
              <a:lnSpc>
                <a:spcPct val="95000"/>
              </a:lnSpc>
              <a:spcAft>
                <a:spcPts val="0"/>
              </a:spcAft>
              <a:defRPr/>
            </a:pPr>
            <a:r>
              <a:rPr kumimoji="1" lang="it-IT" sz="2000" dirty="0">
                <a:solidFill>
                  <a:schemeClr val="tx1"/>
                </a:solidFill>
                <a:latin typeface="+mn-lt"/>
              </a:rPr>
              <a:t>È importante distinguere le sostanze utilizzate dagli Atleti </a:t>
            </a:r>
          </a:p>
        </p:txBody>
      </p:sp>
      <p:graphicFrame>
        <p:nvGraphicFramePr>
          <p:cNvPr id="640005" name="Object 52"/>
          <p:cNvGraphicFramePr>
            <a:graphicFrameLocks noGrp="1" noChangeAspect="1"/>
          </p:cNvGraphicFramePr>
          <p:nvPr>
            <p:ph sz="half" idx="4294967295"/>
          </p:nvPr>
        </p:nvGraphicFramePr>
        <p:xfrm>
          <a:off x="220663" y="2187575"/>
          <a:ext cx="7045325" cy="2752725"/>
        </p:xfrm>
        <a:graphic>
          <a:graphicData uri="http://schemas.openxmlformats.org/presentationml/2006/ole">
            <mc:AlternateContent xmlns:mc="http://schemas.openxmlformats.org/markup-compatibility/2006">
              <mc:Choice xmlns:v="urn:schemas-microsoft-com:vml" Requires="v">
                <p:oleObj name="Document" r:id="rId4" imgW="7971290" imgH="3114895" progId="">
                  <p:embed/>
                </p:oleObj>
              </mc:Choice>
              <mc:Fallback>
                <p:oleObj name="Document" r:id="rId4" imgW="7971290" imgH="3114895" progId="">
                  <p:embed/>
                  <p:pic>
                    <p:nvPicPr>
                      <p:cNvPr id="0" name="Picture 52"/>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663" y="2187575"/>
                        <a:ext cx="7045325" cy="2752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itolo 1"/>
          <p:cNvSpPr txBox="1">
            <a:spLocks/>
          </p:cNvSpPr>
          <p:nvPr/>
        </p:nvSpPr>
        <p:spPr bwMode="auto">
          <a:xfrm>
            <a:off x="136525" y="420688"/>
            <a:ext cx="8821738" cy="863600"/>
          </a:xfrm>
          <a:prstGeom prst="rect">
            <a:avLst/>
          </a:prstGeom>
          <a:noFill/>
          <a:ln w="9525">
            <a:noFill/>
            <a:miter lim="800000"/>
            <a:headEnd/>
            <a:tailEnd/>
          </a:ln>
        </p:spPr>
        <p:txBody>
          <a:bodyPr anchor="ctr"/>
          <a:lstStyle/>
          <a:p>
            <a:pPr fontAlgn="auto">
              <a:spcBef>
                <a:spcPts val="0"/>
              </a:spcBef>
              <a:spcAft>
                <a:spcPts val="0"/>
              </a:spcAft>
              <a:defRPr/>
            </a:pPr>
            <a:r>
              <a:rPr lang="it-IT" sz="3200" b="1" kern="0" dirty="0">
                <a:solidFill>
                  <a:schemeClr val="bg1"/>
                </a:solidFill>
                <a:latin typeface="+mj-lt"/>
                <a:ea typeface="+mj-ea"/>
                <a:cs typeface="+mj-cs"/>
              </a:rPr>
              <a:t>FARMACI, SOSTANZE E METODI </a:t>
            </a:r>
          </a:p>
          <a:p>
            <a:pPr fontAlgn="auto">
              <a:spcBef>
                <a:spcPts val="0"/>
              </a:spcBef>
              <a:spcAft>
                <a:spcPts val="0"/>
              </a:spcAft>
              <a:defRPr/>
            </a:pPr>
            <a:r>
              <a:rPr lang="it-IT" sz="3200" b="1" kern="0" dirty="0">
                <a:solidFill>
                  <a:schemeClr val="bg1"/>
                </a:solidFill>
                <a:latin typeface="+mj-lt"/>
                <a:ea typeface="+mj-ea"/>
                <a:cs typeface="+mj-cs"/>
              </a:rPr>
              <a:t>DOPANTI</a:t>
            </a:r>
          </a:p>
        </p:txBody>
      </p:sp>
      <p:pic>
        <p:nvPicPr>
          <p:cNvPr id="3128" name="Picture 3" descr="C:\Users\DIMATTIA\Desktop\clay-317x320.jpg"/>
          <p:cNvPicPr>
            <a:picLocks noChangeAspect="1" noChangeArrowheads="1"/>
          </p:cNvPicPr>
          <p:nvPr/>
        </p:nvPicPr>
        <p:blipFill>
          <a:blip r:embed="rId6"/>
          <a:srcRect/>
          <a:stretch>
            <a:fillRect/>
          </a:stretch>
        </p:blipFill>
        <p:spPr bwMode="auto">
          <a:xfrm>
            <a:off x="7340600" y="2201863"/>
            <a:ext cx="1720850" cy="2359025"/>
          </a:xfrm>
          <a:prstGeom prst="rect">
            <a:avLst/>
          </a:prstGeom>
          <a:noFill/>
          <a:ln w="9525">
            <a:noFill/>
            <a:miter lim="800000"/>
            <a:headEnd/>
            <a:tailEnd/>
          </a:ln>
        </p:spPr>
      </p:pic>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40002"/>
                                        </p:tgtEl>
                                        <p:attrNameLst>
                                          <p:attrName>style.visibility</p:attrName>
                                        </p:attrNameLst>
                                      </p:cBhvr>
                                      <p:to>
                                        <p:strVal val="visible"/>
                                      </p:to>
                                    </p:set>
                                    <p:animEffect transition="in" filter="wipe(up)">
                                      <p:cBhvr>
                                        <p:cTn id="7" dur="500"/>
                                        <p:tgtEl>
                                          <p:spTgt spid="640002"/>
                                        </p:tgtEl>
                                      </p:cBhvr>
                                    </p:animEffect>
                                  </p:childTnLst>
                                </p:cTn>
                              </p:par>
                            </p:childTnLst>
                          </p:cTn>
                        </p:par>
                        <p:par>
                          <p:cTn id="8" fill="hold" nodeType="afterGroup">
                            <p:stCondLst>
                              <p:cond delay="500"/>
                            </p:stCondLst>
                            <p:childTnLst>
                              <p:par>
                                <p:cTn id="9" presetID="4" presetClass="entr" presetSubtype="16" fill="hold" nodeType="afterEffect">
                                  <p:stCondLst>
                                    <p:cond delay="0"/>
                                  </p:stCondLst>
                                  <p:childTnLst>
                                    <p:set>
                                      <p:cBhvr>
                                        <p:cTn id="10" dur="1" fill="hold">
                                          <p:stCondLst>
                                            <p:cond delay="0"/>
                                          </p:stCondLst>
                                        </p:cTn>
                                        <p:tgtEl>
                                          <p:spTgt spid="640005"/>
                                        </p:tgtEl>
                                        <p:attrNameLst>
                                          <p:attrName>style.visibility</p:attrName>
                                        </p:attrNameLst>
                                      </p:cBhvr>
                                      <p:to>
                                        <p:strVal val="visible"/>
                                      </p:to>
                                    </p:set>
                                    <p:animEffect transition="in" filter="box(in)">
                                      <p:cBhvr>
                                        <p:cTn id="11" dur="1000"/>
                                        <p:tgtEl>
                                          <p:spTgt spid="6400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0002"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4294967295"/>
          </p:nvPr>
        </p:nvSpPr>
        <p:spPr/>
        <p:txBody>
          <a:bodyPr rtlCol="0">
            <a:noAutofit/>
          </a:bodyPr>
          <a:lstStyle/>
          <a:p>
            <a:pPr marL="0" indent="0" eaLnBrk="1" fontAlgn="auto" hangingPunct="1">
              <a:lnSpc>
                <a:spcPts val="3000"/>
              </a:lnSpc>
              <a:spcBef>
                <a:spcPts val="0"/>
              </a:spcBef>
              <a:spcAft>
                <a:spcPts val="1200"/>
              </a:spcAft>
              <a:buFont typeface="Arial" panose="020B0604020202020204" pitchFamily="34" charset="0"/>
              <a:buNone/>
              <a:defRPr/>
            </a:pPr>
            <a:endParaRPr lang="it-IT" sz="2000" dirty="0"/>
          </a:p>
          <a:p>
            <a:pPr marL="274320" indent="-274320" algn="ctr" eaLnBrk="1" fontAlgn="auto" hangingPunct="1">
              <a:lnSpc>
                <a:spcPts val="3000"/>
              </a:lnSpc>
              <a:spcBef>
                <a:spcPts val="0"/>
              </a:spcBef>
              <a:spcAft>
                <a:spcPts val="1200"/>
              </a:spcAft>
              <a:buClr>
                <a:schemeClr val="accent1">
                  <a:lumMod val="75000"/>
                </a:schemeClr>
              </a:buClr>
              <a:buFont typeface="Arial" pitchFamily="34" charset="0"/>
              <a:buChar char="•"/>
              <a:defRPr/>
            </a:pPr>
            <a:r>
              <a:rPr lang="it-IT" sz="2400" b="1" dirty="0">
                <a:solidFill>
                  <a:srgbClr val="00528C"/>
                </a:solidFill>
              </a:rPr>
              <a:t>TRE CATEGORIE DI SOSTANZE:</a:t>
            </a:r>
          </a:p>
          <a:p>
            <a:pPr marL="274320" indent="-274320" algn="ctr" eaLnBrk="1" fontAlgn="auto" hangingPunct="1">
              <a:lnSpc>
                <a:spcPts val="3000"/>
              </a:lnSpc>
              <a:spcBef>
                <a:spcPts val="0"/>
              </a:spcBef>
              <a:spcAft>
                <a:spcPts val="1200"/>
              </a:spcAft>
              <a:buFont typeface="Arial" pitchFamily="34" charset="0"/>
              <a:buChar char="•"/>
              <a:defRPr/>
            </a:pPr>
            <a:endParaRPr lang="it-IT" sz="2400" b="1" dirty="0"/>
          </a:p>
          <a:p>
            <a:pPr marL="1084263" indent="-469900" eaLnBrk="1" fontAlgn="auto" hangingPunct="1">
              <a:lnSpc>
                <a:spcPts val="3000"/>
              </a:lnSpc>
              <a:spcBef>
                <a:spcPts val="0"/>
              </a:spcBef>
              <a:spcAft>
                <a:spcPts val="1200"/>
              </a:spcAft>
              <a:buClr>
                <a:schemeClr val="accent1">
                  <a:lumMod val="75000"/>
                </a:schemeClr>
              </a:buClr>
              <a:buFont typeface="+mj-lt"/>
              <a:buAutoNum type="arabicPeriod"/>
              <a:defRPr/>
            </a:pPr>
            <a:r>
              <a:rPr lang="it-IT" sz="2000" dirty="0"/>
              <a:t>Sostanze che vengono assunte immediatamente </a:t>
            </a:r>
            <a:r>
              <a:rPr lang="it-IT" sz="2000" b="1" dirty="0"/>
              <a:t>prima delle competizioni sportive </a:t>
            </a:r>
            <a:r>
              <a:rPr lang="it-IT" sz="2000" dirty="0"/>
              <a:t>(stimolanti, beta-bloccanti)</a:t>
            </a:r>
          </a:p>
          <a:p>
            <a:pPr marL="1084263" indent="-469900" eaLnBrk="1" fontAlgn="auto" hangingPunct="1">
              <a:lnSpc>
                <a:spcPts val="3000"/>
              </a:lnSpc>
              <a:spcBef>
                <a:spcPts val="0"/>
              </a:spcBef>
              <a:spcAft>
                <a:spcPts val="1200"/>
              </a:spcAft>
              <a:buClr>
                <a:schemeClr val="accent1">
                  <a:lumMod val="75000"/>
                </a:schemeClr>
              </a:buClr>
              <a:buFont typeface="+mj-lt"/>
              <a:buAutoNum type="arabicPeriod"/>
              <a:defRPr/>
            </a:pPr>
            <a:r>
              <a:rPr lang="it-IT" sz="2000" dirty="0"/>
              <a:t>Sostanze usate </a:t>
            </a:r>
            <a:r>
              <a:rPr lang="it-IT" sz="2000" b="1" dirty="0"/>
              <a:t>durante la preparazione atletica </a:t>
            </a:r>
            <a:r>
              <a:rPr lang="it-IT" sz="2000" dirty="0"/>
              <a:t>(richiedono settimane per produrre i loro effetti)</a:t>
            </a:r>
          </a:p>
          <a:p>
            <a:pPr marL="1084263" indent="-469900" eaLnBrk="1" fontAlgn="auto" hangingPunct="1">
              <a:lnSpc>
                <a:spcPts val="3000"/>
              </a:lnSpc>
              <a:spcBef>
                <a:spcPts val="0"/>
              </a:spcBef>
              <a:spcAft>
                <a:spcPts val="1200"/>
              </a:spcAft>
              <a:buClr>
                <a:schemeClr val="accent1">
                  <a:lumMod val="75000"/>
                </a:schemeClr>
              </a:buClr>
              <a:buFont typeface="+mj-lt"/>
              <a:buAutoNum type="arabicPeriod"/>
              <a:defRPr/>
            </a:pPr>
            <a:r>
              <a:rPr lang="it-IT" sz="2000" dirty="0"/>
              <a:t>Sostanze </a:t>
            </a:r>
            <a:r>
              <a:rPr lang="it-IT" sz="2000" b="1" dirty="0"/>
              <a:t>mascheranti</a:t>
            </a:r>
          </a:p>
          <a:p>
            <a:pPr marL="274320" indent="-274320" eaLnBrk="1" fontAlgn="auto" hangingPunct="1">
              <a:spcAft>
                <a:spcPts val="0"/>
              </a:spcAft>
              <a:buFont typeface="Arial" pitchFamily="34" charset="0"/>
              <a:buChar char="•"/>
              <a:defRPr/>
            </a:pPr>
            <a:endParaRPr lang="it-IT" dirty="0"/>
          </a:p>
        </p:txBody>
      </p:sp>
      <p:sp>
        <p:nvSpPr>
          <p:cNvPr id="4" name="Titolo 1"/>
          <p:cNvSpPr txBox="1">
            <a:spLocks/>
          </p:cNvSpPr>
          <p:nvPr/>
        </p:nvSpPr>
        <p:spPr bwMode="auto">
          <a:xfrm>
            <a:off x="128588" y="420688"/>
            <a:ext cx="8821737" cy="863600"/>
          </a:xfrm>
          <a:prstGeom prst="rect">
            <a:avLst/>
          </a:prstGeom>
          <a:noFill/>
          <a:ln w="9525">
            <a:noFill/>
            <a:miter lim="800000"/>
            <a:headEnd/>
            <a:tailEnd/>
          </a:ln>
        </p:spPr>
        <p:txBody>
          <a:bodyPr anchor="ctr"/>
          <a:lstStyle/>
          <a:p>
            <a:pPr fontAlgn="auto">
              <a:spcBef>
                <a:spcPts val="0"/>
              </a:spcBef>
              <a:spcAft>
                <a:spcPts val="0"/>
              </a:spcAft>
              <a:defRPr/>
            </a:pPr>
            <a:r>
              <a:rPr lang="it-IT" sz="3200" b="1" kern="0" dirty="0">
                <a:solidFill>
                  <a:schemeClr val="bg1"/>
                </a:solidFill>
                <a:latin typeface="+mj-lt"/>
                <a:ea typeface="+mj-ea"/>
                <a:cs typeface="+mj-cs"/>
              </a:rPr>
              <a:t>FARMACI, SOSTANZE E METODI </a:t>
            </a:r>
          </a:p>
          <a:p>
            <a:pPr fontAlgn="auto">
              <a:spcBef>
                <a:spcPts val="0"/>
              </a:spcBef>
              <a:spcAft>
                <a:spcPts val="0"/>
              </a:spcAft>
              <a:defRPr/>
            </a:pPr>
            <a:r>
              <a:rPr lang="it-IT" sz="3200" b="1" kern="0" dirty="0">
                <a:solidFill>
                  <a:schemeClr val="bg1"/>
                </a:solidFill>
                <a:latin typeface="+mj-lt"/>
                <a:ea typeface="+mj-ea"/>
                <a:cs typeface="+mj-cs"/>
              </a:rPr>
              <a:t>DOPANTI</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Titolo 1"/>
          <p:cNvSpPr>
            <a:spLocks noGrp="1"/>
          </p:cNvSpPr>
          <p:nvPr>
            <p:ph type="title" idx="4294967295"/>
          </p:nvPr>
        </p:nvSpPr>
        <p:spPr>
          <a:xfrm>
            <a:off x="160338" y="342900"/>
            <a:ext cx="8316912" cy="1143000"/>
          </a:xfrm>
        </p:spPr>
        <p:txBody>
          <a:bodyPr/>
          <a:lstStyle/>
          <a:p>
            <a:pPr eaLnBrk="1" hangingPunct="1"/>
            <a:r>
              <a:rPr lang="it-IT" altLang="it-IT" sz="3200"/>
              <a:t>SOSTANZE PROIBITE “IN” E “FUORI” COMPETIZIONE</a:t>
            </a:r>
          </a:p>
        </p:txBody>
      </p:sp>
      <p:sp>
        <p:nvSpPr>
          <p:cNvPr id="113666" name="Segnaposto contenuto 2"/>
          <p:cNvSpPr>
            <a:spLocks noGrp="1"/>
          </p:cNvSpPr>
          <p:nvPr>
            <p:ph idx="4294967295"/>
          </p:nvPr>
        </p:nvSpPr>
        <p:spPr>
          <a:xfrm>
            <a:off x="250825" y="1681163"/>
            <a:ext cx="8667750" cy="4406900"/>
          </a:xfrm>
        </p:spPr>
        <p:txBody>
          <a:bodyPr/>
          <a:lstStyle/>
          <a:p>
            <a:pPr marL="273050" indent="-273050" algn="just" eaLnBrk="1" hangingPunct="1"/>
            <a:endParaRPr kumimoji="1" lang="it-IT" altLang="it-IT" b="1"/>
          </a:p>
          <a:p>
            <a:pPr marL="273050" indent="-273050" algn="just" eaLnBrk="1" hangingPunct="1">
              <a:buClr>
                <a:srgbClr val="2E75B6"/>
              </a:buClr>
            </a:pPr>
            <a:r>
              <a:rPr kumimoji="1" lang="it-IT" altLang="it-IT" sz="2000" b="1">
                <a:solidFill>
                  <a:srgbClr val="00528C"/>
                </a:solidFill>
              </a:rPr>
              <a:t>S1: </a:t>
            </a:r>
            <a:r>
              <a:rPr kumimoji="1" lang="it-IT" altLang="it-IT" sz="2000" b="1"/>
              <a:t>STEROIDI ANDROGENI ANABOLIZZANTI </a:t>
            </a:r>
            <a:r>
              <a:rPr kumimoji="1" lang="it-IT" altLang="it-IT" sz="2000"/>
              <a:t>(esogeni, endogeni)</a:t>
            </a:r>
          </a:p>
          <a:p>
            <a:pPr marL="273050" indent="-273050" algn="just" eaLnBrk="1" hangingPunct="1">
              <a:buClr>
                <a:srgbClr val="2E75B6"/>
              </a:buClr>
            </a:pPr>
            <a:r>
              <a:rPr kumimoji="1" lang="it-IT" altLang="it-IT" sz="2000" b="1">
                <a:solidFill>
                  <a:srgbClr val="00528C"/>
                </a:solidFill>
              </a:rPr>
              <a:t>S2: </a:t>
            </a:r>
            <a:r>
              <a:rPr kumimoji="1" lang="it-IT" altLang="it-IT" sz="2000" b="1"/>
              <a:t>ORMONI PEPTIDICI  E SOSTANZE CORRELATE</a:t>
            </a:r>
          </a:p>
          <a:p>
            <a:pPr marL="273050" indent="-273050" algn="just" eaLnBrk="1" hangingPunct="1">
              <a:buFontTx/>
              <a:buNone/>
            </a:pPr>
            <a:r>
              <a:rPr kumimoji="1" lang="it-IT" altLang="it-IT" sz="2000"/>
              <a:t>	</a:t>
            </a:r>
            <a:r>
              <a:rPr kumimoji="1" lang="it-IT" altLang="it-IT" sz="2000">
                <a:solidFill>
                  <a:srgbClr val="2E75B6"/>
                </a:solidFill>
              </a:rPr>
              <a:t>1. </a:t>
            </a:r>
            <a:r>
              <a:rPr kumimoji="1" lang="it-IT" altLang="it-IT" sz="2000"/>
              <a:t>Eritropoietina (EPO)</a:t>
            </a:r>
          </a:p>
          <a:p>
            <a:pPr marL="273050" indent="-273050" algn="just" eaLnBrk="1" hangingPunct="1">
              <a:buFontTx/>
              <a:buNone/>
            </a:pPr>
            <a:r>
              <a:rPr kumimoji="1" lang="it-IT" altLang="it-IT" sz="2000"/>
              <a:t>	</a:t>
            </a:r>
            <a:r>
              <a:rPr kumimoji="1" lang="it-IT" altLang="it-IT" sz="2000">
                <a:solidFill>
                  <a:srgbClr val="2E75B6"/>
                </a:solidFill>
              </a:rPr>
              <a:t>2. </a:t>
            </a:r>
            <a:r>
              <a:rPr kumimoji="1" lang="it-IT" altLang="it-IT" sz="2000"/>
              <a:t>Ormone della crescita (hGH), fattore di crescita Insulino simile (IGF-1)</a:t>
            </a:r>
          </a:p>
          <a:p>
            <a:pPr marL="273050" indent="-273050" algn="just" eaLnBrk="1" hangingPunct="1">
              <a:buFontTx/>
              <a:buNone/>
            </a:pPr>
            <a:r>
              <a:rPr kumimoji="1" lang="it-IT" altLang="it-IT" sz="2000"/>
              <a:t>	</a:t>
            </a:r>
            <a:r>
              <a:rPr kumimoji="1" lang="it-IT" altLang="it-IT" sz="2000">
                <a:solidFill>
                  <a:srgbClr val="2E75B6"/>
                </a:solidFill>
              </a:rPr>
              <a:t>3. </a:t>
            </a:r>
            <a:r>
              <a:rPr kumimoji="1" lang="it-IT" altLang="it-IT" sz="2000"/>
              <a:t>MGFs (mechano growth factors = IGF-1Eb)</a:t>
            </a:r>
          </a:p>
          <a:p>
            <a:pPr marL="273050" indent="-273050" algn="just" eaLnBrk="1" hangingPunct="1">
              <a:buFontTx/>
              <a:buNone/>
            </a:pPr>
            <a:r>
              <a:rPr kumimoji="1" lang="it-IT" altLang="it-IT" sz="2000"/>
              <a:t>	</a:t>
            </a:r>
            <a:r>
              <a:rPr kumimoji="1" lang="it-IT" altLang="it-IT" sz="2000">
                <a:solidFill>
                  <a:srgbClr val="2E75B6"/>
                </a:solidFill>
              </a:rPr>
              <a:t>4. </a:t>
            </a:r>
            <a:r>
              <a:rPr kumimoji="1" lang="it-IT" altLang="it-IT" sz="2000"/>
              <a:t>Gonadotropine (LH, hCG), proibiti solo nei maschi</a:t>
            </a:r>
          </a:p>
          <a:p>
            <a:pPr marL="273050" indent="-273050" algn="just" eaLnBrk="1" hangingPunct="1">
              <a:buFontTx/>
              <a:buNone/>
            </a:pPr>
            <a:r>
              <a:rPr kumimoji="1" lang="it-IT" altLang="it-IT" sz="2000">
                <a:solidFill>
                  <a:srgbClr val="2E75B6"/>
                </a:solidFill>
              </a:rPr>
              <a:t>	5. </a:t>
            </a:r>
            <a:r>
              <a:rPr kumimoji="1" lang="it-IT" altLang="it-IT" sz="2000"/>
              <a:t>Insulina</a:t>
            </a:r>
          </a:p>
          <a:p>
            <a:pPr marL="273050" indent="-273050" algn="just" eaLnBrk="1" hangingPunct="1">
              <a:buFontTx/>
              <a:buNone/>
            </a:pPr>
            <a:r>
              <a:rPr kumimoji="1" lang="it-IT" altLang="it-IT" sz="2000"/>
              <a:t>	</a:t>
            </a:r>
            <a:r>
              <a:rPr kumimoji="1" lang="it-IT" altLang="it-IT" sz="2000">
                <a:solidFill>
                  <a:srgbClr val="2E75B6"/>
                </a:solidFill>
              </a:rPr>
              <a:t>6. </a:t>
            </a:r>
            <a:r>
              <a:rPr kumimoji="1" lang="it-IT" altLang="it-IT" sz="2000"/>
              <a:t>Corticotropina</a:t>
            </a:r>
          </a:p>
          <a:p>
            <a:pPr marL="273050" indent="-273050" algn="just" eaLnBrk="1" hangingPunct="1">
              <a:buClr>
                <a:srgbClr val="2E75B6"/>
              </a:buClr>
            </a:pPr>
            <a:r>
              <a:rPr kumimoji="1" lang="it-IT" altLang="it-IT" sz="2000" b="1">
                <a:solidFill>
                  <a:srgbClr val="00528C"/>
                </a:solidFill>
              </a:rPr>
              <a:t>S3: </a:t>
            </a:r>
            <a:r>
              <a:rPr kumimoji="1" lang="it-IT" altLang="it-IT" sz="2000" b="1"/>
              <a:t>BETA-2-AGONISTI</a:t>
            </a:r>
          </a:p>
          <a:p>
            <a:pPr marL="273050" indent="-273050" algn="just" eaLnBrk="1" hangingPunct="1">
              <a:buClr>
                <a:srgbClr val="2E75B6"/>
              </a:buClr>
            </a:pPr>
            <a:r>
              <a:rPr kumimoji="1" lang="it-IT" altLang="it-IT" sz="2000" b="1">
                <a:solidFill>
                  <a:srgbClr val="00528C"/>
                </a:solidFill>
              </a:rPr>
              <a:t>S4: </a:t>
            </a:r>
            <a:r>
              <a:rPr kumimoji="1" lang="it-IT" altLang="it-IT" sz="2000" b="1"/>
              <a:t>SOSTANZE CON ATTIVITA’ ANTI-ESTROGENICA</a:t>
            </a:r>
          </a:p>
          <a:p>
            <a:pPr marL="273050" indent="-273050" algn="just" eaLnBrk="1" hangingPunct="1">
              <a:buClr>
                <a:srgbClr val="2E75B6"/>
              </a:buClr>
            </a:pPr>
            <a:r>
              <a:rPr kumimoji="1" lang="it-IT" altLang="it-IT" sz="2000" b="1">
                <a:solidFill>
                  <a:srgbClr val="00528C"/>
                </a:solidFill>
              </a:rPr>
              <a:t>S5: </a:t>
            </a:r>
            <a:r>
              <a:rPr kumimoji="1" lang="it-IT" altLang="it-IT" sz="2000" b="1"/>
              <a:t>DIURETICI E AGENTI MASCHERANTI</a:t>
            </a:r>
          </a:p>
          <a:p>
            <a:pPr marL="273050" indent="-273050" eaLnBrk="1" hangingPunct="1"/>
            <a:endParaRPr lang="it-IT" altLang="it-IT"/>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4294967295"/>
          </p:nvPr>
        </p:nvSpPr>
        <p:spPr>
          <a:xfrm>
            <a:off x="168275" y="2006600"/>
            <a:ext cx="8534400" cy="3711575"/>
          </a:xfrm>
        </p:spPr>
        <p:txBody>
          <a:bodyPr rtlCol="0">
            <a:normAutofit/>
          </a:bodyPr>
          <a:lstStyle/>
          <a:p>
            <a:pPr marL="274320" indent="-274320" algn="just" eaLnBrk="1" fontAlgn="auto" hangingPunct="1">
              <a:spcBef>
                <a:spcPts val="0"/>
              </a:spcBef>
              <a:spcAft>
                <a:spcPts val="1200"/>
              </a:spcAft>
              <a:buFontTx/>
              <a:buNone/>
              <a:defRPr/>
            </a:pPr>
            <a:r>
              <a:rPr lang="it-IT" sz="2400" dirty="0">
                <a:latin typeface="+mj-lt"/>
                <a:ea typeface="+mj-ea"/>
                <a:cs typeface="+mj-cs"/>
              </a:rPr>
              <a:t>   Il </a:t>
            </a:r>
            <a:r>
              <a:rPr lang="it-IT" sz="2400" b="1" dirty="0">
                <a:solidFill>
                  <a:srgbClr val="00528C"/>
                </a:solidFill>
                <a:latin typeface="+mj-lt"/>
                <a:ea typeface="+mj-ea"/>
                <a:cs typeface="+mj-cs"/>
              </a:rPr>
              <a:t>DOPING</a:t>
            </a:r>
            <a:r>
              <a:rPr lang="it-IT" sz="2400" dirty="0">
                <a:latin typeface="+mj-lt"/>
                <a:ea typeface="+mj-ea"/>
                <a:cs typeface="+mj-cs"/>
              </a:rPr>
              <a:t> è contrario ai principi di lealtà e correttezza nelle competizioni sportive, ai valori culturali dello Sport, alla sua  funzione di valorizzazione delle naturali potenzialità fisiche e delle qualità morali degli Atleti.</a:t>
            </a:r>
          </a:p>
          <a:p>
            <a:pPr marL="274320" indent="-274320" algn="just" eaLnBrk="1" fontAlgn="auto" hangingPunct="1">
              <a:spcBef>
                <a:spcPts val="0"/>
              </a:spcBef>
              <a:spcAft>
                <a:spcPts val="1200"/>
              </a:spcAft>
              <a:buFontTx/>
              <a:buNone/>
              <a:defRPr/>
            </a:pPr>
            <a:endParaRPr lang="it-IT" sz="2400" dirty="0">
              <a:latin typeface="+mj-lt"/>
              <a:ea typeface="+mj-ea"/>
              <a:cs typeface="+mj-cs"/>
            </a:endParaRPr>
          </a:p>
          <a:p>
            <a:pPr marL="274320" indent="-274320" algn="ctr" eaLnBrk="1" fontAlgn="auto" hangingPunct="1">
              <a:spcBef>
                <a:spcPts val="0"/>
              </a:spcBef>
              <a:spcAft>
                <a:spcPts val="1200"/>
              </a:spcAft>
              <a:buFontTx/>
              <a:buNone/>
              <a:defRPr/>
            </a:pPr>
            <a:r>
              <a:rPr kumimoji="1" lang="it-IT" altLang="it-IT" sz="2400" b="1" dirty="0">
                <a:solidFill>
                  <a:srgbClr val="00528C"/>
                </a:solidFill>
              </a:rPr>
              <a:t>NADO </a:t>
            </a:r>
            <a:r>
              <a:rPr kumimoji="1" lang="it-IT" altLang="it-IT" sz="2400" b="1" dirty="0">
                <a:solidFill>
                  <a:srgbClr val="009900"/>
                </a:solidFill>
                <a:sym typeface="Symbol" panose="05050102010706020507" pitchFamily="18" charset="2"/>
              </a:rPr>
              <a:t>/</a:t>
            </a:r>
            <a:r>
              <a:rPr kumimoji="1" lang="it-IT" altLang="it-IT" sz="2400" b="1" dirty="0">
                <a:solidFill>
                  <a:srgbClr val="FF0000"/>
                </a:solidFill>
                <a:sym typeface="Symbol" panose="05050102010706020507" pitchFamily="18" charset="2"/>
              </a:rPr>
              <a:t>/</a:t>
            </a:r>
            <a:r>
              <a:rPr kumimoji="1" lang="it-IT" altLang="it-IT" sz="2400" b="1" dirty="0">
                <a:solidFill>
                  <a:srgbClr val="00528C"/>
                </a:solidFill>
                <a:sym typeface="Symbol" panose="05050102010706020507" pitchFamily="18" charset="2"/>
              </a:rPr>
              <a:t> </a:t>
            </a:r>
            <a:r>
              <a:rPr kumimoji="1" lang="it-IT" altLang="it-IT" sz="2400" b="1" dirty="0">
                <a:solidFill>
                  <a:srgbClr val="00528C"/>
                </a:solidFill>
              </a:rPr>
              <a:t>ITALIA </a:t>
            </a:r>
          </a:p>
          <a:p>
            <a:pPr marL="274320" indent="-274320" algn="ctr" eaLnBrk="1" fontAlgn="auto" hangingPunct="1">
              <a:spcBef>
                <a:spcPts val="0"/>
              </a:spcBef>
              <a:spcAft>
                <a:spcPts val="1200"/>
              </a:spcAft>
              <a:buFontTx/>
              <a:buNone/>
              <a:defRPr/>
            </a:pPr>
            <a:r>
              <a:rPr lang="it-IT" sz="2400" b="1" dirty="0">
                <a:solidFill>
                  <a:srgbClr val="00528C"/>
                </a:solidFill>
                <a:latin typeface="+mj-lt"/>
                <a:ea typeface="+mj-ea"/>
                <a:cs typeface="+mj-cs"/>
              </a:rPr>
              <a:t>Norme Sportive Antidoping</a:t>
            </a:r>
            <a:endParaRPr lang="it-IT" sz="2400" dirty="0">
              <a:solidFill>
                <a:srgbClr val="00528C"/>
              </a:solidFill>
            </a:endParaRPr>
          </a:p>
        </p:txBody>
      </p:sp>
      <p:sp>
        <p:nvSpPr>
          <p:cNvPr id="21506" name="Rectangle 2"/>
          <p:cNvSpPr>
            <a:spLocks noGrp="1" noChangeArrowheads="1"/>
          </p:cNvSpPr>
          <p:nvPr>
            <p:ph type="title" idx="4294967295"/>
          </p:nvPr>
        </p:nvSpPr>
        <p:spPr>
          <a:xfrm>
            <a:off x="141288" y="273050"/>
            <a:ext cx="7423150" cy="1201738"/>
          </a:xfrm>
        </p:spPr>
        <p:txBody>
          <a:bodyPr/>
          <a:lstStyle/>
          <a:p>
            <a:pPr eaLnBrk="1" hangingPunct="1"/>
            <a:r>
              <a:rPr lang="it-IT" altLang="it-IT" sz="3200"/>
              <a:t>DEFINIZIONE DI DOPING SPORTIVO</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Titolo 1"/>
          <p:cNvSpPr>
            <a:spLocks noGrp="1"/>
          </p:cNvSpPr>
          <p:nvPr>
            <p:ph type="title" idx="4294967295"/>
          </p:nvPr>
        </p:nvSpPr>
        <p:spPr>
          <a:xfrm>
            <a:off x="150813" y="355600"/>
            <a:ext cx="7848600" cy="1143000"/>
          </a:xfrm>
        </p:spPr>
        <p:txBody>
          <a:bodyPr/>
          <a:lstStyle/>
          <a:p>
            <a:pPr eaLnBrk="1" hangingPunct="1"/>
            <a:r>
              <a:rPr lang="it-IT" altLang="it-IT" sz="3200"/>
              <a:t>METODI PROIBITI “IN” E “FUORI” COMPETIZIONE   </a:t>
            </a:r>
          </a:p>
        </p:txBody>
      </p:sp>
      <p:sp>
        <p:nvSpPr>
          <p:cNvPr id="3" name="Segnaposto contenuto 2"/>
          <p:cNvSpPr>
            <a:spLocks noGrp="1"/>
          </p:cNvSpPr>
          <p:nvPr>
            <p:ph idx="4294967295"/>
          </p:nvPr>
        </p:nvSpPr>
        <p:spPr>
          <a:xfrm>
            <a:off x="250825" y="1681163"/>
            <a:ext cx="8667750" cy="4406900"/>
          </a:xfrm>
        </p:spPr>
        <p:txBody>
          <a:bodyPr rtlCol="0">
            <a:normAutofit/>
          </a:bodyPr>
          <a:lstStyle/>
          <a:p>
            <a:pPr marL="274320" indent="-274320" eaLnBrk="1" fontAlgn="auto" hangingPunct="1">
              <a:spcAft>
                <a:spcPts val="0"/>
              </a:spcAft>
              <a:buClr>
                <a:schemeClr val="accent1">
                  <a:lumMod val="75000"/>
                </a:schemeClr>
              </a:buClr>
              <a:buFont typeface="Arial" pitchFamily="34" charset="0"/>
              <a:buChar char="•"/>
              <a:defRPr/>
            </a:pPr>
            <a:endParaRPr kumimoji="1" lang="en-US" sz="2000" b="1" dirty="0">
              <a:cs typeface="Arial" pitchFamily="34" charset="0"/>
            </a:endParaRPr>
          </a:p>
          <a:p>
            <a:pPr marL="274320" indent="-274320" eaLnBrk="1" fontAlgn="auto" hangingPunct="1">
              <a:lnSpc>
                <a:spcPct val="100000"/>
              </a:lnSpc>
              <a:spcAft>
                <a:spcPts val="0"/>
              </a:spcAft>
              <a:buClr>
                <a:schemeClr val="accent1">
                  <a:lumMod val="75000"/>
                </a:schemeClr>
              </a:buClr>
              <a:buFont typeface="Arial" pitchFamily="34" charset="0"/>
              <a:buChar char="•"/>
              <a:defRPr/>
            </a:pPr>
            <a:endParaRPr kumimoji="1" lang="en-US" sz="2000" b="1" dirty="0">
              <a:cs typeface="Arial" pitchFamily="34" charset="0"/>
            </a:endParaRPr>
          </a:p>
          <a:p>
            <a:pPr marL="274320" indent="-274320" eaLnBrk="1" fontAlgn="auto" hangingPunct="1">
              <a:lnSpc>
                <a:spcPct val="100000"/>
              </a:lnSpc>
              <a:spcAft>
                <a:spcPts val="0"/>
              </a:spcAft>
              <a:buClr>
                <a:schemeClr val="accent1">
                  <a:lumMod val="75000"/>
                </a:schemeClr>
              </a:buClr>
              <a:buFont typeface="Arial" pitchFamily="34" charset="0"/>
              <a:buChar char="•"/>
              <a:defRPr/>
            </a:pPr>
            <a:r>
              <a:rPr kumimoji="1" lang="en-US" sz="2000" b="1" dirty="0">
                <a:solidFill>
                  <a:srgbClr val="00528C"/>
                </a:solidFill>
                <a:cs typeface="Arial" pitchFamily="34" charset="0"/>
              </a:rPr>
              <a:t>M1. </a:t>
            </a:r>
            <a:r>
              <a:rPr kumimoji="1" lang="en-US" sz="2000" b="1" dirty="0">
                <a:cs typeface="Arial" pitchFamily="34" charset="0"/>
              </a:rPr>
              <a:t>AUMENTO DEL TRASPORTO DI OSSIGENO</a:t>
            </a:r>
            <a:endParaRPr kumimoji="1" lang="en-US" sz="2000" b="1" dirty="0">
              <a:cs typeface="Times New Roman" pitchFamily="18" charset="0"/>
            </a:endParaRPr>
          </a:p>
          <a:p>
            <a:pPr marL="1349375" lvl="1" indent="-449263" eaLnBrk="1" fontAlgn="auto" hangingPunct="1">
              <a:lnSpc>
                <a:spcPct val="100000"/>
              </a:lnSpc>
              <a:spcAft>
                <a:spcPts val="0"/>
              </a:spcAft>
              <a:buClr>
                <a:schemeClr val="accent1">
                  <a:lumMod val="75000"/>
                </a:schemeClr>
              </a:buClr>
              <a:buFont typeface="Wingdings" pitchFamily="2" charset="2"/>
              <a:buChar char="q"/>
              <a:defRPr/>
            </a:pPr>
            <a:r>
              <a:rPr kumimoji="1" lang="it-IT" sz="2000" i="1" dirty="0">
                <a:cs typeface="Arial" pitchFamily="34" charset="0"/>
              </a:rPr>
              <a:t>Doping ematico</a:t>
            </a:r>
            <a:endParaRPr kumimoji="1" lang="it-IT" sz="2000" dirty="0"/>
          </a:p>
          <a:p>
            <a:pPr marL="1349375" lvl="1" indent="-449263" eaLnBrk="1" fontAlgn="auto" hangingPunct="1">
              <a:lnSpc>
                <a:spcPct val="100000"/>
              </a:lnSpc>
              <a:spcAft>
                <a:spcPts val="0"/>
              </a:spcAft>
              <a:buClr>
                <a:schemeClr val="accent1">
                  <a:lumMod val="75000"/>
                </a:schemeClr>
              </a:buClr>
              <a:buFont typeface="Wingdings" pitchFamily="2" charset="2"/>
              <a:buChar char="q"/>
              <a:defRPr/>
            </a:pPr>
            <a:r>
              <a:rPr kumimoji="1" lang="it-IT" sz="2000" i="1" dirty="0">
                <a:cs typeface="Arial" pitchFamily="34" charset="0"/>
              </a:rPr>
              <a:t>Prodotti che aumentano l’assorbimento, il trasporto e il rilascio di ossigeno</a:t>
            </a:r>
          </a:p>
          <a:p>
            <a:pPr marL="628650" lvl="1" indent="-274320" eaLnBrk="1" fontAlgn="auto" hangingPunct="1">
              <a:lnSpc>
                <a:spcPct val="100000"/>
              </a:lnSpc>
              <a:spcAft>
                <a:spcPts val="0"/>
              </a:spcAft>
              <a:buClr>
                <a:schemeClr val="accent1">
                  <a:lumMod val="75000"/>
                </a:schemeClr>
              </a:buClr>
              <a:buFont typeface="Wingdings" pitchFamily="2" charset="2"/>
              <a:buChar char="q"/>
              <a:defRPr/>
            </a:pPr>
            <a:endParaRPr kumimoji="1" lang="en-US" sz="2000" i="1" dirty="0">
              <a:cs typeface="Arial" pitchFamily="34" charset="0"/>
            </a:endParaRPr>
          </a:p>
          <a:p>
            <a:pPr marL="274320" indent="-274320" eaLnBrk="1" fontAlgn="auto" hangingPunct="1">
              <a:lnSpc>
                <a:spcPct val="100000"/>
              </a:lnSpc>
              <a:spcAft>
                <a:spcPts val="0"/>
              </a:spcAft>
              <a:buClr>
                <a:schemeClr val="accent1">
                  <a:lumMod val="75000"/>
                </a:schemeClr>
              </a:buClr>
              <a:buFont typeface="Arial" pitchFamily="34" charset="0"/>
              <a:buChar char="•"/>
              <a:defRPr/>
            </a:pPr>
            <a:r>
              <a:rPr kumimoji="1" lang="en-US" sz="2000" b="1" dirty="0">
                <a:solidFill>
                  <a:srgbClr val="00528C"/>
                </a:solidFill>
                <a:cs typeface="Arial" pitchFamily="34" charset="0"/>
              </a:rPr>
              <a:t>M2. </a:t>
            </a:r>
            <a:r>
              <a:rPr kumimoji="1" lang="en-US" sz="2000" b="1" dirty="0">
                <a:cs typeface="Arial" pitchFamily="34" charset="0"/>
              </a:rPr>
              <a:t>MANIPOLAZIONI FARMACOLOGICHE, CHIMICHE E FISICHE</a:t>
            </a:r>
            <a:r>
              <a:rPr kumimoji="1" lang="it-IT" sz="2000" b="1" dirty="0">
                <a:cs typeface="Times New Roman" pitchFamily="18" charset="0"/>
              </a:rPr>
              <a:t> </a:t>
            </a:r>
          </a:p>
          <a:p>
            <a:pPr marL="274320" indent="-274320" eaLnBrk="1" fontAlgn="auto" hangingPunct="1">
              <a:lnSpc>
                <a:spcPct val="100000"/>
              </a:lnSpc>
              <a:spcAft>
                <a:spcPts val="0"/>
              </a:spcAft>
              <a:buClr>
                <a:schemeClr val="accent1">
                  <a:lumMod val="75000"/>
                </a:schemeClr>
              </a:buClr>
              <a:buFont typeface="Arial" pitchFamily="34" charset="0"/>
              <a:buChar char="•"/>
              <a:defRPr/>
            </a:pPr>
            <a:endParaRPr kumimoji="1" lang="it-IT" sz="2000" dirty="0">
              <a:cs typeface="Times New Roman" pitchFamily="18" charset="0"/>
            </a:endParaRPr>
          </a:p>
          <a:p>
            <a:pPr marL="274320" indent="-274320" eaLnBrk="1" fontAlgn="auto" hangingPunct="1">
              <a:lnSpc>
                <a:spcPct val="100000"/>
              </a:lnSpc>
              <a:spcAft>
                <a:spcPts val="0"/>
              </a:spcAft>
              <a:buClr>
                <a:schemeClr val="accent1">
                  <a:lumMod val="75000"/>
                </a:schemeClr>
              </a:buClr>
              <a:buFont typeface="Arial" pitchFamily="34" charset="0"/>
              <a:buChar char="•"/>
              <a:defRPr/>
            </a:pPr>
            <a:r>
              <a:rPr kumimoji="1" lang="it-IT" sz="2000" b="1" dirty="0">
                <a:solidFill>
                  <a:srgbClr val="00528C"/>
                </a:solidFill>
                <a:cs typeface="Times New Roman" pitchFamily="18" charset="0"/>
              </a:rPr>
              <a:t>M3. </a:t>
            </a:r>
            <a:r>
              <a:rPr kumimoji="1" lang="it-IT" sz="2000" b="1" dirty="0">
                <a:cs typeface="Times New Roman" pitchFamily="18" charset="0"/>
              </a:rPr>
              <a:t>DOPING GENETICO</a:t>
            </a:r>
            <a:endParaRPr kumimoji="1" lang="en-US" sz="2000" b="1" dirty="0">
              <a:cs typeface="Times New Roman" pitchFamily="18" charset="0"/>
            </a:endParaRPr>
          </a:p>
          <a:p>
            <a:pPr marL="274320" indent="-274320" eaLnBrk="1" fontAlgn="auto" hangingPunct="1">
              <a:spcAft>
                <a:spcPts val="0"/>
              </a:spcAft>
              <a:buClr>
                <a:schemeClr val="accent1">
                  <a:lumMod val="75000"/>
                </a:schemeClr>
              </a:buClr>
              <a:buFont typeface="Arial" pitchFamily="34" charset="0"/>
              <a:buChar char="•"/>
              <a:defRPr/>
            </a:pPr>
            <a:endParaRPr lang="it-IT" sz="1600"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Titolo 1"/>
          <p:cNvSpPr>
            <a:spLocks noGrp="1"/>
          </p:cNvSpPr>
          <p:nvPr>
            <p:ph type="title" idx="4294967295"/>
          </p:nvPr>
        </p:nvSpPr>
        <p:spPr>
          <a:xfrm>
            <a:off x="153988" y="300038"/>
            <a:ext cx="7423150" cy="1201737"/>
          </a:xfrm>
        </p:spPr>
        <p:txBody>
          <a:bodyPr/>
          <a:lstStyle/>
          <a:p>
            <a:pPr eaLnBrk="1" hangingPunct="1"/>
            <a:r>
              <a:rPr lang="it-IT" altLang="it-IT" sz="3200"/>
              <a:t>SOSTANZE PROIBITE “IN” COMPETIZIONE</a:t>
            </a:r>
          </a:p>
        </p:txBody>
      </p:sp>
      <p:sp>
        <p:nvSpPr>
          <p:cNvPr id="115714" name="Segnaposto contenuto 2"/>
          <p:cNvSpPr>
            <a:spLocks noGrp="1"/>
          </p:cNvSpPr>
          <p:nvPr>
            <p:ph idx="4294967295"/>
          </p:nvPr>
        </p:nvSpPr>
        <p:spPr>
          <a:xfrm>
            <a:off x="153988" y="1858963"/>
            <a:ext cx="8667750" cy="4405312"/>
          </a:xfrm>
        </p:spPr>
        <p:txBody>
          <a:bodyPr/>
          <a:lstStyle/>
          <a:p>
            <a:pPr marL="2600325" algn="just" eaLnBrk="1" hangingPunct="1">
              <a:lnSpc>
                <a:spcPts val="3200"/>
              </a:lnSpc>
              <a:spcAft>
                <a:spcPts val="1200"/>
              </a:spcAft>
              <a:buFont typeface="Arial" charset="0"/>
              <a:buNone/>
            </a:pPr>
            <a:endParaRPr kumimoji="1" lang="en-GB" altLang="it-IT" sz="2800" b="1"/>
          </a:p>
          <a:p>
            <a:pPr marL="2600325" eaLnBrk="1" hangingPunct="1">
              <a:lnSpc>
                <a:spcPct val="100000"/>
              </a:lnSpc>
              <a:spcAft>
                <a:spcPts val="1200"/>
              </a:spcAft>
              <a:buFontTx/>
              <a:buNone/>
            </a:pPr>
            <a:r>
              <a:rPr kumimoji="1" lang="it-IT" altLang="it-IT" sz="2800" b="1">
                <a:solidFill>
                  <a:srgbClr val="00528C"/>
                </a:solidFill>
              </a:rPr>
              <a:t>S6. </a:t>
            </a:r>
            <a:r>
              <a:rPr kumimoji="1" lang="it-IT" altLang="it-IT" sz="2800" b="1"/>
              <a:t>Stimolanti</a:t>
            </a:r>
          </a:p>
          <a:p>
            <a:pPr marL="2600325" eaLnBrk="1" hangingPunct="1">
              <a:lnSpc>
                <a:spcPct val="100000"/>
              </a:lnSpc>
              <a:spcAft>
                <a:spcPts val="1200"/>
              </a:spcAft>
              <a:buFontTx/>
              <a:buNone/>
            </a:pPr>
            <a:r>
              <a:rPr kumimoji="1" lang="it-IT" altLang="it-IT" sz="2800" b="1">
                <a:solidFill>
                  <a:srgbClr val="00528C"/>
                </a:solidFill>
              </a:rPr>
              <a:t>S7. </a:t>
            </a:r>
            <a:r>
              <a:rPr kumimoji="1" lang="it-IT" altLang="it-IT" sz="2800" b="1"/>
              <a:t>Narcotici</a:t>
            </a:r>
          </a:p>
          <a:p>
            <a:pPr marL="2600325" eaLnBrk="1" hangingPunct="1">
              <a:lnSpc>
                <a:spcPct val="100000"/>
              </a:lnSpc>
              <a:spcAft>
                <a:spcPts val="1200"/>
              </a:spcAft>
              <a:buFontTx/>
              <a:buNone/>
            </a:pPr>
            <a:r>
              <a:rPr kumimoji="1" lang="it-IT" altLang="it-IT" sz="2800" b="1">
                <a:solidFill>
                  <a:srgbClr val="00528C"/>
                </a:solidFill>
              </a:rPr>
              <a:t>S8. </a:t>
            </a:r>
            <a:r>
              <a:rPr kumimoji="1" lang="it-IT" altLang="it-IT" sz="2800" b="1"/>
              <a:t>Cannabinoidi</a:t>
            </a:r>
          </a:p>
          <a:p>
            <a:pPr marL="2600325" eaLnBrk="1" hangingPunct="1">
              <a:lnSpc>
                <a:spcPct val="100000"/>
              </a:lnSpc>
              <a:spcAft>
                <a:spcPts val="1200"/>
              </a:spcAft>
              <a:buFontTx/>
              <a:buNone/>
            </a:pPr>
            <a:r>
              <a:rPr kumimoji="1" lang="it-IT" altLang="it-IT" sz="2800" b="1">
                <a:solidFill>
                  <a:srgbClr val="00528C"/>
                </a:solidFill>
              </a:rPr>
              <a:t>S9. </a:t>
            </a:r>
            <a:r>
              <a:rPr kumimoji="1" lang="it-IT" altLang="it-IT" sz="2800" b="1"/>
              <a:t>Glucocorticosteroidi </a:t>
            </a:r>
          </a:p>
          <a:p>
            <a:pPr marL="2600325" eaLnBrk="1" hangingPunct="1"/>
            <a:endParaRPr lang="it-IT" altLang="it-IT" sz="280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Titolo 1"/>
          <p:cNvSpPr>
            <a:spLocks noGrp="1"/>
          </p:cNvSpPr>
          <p:nvPr>
            <p:ph type="title" idx="4294967295"/>
          </p:nvPr>
        </p:nvSpPr>
        <p:spPr>
          <a:xfrm>
            <a:off x="141288" y="447675"/>
            <a:ext cx="8229600" cy="863600"/>
          </a:xfrm>
        </p:spPr>
        <p:txBody>
          <a:bodyPr/>
          <a:lstStyle/>
          <a:p>
            <a:pPr eaLnBrk="1" hangingPunct="1"/>
            <a:r>
              <a:rPr lang="it-IT" altLang="it-IT" sz="3200"/>
              <a:t>SOSTANZE PROIBITE IN PARTICOLARI SPORT</a:t>
            </a:r>
          </a:p>
        </p:txBody>
      </p:sp>
      <p:sp>
        <p:nvSpPr>
          <p:cNvPr id="3" name="Segnaposto contenuto 2"/>
          <p:cNvSpPr>
            <a:spLocks noGrp="1"/>
          </p:cNvSpPr>
          <p:nvPr>
            <p:ph idx="4294967295"/>
          </p:nvPr>
        </p:nvSpPr>
        <p:spPr/>
        <p:txBody>
          <a:bodyPr rtlCol="0">
            <a:normAutofit/>
          </a:bodyPr>
          <a:lstStyle/>
          <a:p>
            <a:pPr marL="566738" indent="-566738" eaLnBrk="1" fontAlgn="auto" hangingPunct="1">
              <a:lnSpc>
                <a:spcPts val="3200"/>
              </a:lnSpc>
              <a:spcAft>
                <a:spcPts val="0"/>
              </a:spcAft>
              <a:buFont typeface="Arial" pitchFamily="34" charset="0"/>
              <a:buChar char="•"/>
              <a:defRPr/>
            </a:pPr>
            <a:endParaRPr kumimoji="1" lang="it-IT" sz="2800" b="1" dirty="0"/>
          </a:p>
          <a:p>
            <a:pPr marL="566738" indent="-566738" eaLnBrk="1" fontAlgn="auto" hangingPunct="1">
              <a:lnSpc>
                <a:spcPts val="3200"/>
              </a:lnSpc>
              <a:spcAft>
                <a:spcPts val="0"/>
              </a:spcAft>
              <a:buFont typeface="Arial" pitchFamily="34" charset="0"/>
              <a:buChar char="•"/>
              <a:defRPr/>
            </a:pPr>
            <a:endParaRPr kumimoji="1" lang="it-IT" sz="2800" b="1" dirty="0"/>
          </a:p>
          <a:p>
            <a:pPr marL="566738" indent="-566738" eaLnBrk="1" fontAlgn="auto" hangingPunct="1">
              <a:lnSpc>
                <a:spcPts val="3200"/>
              </a:lnSpc>
              <a:spcAft>
                <a:spcPts val="0"/>
              </a:spcAft>
              <a:buFont typeface="Arial" pitchFamily="34" charset="0"/>
              <a:buChar char="•"/>
              <a:defRPr/>
            </a:pPr>
            <a:endParaRPr kumimoji="1" lang="it-IT" sz="2800" b="1" dirty="0"/>
          </a:p>
          <a:p>
            <a:pPr marL="2600325" indent="-184150" eaLnBrk="1" fontAlgn="auto" hangingPunct="1">
              <a:lnSpc>
                <a:spcPct val="100000"/>
              </a:lnSpc>
              <a:spcAft>
                <a:spcPts val="0"/>
              </a:spcAft>
              <a:buFontTx/>
              <a:buNone/>
              <a:defRPr/>
            </a:pPr>
            <a:r>
              <a:rPr kumimoji="1" lang="it-IT" sz="2800" b="1" dirty="0">
                <a:solidFill>
                  <a:srgbClr val="00528C"/>
                </a:solidFill>
              </a:rPr>
              <a:t>P1. </a:t>
            </a:r>
            <a:r>
              <a:rPr kumimoji="1" lang="it-IT" sz="2800" b="1" dirty="0"/>
              <a:t>Alcool</a:t>
            </a:r>
          </a:p>
          <a:p>
            <a:pPr marL="2600325" indent="-184150" eaLnBrk="1" fontAlgn="auto" hangingPunct="1">
              <a:lnSpc>
                <a:spcPct val="100000"/>
              </a:lnSpc>
              <a:spcAft>
                <a:spcPts val="0"/>
              </a:spcAft>
              <a:buFontTx/>
              <a:buNone/>
              <a:defRPr/>
            </a:pPr>
            <a:r>
              <a:rPr kumimoji="1" lang="it-IT" sz="2800" b="1" dirty="0">
                <a:solidFill>
                  <a:srgbClr val="00528C"/>
                </a:solidFill>
              </a:rPr>
              <a:t>P2. </a:t>
            </a:r>
            <a:r>
              <a:rPr kumimoji="1" lang="it-IT" sz="2800" b="1" dirty="0"/>
              <a:t>Beta-bloccanti </a:t>
            </a:r>
            <a:endParaRPr kumimoji="1" lang="en-US" sz="2800" b="1" dirty="0"/>
          </a:p>
          <a:p>
            <a:pPr marL="274320" indent="-274320" eaLnBrk="1" fontAlgn="auto" hangingPunct="1">
              <a:spcAft>
                <a:spcPts val="0"/>
              </a:spcAft>
              <a:buFont typeface="Arial" pitchFamily="34" charset="0"/>
              <a:buChar char="•"/>
              <a:defRPr/>
            </a:pPr>
            <a:endParaRPr kumimoji="1" lang="it-IT" sz="2800" b="1"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Titolo 1"/>
          <p:cNvSpPr>
            <a:spLocks noGrp="1"/>
          </p:cNvSpPr>
          <p:nvPr>
            <p:ph type="title" idx="4294967295"/>
          </p:nvPr>
        </p:nvSpPr>
        <p:spPr>
          <a:xfrm>
            <a:off x="166688" y="315913"/>
            <a:ext cx="7162800" cy="1143000"/>
          </a:xfrm>
        </p:spPr>
        <p:txBody>
          <a:bodyPr/>
          <a:lstStyle/>
          <a:p>
            <a:pPr eaLnBrk="1" hangingPunct="1"/>
            <a:r>
              <a:rPr lang="it-IT" altLang="it-IT" sz="3200"/>
              <a:t>P1 ALCOOL</a:t>
            </a:r>
          </a:p>
        </p:txBody>
      </p:sp>
      <p:sp>
        <p:nvSpPr>
          <p:cNvPr id="117762" name="Segnaposto contenuto 2"/>
          <p:cNvSpPr>
            <a:spLocks noGrp="1"/>
          </p:cNvSpPr>
          <p:nvPr>
            <p:ph idx="4294967295"/>
          </p:nvPr>
        </p:nvSpPr>
        <p:spPr>
          <a:xfrm>
            <a:off x="827088" y="1704975"/>
            <a:ext cx="7408862" cy="3451225"/>
          </a:xfrm>
        </p:spPr>
        <p:txBody>
          <a:bodyPr/>
          <a:lstStyle/>
          <a:p>
            <a:pPr algn="ctr" eaLnBrk="1" hangingPunct="1">
              <a:buFontTx/>
              <a:buNone/>
            </a:pPr>
            <a:r>
              <a:rPr kumimoji="1" lang="it-IT" altLang="it-IT" sz="2200"/>
              <a:t>L’alcool (etanolo) è proibito solo in particolari discipline sportive e in competizione. </a:t>
            </a:r>
          </a:p>
          <a:p>
            <a:pPr algn="ctr" eaLnBrk="1" hangingPunct="1">
              <a:buFontTx/>
              <a:buNone/>
            </a:pPr>
            <a:r>
              <a:rPr kumimoji="1" lang="it-IT" altLang="it-IT" sz="2200"/>
              <a:t>L’analisi può essere eseguita anche nel sangue e sul respiro.</a:t>
            </a:r>
            <a:endParaRPr lang="it-IT" altLang="it-IT" sz="2200"/>
          </a:p>
        </p:txBody>
      </p:sp>
      <p:grpSp>
        <p:nvGrpSpPr>
          <p:cNvPr id="2" name="Group 5"/>
          <p:cNvGrpSpPr>
            <a:grpSpLocks/>
          </p:cNvGrpSpPr>
          <p:nvPr/>
        </p:nvGrpSpPr>
        <p:grpSpPr bwMode="auto">
          <a:xfrm>
            <a:off x="3652838" y="3328988"/>
            <a:ext cx="5549900" cy="2828925"/>
            <a:chOff x="1065" y="1189"/>
            <a:chExt cx="3496" cy="1743"/>
          </a:xfrm>
        </p:grpSpPr>
        <p:sp>
          <p:nvSpPr>
            <p:cNvPr id="117765" name="Rectangle 6"/>
            <p:cNvSpPr>
              <a:spLocks noChangeArrowheads="1"/>
            </p:cNvSpPr>
            <p:nvPr/>
          </p:nvSpPr>
          <p:spPr bwMode="auto">
            <a:xfrm>
              <a:off x="1227" y="1671"/>
              <a:ext cx="3334" cy="740"/>
            </a:xfrm>
            <a:prstGeom prst="rect">
              <a:avLst/>
            </a:prstGeom>
            <a:noFill/>
            <a:ln w="9525">
              <a:noFill/>
              <a:miter lim="800000"/>
              <a:headEnd/>
              <a:tailEnd/>
            </a:ln>
          </p:spPr>
          <p:txBody>
            <a:bodyPr anchor="ctr">
              <a:spAutoFit/>
            </a:bodyPr>
            <a:lstStyle/>
            <a:p>
              <a:pPr algn="just"/>
              <a:r>
                <a:rPr kumimoji="1" lang="it-IT" b="1">
                  <a:latin typeface="Lato"/>
                </a:rPr>
                <a:t>Aeronautica	 	</a:t>
              </a:r>
              <a:r>
                <a:rPr kumimoji="1" lang="it-IT" b="1">
                  <a:solidFill>
                    <a:srgbClr val="FF0000"/>
                  </a:solidFill>
                  <a:latin typeface="Lato"/>
                </a:rPr>
                <a:t>(0,10 g/L)</a:t>
              </a:r>
              <a:endParaRPr kumimoji="1" lang="it-IT" b="1">
                <a:latin typeface="Lato"/>
              </a:endParaRPr>
            </a:p>
            <a:p>
              <a:pPr algn="just"/>
              <a:r>
                <a:rPr kumimoji="1" lang="it-IT" b="1">
                  <a:latin typeface="Lato"/>
                </a:rPr>
                <a:t>Tiro con l’arco		</a:t>
              </a:r>
              <a:r>
                <a:rPr kumimoji="1" lang="it-IT" b="1">
                  <a:solidFill>
                    <a:srgbClr val="FF0000"/>
                  </a:solidFill>
                  <a:latin typeface="Lato"/>
                </a:rPr>
                <a:t>(0,10 g/L)</a:t>
              </a:r>
              <a:endParaRPr kumimoji="1" lang="it-IT" b="1">
                <a:latin typeface="Lato"/>
              </a:endParaRPr>
            </a:p>
            <a:p>
              <a:pPr algn="just"/>
              <a:r>
                <a:rPr kumimoji="1" lang="it-IT" b="1">
                  <a:latin typeface="Lato"/>
                </a:rPr>
                <a:t>Automobilismo		</a:t>
              </a:r>
              <a:r>
                <a:rPr kumimoji="1" lang="it-IT" b="1">
                  <a:solidFill>
                    <a:srgbClr val="FF0000"/>
                  </a:solidFill>
                  <a:latin typeface="Lato"/>
                </a:rPr>
                <a:t>(0,10 g/L)</a:t>
              </a:r>
              <a:endParaRPr kumimoji="1" lang="it-IT" b="1">
                <a:latin typeface="Lato"/>
              </a:endParaRPr>
            </a:p>
            <a:p>
              <a:pPr algn="just"/>
              <a:r>
                <a:rPr kumimoji="1" lang="it-IT" b="1">
                  <a:latin typeface="Lato"/>
                </a:rPr>
                <a:t>Motonautica		</a:t>
              </a:r>
              <a:r>
                <a:rPr kumimoji="1" lang="it-IT" b="1">
                  <a:solidFill>
                    <a:srgbClr val="FF0000"/>
                  </a:solidFill>
                  <a:latin typeface="Lato"/>
                </a:rPr>
                <a:t>(0,10 g/L) </a:t>
              </a:r>
            </a:p>
          </p:txBody>
        </p:sp>
        <p:sp>
          <p:nvSpPr>
            <p:cNvPr id="8" name="Rectangle 8"/>
            <p:cNvSpPr>
              <a:spLocks noChangeArrowheads="1"/>
            </p:cNvSpPr>
            <p:nvPr/>
          </p:nvSpPr>
          <p:spPr bwMode="auto">
            <a:xfrm>
              <a:off x="1065" y="1189"/>
              <a:ext cx="2887" cy="1743"/>
            </a:xfrm>
            <a:prstGeom prst="rect">
              <a:avLst/>
            </a:prstGeom>
            <a:noFill/>
            <a:ln w="28575">
              <a:solidFill>
                <a:srgbClr val="CC0000"/>
              </a:solidFill>
              <a:miter lim="800000"/>
              <a:headEnd/>
              <a:tailEnd/>
            </a:ln>
          </p:spPr>
          <p:txBody>
            <a:bodyPr wrap="none" anchor="ctr"/>
            <a:lstStyle/>
            <a:p>
              <a:pPr fontAlgn="auto">
                <a:spcBef>
                  <a:spcPts val="0"/>
                </a:spcBef>
                <a:spcAft>
                  <a:spcPts val="0"/>
                </a:spcAft>
                <a:defRPr/>
              </a:pPr>
              <a:endParaRPr lang="it-IT">
                <a:latin typeface="+mj-lt"/>
                <a:cs typeface="+mn-cs"/>
              </a:endParaRPr>
            </a:p>
          </p:txBody>
        </p:sp>
      </p:grpSp>
      <p:pic>
        <p:nvPicPr>
          <p:cNvPr id="117764" name="Picture 2" descr="C:\Users\DIMATTIA\Pictures\alcolici-big.jpg"/>
          <p:cNvPicPr>
            <a:picLocks noChangeAspect="1" noChangeArrowheads="1"/>
          </p:cNvPicPr>
          <p:nvPr/>
        </p:nvPicPr>
        <p:blipFill>
          <a:blip r:embed="rId3"/>
          <a:srcRect/>
          <a:stretch>
            <a:fillRect/>
          </a:stretch>
        </p:blipFill>
        <p:spPr bwMode="auto">
          <a:xfrm>
            <a:off x="900113" y="3448050"/>
            <a:ext cx="1981200" cy="19621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Segnaposto contenuto 2"/>
          <p:cNvSpPr>
            <a:spLocks noGrp="1"/>
          </p:cNvSpPr>
          <p:nvPr>
            <p:ph idx="4294967295"/>
          </p:nvPr>
        </p:nvSpPr>
        <p:spPr>
          <a:xfrm>
            <a:off x="827088" y="1951038"/>
            <a:ext cx="7408862" cy="3451225"/>
          </a:xfrm>
        </p:spPr>
        <p:txBody>
          <a:bodyPr/>
          <a:lstStyle/>
          <a:p>
            <a:pPr algn="ctr" eaLnBrk="1" hangingPunct="1">
              <a:buFont typeface="Arial" charset="0"/>
              <a:buNone/>
            </a:pPr>
            <a:r>
              <a:rPr kumimoji="1" lang="it-IT" altLang="it-IT" sz="2400"/>
              <a:t>Attualmente la WADA sta considerando la possibilità di sanzionare l’assunzione di Alcool durante le competizioni di </a:t>
            </a:r>
            <a:r>
              <a:rPr kumimoji="1" lang="it-IT" altLang="it-IT" sz="2400" u="sng"/>
              <a:t>tutti gli Sport</a:t>
            </a:r>
            <a:endParaRPr lang="it-IT" altLang="it-IT" sz="2400" u="sng"/>
          </a:p>
        </p:txBody>
      </p:sp>
      <p:pic>
        <p:nvPicPr>
          <p:cNvPr id="119810" name="Picture 2" descr="C:\Users\DIMATTIA\Pictures\alcolici-big.jpg"/>
          <p:cNvPicPr>
            <a:picLocks noChangeAspect="1" noChangeArrowheads="1"/>
          </p:cNvPicPr>
          <p:nvPr/>
        </p:nvPicPr>
        <p:blipFill>
          <a:blip r:embed="rId3"/>
          <a:srcRect/>
          <a:stretch>
            <a:fillRect/>
          </a:stretch>
        </p:blipFill>
        <p:spPr bwMode="auto">
          <a:xfrm>
            <a:off x="3922713" y="3505200"/>
            <a:ext cx="1981200" cy="1962150"/>
          </a:xfrm>
          <a:prstGeom prst="rect">
            <a:avLst/>
          </a:prstGeom>
          <a:noFill/>
          <a:ln w="9525">
            <a:noFill/>
            <a:miter lim="800000"/>
            <a:headEnd/>
            <a:tailEnd/>
          </a:ln>
        </p:spPr>
      </p:pic>
      <p:pic>
        <p:nvPicPr>
          <p:cNvPr id="119811" name="Picture 2" descr="C:\Users\DIMATTIA\Pictures\alcolici.jpg"/>
          <p:cNvPicPr>
            <a:picLocks noChangeAspect="1" noChangeArrowheads="1"/>
          </p:cNvPicPr>
          <p:nvPr/>
        </p:nvPicPr>
        <p:blipFill>
          <a:blip r:embed="rId4"/>
          <a:srcRect/>
          <a:stretch>
            <a:fillRect/>
          </a:stretch>
        </p:blipFill>
        <p:spPr bwMode="auto">
          <a:xfrm>
            <a:off x="476250" y="3311525"/>
            <a:ext cx="2982913" cy="2236788"/>
          </a:xfrm>
          <a:prstGeom prst="rect">
            <a:avLst/>
          </a:prstGeom>
          <a:noFill/>
          <a:ln w="9525">
            <a:noFill/>
            <a:miter lim="800000"/>
            <a:headEnd/>
            <a:tailEnd/>
          </a:ln>
        </p:spPr>
      </p:pic>
      <p:pic>
        <p:nvPicPr>
          <p:cNvPr id="119812" name="Picture 3" descr="C:\Users\DIMATTIA\Pictures\Birre.png"/>
          <p:cNvPicPr>
            <a:picLocks noChangeAspect="1" noChangeArrowheads="1"/>
          </p:cNvPicPr>
          <p:nvPr/>
        </p:nvPicPr>
        <p:blipFill>
          <a:blip r:embed="rId5"/>
          <a:srcRect/>
          <a:stretch>
            <a:fillRect/>
          </a:stretch>
        </p:blipFill>
        <p:spPr bwMode="auto">
          <a:xfrm>
            <a:off x="6300788" y="3505200"/>
            <a:ext cx="2466975" cy="1847850"/>
          </a:xfrm>
          <a:prstGeom prst="rect">
            <a:avLst/>
          </a:prstGeom>
          <a:noFill/>
          <a:ln w="9525">
            <a:noFill/>
            <a:miter lim="800000"/>
            <a:headEnd/>
            <a:tailEnd/>
          </a:ln>
        </p:spPr>
      </p:pic>
      <p:sp>
        <p:nvSpPr>
          <p:cNvPr id="119813" name="Titolo 1"/>
          <p:cNvSpPr>
            <a:spLocks noGrp="1"/>
          </p:cNvSpPr>
          <p:nvPr>
            <p:ph type="title" idx="4294967295"/>
          </p:nvPr>
        </p:nvSpPr>
        <p:spPr>
          <a:xfrm>
            <a:off x="166688" y="315913"/>
            <a:ext cx="7162800" cy="1143000"/>
          </a:xfrm>
        </p:spPr>
        <p:txBody>
          <a:bodyPr/>
          <a:lstStyle/>
          <a:p>
            <a:pPr eaLnBrk="1" hangingPunct="1"/>
            <a:r>
              <a:rPr lang="it-IT" altLang="it-IT" sz="3200"/>
              <a:t>P1 ALCOOL</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Titolo 1"/>
          <p:cNvSpPr>
            <a:spLocks noGrp="1"/>
          </p:cNvSpPr>
          <p:nvPr>
            <p:ph type="title" idx="4294967295"/>
          </p:nvPr>
        </p:nvSpPr>
        <p:spPr>
          <a:xfrm>
            <a:off x="171450" y="523875"/>
            <a:ext cx="8229600" cy="647700"/>
          </a:xfrm>
        </p:spPr>
        <p:txBody>
          <a:bodyPr/>
          <a:lstStyle/>
          <a:p>
            <a:pPr eaLnBrk="1" hangingPunct="1"/>
            <a:r>
              <a:rPr lang="it-IT" altLang="it-IT" sz="3200"/>
              <a:t>P2 BETA-BLOCCANTI</a:t>
            </a:r>
          </a:p>
        </p:txBody>
      </p:sp>
      <p:sp>
        <p:nvSpPr>
          <p:cNvPr id="121858" name="Segnaposto contenuto 2"/>
          <p:cNvSpPr>
            <a:spLocks noGrp="1"/>
          </p:cNvSpPr>
          <p:nvPr>
            <p:ph idx="4294967295"/>
          </p:nvPr>
        </p:nvSpPr>
        <p:spPr>
          <a:xfrm>
            <a:off x="871538" y="1208088"/>
            <a:ext cx="7408862" cy="5218112"/>
          </a:xfrm>
        </p:spPr>
        <p:txBody>
          <a:bodyPr/>
          <a:lstStyle/>
          <a:p>
            <a:pPr marL="0" indent="0" eaLnBrk="1" hangingPunct="1">
              <a:buFont typeface="Symbol" pitchFamily="18" charset="2"/>
              <a:buNone/>
            </a:pPr>
            <a:r>
              <a:rPr kumimoji="1" lang="it-IT" altLang="it-IT" sz="2000" b="1"/>
              <a:t> </a:t>
            </a:r>
          </a:p>
          <a:p>
            <a:pPr marL="0" indent="0" algn="ctr" eaLnBrk="1" hangingPunct="1">
              <a:buFont typeface="Symbol" pitchFamily="18" charset="2"/>
              <a:buNone/>
            </a:pPr>
            <a:r>
              <a:rPr kumimoji="1" lang="it-IT" altLang="it-IT" sz="2000" b="1">
                <a:solidFill>
                  <a:srgbClr val="FF0000"/>
                </a:solidFill>
              </a:rPr>
              <a:t>Sono proibiti in competizione nelle seguenti discipline</a:t>
            </a:r>
            <a:endParaRPr lang="it-IT" altLang="it-IT" sz="2000" b="1">
              <a:solidFill>
                <a:srgbClr val="FF0000"/>
              </a:solidFill>
            </a:endParaRPr>
          </a:p>
        </p:txBody>
      </p:sp>
      <p:graphicFrame>
        <p:nvGraphicFramePr>
          <p:cNvPr id="2" name="Tabella 1"/>
          <p:cNvGraphicFramePr>
            <a:graphicFrameLocks noGrp="1"/>
          </p:cNvGraphicFramePr>
          <p:nvPr/>
        </p:nvGraphicFramePr>
        <p:xfrm>
          <a:off x="2576513" y="2025650"/>
          <a:ext cx="3606084" cy="4586279"/>
        </p:xfrm>
        <a:graphic>
          <a:graphicData uri="http://schemas.openxmlformats.org/drawingml/2006/table">
            <a:tbl>
              <a:tblPr firstRow="1" bandRow="1">
                <a:tableStyleId>{5940675A-B579-460E-94D1-54222C63F5DA}</a:tableStyleId>
              </a:tblPr>
              <a:tblGrid>
                <a:gridCol w="3606084">
                  <a:extLst>
                    <a:ext uri="{9D8B030D-6E8A-4147-A177-3AD203B41FA5}">
                      <a16:colId xmlns:a16="http://schemas.microsoft.com/office/drawing/2014/main" val="20000"/>
                    </a:ext>
                  </a:extLst>
                </a:gridCol>
              </a:tblGrid>
              <a:tr h="603865">
                <a:tc>
                  <a:txBody>
                    <a:bodyPr/>
                    <a:lstStyle/>
                    <a:p>
                      <a:pPr marL="342900" marR="0" lvl="0" indent="-342900" algn="l" defTabSz="685800" rtl="0" eaLnBrk="1" fontAlgn="auto" latinLnBrk="0" hangingPunct="1">
                        <a:lnSpc>
                          <a:spcPct val="100000"/>
                        </a:lnSpc>
                        <a:spcBef>
                          <a:spcPts val="0"/>
                        </a:spcBef>
                        <a:spcAft>
                          <a:spcPts val="0"/>
                        </a:spcAft>
                        <a:buClrTx/>
                        <a:buSzTx/>
                        <a:buFontTx/>
                        <a:buNone/>
                        <a:tabLst>
                          <a:tab pos="228600" algn="l"/>
                        </a:tabLst>
                        <a:defRPr/>
                      </a:pPr>
                      <a:r>
                        <a:rPr kumimoji="1" lang="it-IT" sz="1800" b="0" dirty="0">
                          <a:solidFill>
                            <a:srgbClr val="00528C"/>
                          </a:solidFill>
                        </a:rPr>
                        <a:t>Tiro con l’Arco </a:t>
                      </a:r>
                    </a:p>
                    <a:p>
                      <a:pPr marL="342900" marR="0" lvl="0" indent="-342900" algn="l" defTabSz="685800" rtl="0" eaLnBrk="1" fontAlgn="auto" latinLnBrk="0" hangingPunct="1">
                        <a:lnSpc>
                          <a:spcPct val="100000"/>
                        </a:lnSpc>
                        <a:spcBef>
                          <a:spcPts val="0"/>
                        </a:spcBef>
                        <a:spcAft>
                          <a:spcPts val="0"/>
                        </a:spcAft>
                        <a:buClrTx/>
                        <a:buSzTx/>
                        <a:buFontTx/>
                        <a:buNone/>
                        <a:tabLst>
                          <a:tab pos="228600" algn="l"/>
                        </a:tabLst>
                        <a:defRPr/>
                      </a:pPr>
                      <a:r>
                        <a:rPr kumimoji="1" lang="it-IT" sz="1800" b="0" dirty="0">
                          <a:solidFill>
                            <a:srgbClr val="00528C"/>
                          </a:solidFill>
                        </a:rPr>
                        <a:t>(anche fuori competizione)</a:t>
                      </a:r>
                      <a:endParaRPr kumimoji="1" lang="it-IT" sz="1800" b="0" dirty="0">
                        <a:solidFill>
                          <a:srgbClr val="00528C"/>
                        </a:solidFill>
                        <a:latin typeface="+mn-lt"/>
                        <a:cs typeface="Arial" pitchFamily="34" charset="0"/>
                      </a:endParaRPr>
                    </a:p>
                  </a:txBody>
                  <a:tcPr marL="91441" marR="91441" marT="45678" marB="45678"/>
                </a:tc>
                <a:extLst>
                  <a:ext uri="{0D108BD9-81ED-4DB2-BD59-A6C34878D82A}">
                    <a16:rowId xmlns:a16="http://schemas.microsoft.com/office/drawing/2014/main" val="10000"/>
                  </a:ext>
                </a:extLst>
              </a:tr>
              <a:tr h="5283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it-IT" sz="1800" b="0" dirty="0">
                          <a:solidFill>
                            <a:srgbClr val="00528C"/>
                          </a:solidFill>
                        </a:rPr>
                        <a:t>Automobilismo</a:t>
                      </a:r>
                      <a:endParaRPr kumimoji="1" lang="it-IT" sz="1800" b="0" dirty="0">
                        <a:solidFill>
                          <a:srgbClr val="00528C"/>
                        </a:solidFill>
                        <a:latin typeface="+mn-lt"/>
                        <a:cs typeface="Arial" pitchFamily="34" charset="0"/>
                      </a:endParaRPr>
                    </a:p>
                  </a:txBody>
                  <a:tcPr marL="91441" marR="91441" marT="45678" marB="45678"/>
                </a:tc>
                <a:extLst>
                  <a:ext uri="{0D108BD9-81ED-4DB2-BD59-A6C34878D82A}">
                    <a16:rowId xmlns:a16="http://schemas.microsoft.com/office/drawing/2014/main" val="10001"/>
                  </a:ext>
                </a:extLst>
              </a:tr>
              <a:tr h="48940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it-IT" sz="1800" b="0" dirty="0">
                          <a:solidFill>
                            <a:srgbClr val="00528C"/>
                          </a:solidFill>
                          <a:latin typeface="+mn-lt"/>
                          <a:cs typeface="Arial" pitchFamily="34" charset="0"/>
                        </a:rPr>
                        <a:t>Biliardo</a:t>
                      </a:r>
                    </a:p>
                  </a:txBody>
                  <a:tcPr marL="91441" marR="91441" marT="45678" marB="45678"/>
                </a:tc>
                <a:extLst>
                  <a:ext uri="{0D108BD9-81ED-4DB2-BD59-A6C34878D82A}">
                    <a16:rowId xmlns:a16="http://schemas.microsoft.com/office/drawing/2014/main" val="10002"/>
                  </a:ext>
                </a:extLst>
              </a:tr>
              <a:tr h="50226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it-IT" sz="1800" b="0" dirty="0">
                          <a:solidFill>
                            <a:srgbClr val="00528C"/>
                          </a:solidFill>
                          <a:latin typeface="+mn-lt"/>
                          <a:cs typeface="Arial" pitchFamily="34" charset="0"/>
                        </a:rPr>
                        <a:t>Freccette</a:t>
                      </a:r>
                    </a:p>
                  </a:txBody>
                  <a:tcPr marL="91441" marR="91441" marT="45678" marB="45678"/>
                </a:tc>
                <a:extLst>
                  <a:ext uri="{0D108BD9-81ED-4DB2-BD59-A6C34878D82A}">
                    <a16:rowId xmlns:a16="http://schemas.microsoft.com/office/drawing/2014/main" val="10003"/>
                  </a:ext>
                </a:extLst>
              </a:tr>
              <a:tr h="46363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sz="1800" b="0" noProof="0" dirty="0">
                          <a:solidFill>
                            <a:srgbClr val="00528C"/>
                          </a:solidFill>
                          <a:latin typeface="+mn-lt"/>
                          <a:cs typeface="Arial" pitchFamily="34" charset="0"/>
                        </a:rPr>
                        <a:t>Golf</a:t>
                      </a:r>
                    </a:p>
                  </a:txBody>
                  <a:tcPr marL="91441" marR="91441" marT="45678" marB="45678"/>
                </a:tc>
                <a:extLst>
                  <a:ext uri="{0D108BD9-81ED-4DB2-BD59-A6C34878D82A}">
                    <a16:rowId xmlns:a16="http://schemas.microsoft.com/office/drawing/2014/main" val="10004"/>
                  </a:ext>
                </a:extLst>
              </a:tr>
              <a:tr h="603865">
                <a:tc>
                  <a:txBody>
                    <a:bodyPr/>
                    <a:lstStyle/>
                    <a:p>
                      <a:r>
                        <a:rPr kumimoji="1" lang="en-US" sz="1800" b="0" noProof="0" dirty="0" err="1">
                          <a:solidFill>
                            <a:srgbClr val="00528C"/>
                          </a:solidFill>
                        </a:rPr>
                        <a:t>Sci</a:t>
                      </a:r>
                      <a:r>
                        <a:rPr kumimoji="1" lang="en-US" sz="1800" b="0" noProof="0" dirty="0">
                          <a:solidFill>
                            <a:srgbClr val="00528C"/>
                          </a:solidFill>
                        </a:rPr>
                        <a:t>, ski jumping, snow board free style</a:t>
                      </a:r>
                      <a:endParaRPr lang="en-US" sz="1800" b="0" noProof="0" dirty="0">
                        <a:solidFill>
                          <a:srgbClr val="00528C"/>
                        </a:solidFill>
                        <a:latin typeface="+mn-lt"/>
                      </a:endParaRPr>
                    </a:p>
                  </a:txBody>
                  <a:tcPr marL="91441" marR="91441" marT="45678" marB="45678"/>
                </a:tc>
                <a:extLst>
                  <a:ext uri="{0D108BD9-81ED-4DB2-BD59-A6C34878D82A}">
                    <a16:rowId xmlns:a16="http://schemas.microsoft.com/office/drawing/2014/main" val="10005"/>
                  </a:ext>
                </a:extLst>
              </a:tr>
              <a:tr h="480466">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it-IT" sz="1800" b="0" dirty="0">
                          <a:solidFill>
                            <a:srgbClr val="00528C"/>
                          </a:solidFill>
                          <a:latin typeface="+mn-lt"/>
                        </a:rPr>
                        <a:t>Tiro </a:t>
                      </a:r>
                      <a:r>
                        <a:rPr kumimoji="1" lang="it-IT" sz="1800" b="0" dirty="0">
                          <a:solidFill>
                            <a:srgbClr val="00528C"/>
                          </a:solidFill>
                        </a:rPr>
                        <a:t>(anche fuori competizione)</a:t>
                      </a:r>
                      <a:endParaRPr kumimoji="1" lang="it-IT" sz="1800" b="0" dirty="0">
                        <a:solidFill>
                          <a:srgbClr val="00528C"/>
                        </a:solidFill>
                        <a:latin typeface="+mn-lt"/>
                        <a:cs typeface="Arial" pitchFamily="34" charset="0"/>
                      </a:endParaRPr>
                    </a:p>
                  </a:txBody>
                  <a:tcPr marL="91441" marR="91441" marT="45678" marB="45678"/>
                </a:tc>
                <a:extLst>
                  <a:ext uri="{0D108BD9-81ED-4DB2-BD59-A6C34878D82A}">
                    <a16:rowId xmlns:a16="http://schemas.microsoft.com/office/drawing/2014/main" val="10006"/>
                  </a:ext>
                </a:extLst>
              </a:tr>
              <a:tr h="47651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it-IT" sz="1800" b="0" dirty="0">
                          <a:solidFill>
                            <a:srgbClr val="00528C"/>
                          </a:solidFill>
                          <a:latin typeface="+mn-lt"/>
                          <a:cs typeface="Arial" pitchFamily="34" charset="0"/>
                        </a:rPr>
                        <a:t>Sport subacquei</a:t>
                      </a:r>
                      <a:r>
                        <a:rPr kumimoji="1" lang="it-IT" sz="1800" b="0" baseline="0" dirty="0">
                          <a:solidFill>
                            <a:srgbClr val="00528C"/>
                          </a:solidFill>
                          <a:latin typeface="+mn-lt"/>
                          <a:cs typeface="Arial" pitchFamily="34" charset="0"/>
                        </a:rPr>
                        <a:t> (CMAS)</a:t>
                      </a:r>
                      <a:endParaRPr kumimoji="1" lang="it-IT" sz="1800" b="0" dirty="0">
                        <a:solidFill>
                          <a:srgbClr val="00528C"/>
                        </a:solidFill>
                        <a:latin typeface="+mn-lt"/>
                        <a:cs typeface="Arial" pitchFamily="34" charset="0"/>
                      </a:endParaRPr>
                    </a:p>
                  </a:txBody>
                  <a:tcPr marL="91441" marR="91441" marT="45678" marB="45678"/>
                </a:tc>
                <a:extLst>
                  <a:ext uri="{0D108BD9-81ED-4DB2-BD59-A6C34878D82A}">
                    <a16:rowId xmlns:a16="http://schemas.microsoft.com/office/drawing/2014/main" val="10007"/>
                  </a:ext>
                </a:extLst>
              </a:tr>
              <a:tr h="345032">
                <a:tc>
                  <a:txBody>
                    <a:bodyPr/>
                    <a:lstStyle/>
                    <a:p>
                      <a:endParaRPr lang="it-IT" sz="1800" b="0" dirty="0">
                        <a:solidFill>
                          <a:srgbClr val="00528C"/>
                        </a:solidFill>
                        <a:latin typeface="+mn-lt"/>
                      </a:endParaRPr>
                    </a:p>
                  </a:txBody>
                  <a:tcPr marL="91441" marR="91441" marT="45678" marB="45678"/>
                </a:tc>
                <a:extLst>
                  <a:ext uri="{0D108BD9-81ED-4DB2-BD59-A6C34878D82A}">
                    <a16:rowId xmlns:a16="http://schemas.microsoft.com/office/drawing/2014/main" val="10008"/>
                  </a:ext>
                </a:extLst>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olo 1"/>
          <p:cNvSpPr>
            <a:spLocks noGrp="1"/>
          </p:cNvSpPr>
          <p:nvPr>
            <p:ph type="title" idx="4294967295"/>
          </p:nvPr>
        </p:nvSpPr>
        <p:spPr/>
        <p:txBody>
          <a:bodyPr/>
          <a:lstStyle/>
          <a:p>
            <a:pPr eaLnBrk="1" hangingPunct="1"/>
            <a:r>
              <a:rPr lang="it-IT" altLang="it-IT" sz="3200"/>
              <a:t>LEGGE 14 DICEMBRE 2000, N° 376</a:t>
            </a:r>
          </a:p>
        </p:txBody>
      </p:sp>
      <p:sp>
        <p:nvSpPr>
          <p:cNvPr id="22530" name="Segnaposto contenuto 2"/>
          <p:cNvSpPr>
            <a:spLocks noGrp="1"/>
          </p:cNvSpPr>
          <p:nvPr>
            <p:ph idx="4294967295"/>
          </p:nvPr>
        </p:nvSpPr>
        <p:spPr/>
        <p:txBody>
          <a:bodyPr rtlCol="0">
            <a:normAutofit/>
          </a:bodyPr>
          <a:lstStyle/>
          <a:p>
            <a:pPr algn="ctr" eaLnBrk="1" hangingPunct="1">
              <a:buFontTx/>
              <a:buNone/>
              <a:defRPr/>
            </a:pPr>
            <a:endParaRPr lang="it-IT" altLang="it-IT" sz="2400" b="1" dirty="0">
              <a:solidFill>
                <a:srgbClr val="00528C"/>
              </a:solidFill>
            </a:endParaRPr>
          </a:p>
          <a:p>
            <a:pPr algn="ctr" eaLnBrk="1" hangingPunct="1">
              <a:buFontTx/>
              <a:buNone/>
              <a:defRPr/>
            </a:pPr>
            <a:r>
              <a:rPr lang="it-IT" altLang="it-IT" sz="2400" b="1" dirty="0">
                <a:solidFill>
                  <a:srgbClr val="00528C"/>
                </a:solidFill>
              </a:rPr>
              <a:t>Disciplina della tutela sanitaria </a:t>
            </a:r>
          </a:p>
          <a:p>
            <a:pPr algn="ctr" eaLnBrk="1" hangingPunct="1">
              <a:buFontTx/>
              <a:buNone/>
              <a:defRPr/>
            </a:pPr>
            <a:r>
              <a:rPr lang="it-IT" altLang="it-IT" sz="2400" b="1" dirty="0">
                <a:solidFill>
                  <a:srgbClr val="00528C"/>
                </a:solidFill>
              </a:rPr>
              <a:t>delle attività sportive e della lotta contro il doping</a:t>
            </a:r>
          </a:p>
          <a:p>
            <a:pPr eaLnBrk="1" hangingPunct="1">
              <a:buFontTx/>
              <a:buNone/>
              <a:defRPr/>
            </a:pPr>
            <a:endParaRPr lang="it-IT" altLang="it-IT" sz="2000" dirty="0"/>
          </a:p>
          <a:p>
            <a:pPr marL="271463" indent="-271463" algn="just" eaLnBrk="1" hangingPunct="1">
              <a:buFont typeface="Wingdings" pitchFamily="2" charset="2"/>
              <a:buChar char="Ø"/>
              <a:defRPr/>
            </a:pPr>
            <a:r>
              <a:rPr lang="it-IT" altLang="it-IT" sz="2000" b="1" dirty="0">
                <a:solidFill>
                  <a:srgbClr val="00528C"/>
                </a:solidFill>
              </a:rPr>
              <a:t>Art. 3, comma 1, </a:t>
            </a:r>
            <a:r>
              <a:rPr lang="it-IT" altLang="it-IT" sz="2000" b="1" dirty="0" err="1">
                <a:solidFill>
                  <a:srgbClr val="00528C"/>
                </a:solidFill>
              </a:rPr>
              <a:t>lett</a:t>
            </a:r>
            <a:r>
              <a:rPr lang="it-IT" altLang="it-IT" sz="2000" b="1" dirty="0">
                <a:solidFill>
                  <a:srgbClr val="00528C"/>
                </a:solidFill>
              </a:rPr>
              <a:t>. c): </a:t>
            </a:r>
            <a:r>
              <a:rPr lang="it-IT" altLang="it-IT" sz="2000" dirty="0"/>
              <a:t>[La Commissione] effettua, tramite i laboratori, anche avvalendosi di medici  specialisti di medicina dello sport, i </a:t>
            </a:r>
            <a:r>
              <a:rPr lang="it-IT" altLang="it-IT" sz="2000" dirty="0">
                <a:solidFill>
                  <a:srgbClr val="00528C"/>
                </a:solidFill>
              </a:rPr>
              <a:t>controlli anti-doping</a:t>
            </a:r>
            <a:r>
              <a:rPr lang="it-IT" altLang="it-IT" sz="2000" dirty="0"/>
              <a:t> e quelli di tutela della salute, in gara e fuori gara. </a:t>
            </a:r>
          </a:p>
          <a:p>
            <a:pPr marL="271463" indent="-271463" algn="just" eaLnBrk="1" hangingPunct="1">
              <a:buFont typeface="Wingdings" pitchFamily="2" charset="2"/>
              <a:buChar char="Ø"/>
              <a:defRPr/>
            </a:pPr>
            <a:endParaRPr lang="it-IT" altLang="it-IT" sz="2000" dirty="0"/>
          </a:p>
          <a:p>
            <a:pPr marL="271463" indent="-271463" algn="just" eaLnBrk="1" hangingPunct="1">
              <a:buFont typeface="Wingdings" pitchFamily="2" charset="2"/>
              <a:buChar char="Ø"/>
              <a:defRPr/>
            </a:pPr>
            <a:r>
              <a:rPr lang="it-IT" altLang="it-IT" sz="2000" b="1" dirty="0">
                <a:solidFill>
                  <a:srgbClr val="00528C"/>
                </a:solidFill>
              </a:rPr>
              <a:t>Art. 3 comma 1, </a:t>
            </a:r>
            <a:r>
              <a:rPr lang="it-IT" altLang="it-IT" sz="2000" b="1" dirty="0" err="1">
                <a:solidFill>
                  <a:srgbClr val="00528C"/>
                </a:solidFill>
              </a:rPr>
              <a:t>lett</a:t>
            </a:r>
            <a:r>
              <a:rPr lang="it-IT" altLang="it-IT" sz="2000" b="1" dirty="0">
                <a:solidFill>
                  <a:srgbClr val="00528C"/>
                </a:solidFill>
              </a:rPr>
              <a:t>. e): </a:t>
            </a:r>
            <a:r>
              <a:rPr lang="it-IT" altLang="it-IT" sz="2000" dirty="0"/>
              <a:t>[La Commissione] mantiene i rapporti operativi con l’Unione Europea e con gli organismi internazionali, garantendo la partecipazione a programmi di interventi contro il </a:t>
            </a:r>
            <a:r>
              <a:rPr lang="it-IT" altLang="it-IT" sz="2000" dirty="0">
                <a:solidFill>
                  <a:srgbClr val="00528C"/>
                </a:solidFill>
              </a:rPr>
              <a:t>doping</a:t>
            </a:r>
            <a:r>
              <a:rPr lang="it-IT" altLang="it-IT" sz="2000" dirty="0"/>
              <a:t>. </a:t>
            </a:r>
          </a:p>
          <a:p>
            <a:pPr eaLnBrk="1" hangingPunct="1">
              <a:defRPr/>
            </a:pPr>
            <a:endParaRPr lang="it-IT" altLang="it-IT" sz="2000" dirty="0"/>
          </a:p>
        </p:txBody>
      </p:sp>
    </p:spTree>
  </p:cSld>
  <p:clrMapOvr>
    <a:masterClrMapping/>
  </p:clrMapOvr>
</p:sld>
</file>

<file path=ppt/theme/theme1.xml><?xml version="1.0" encoding="utf-8"?>
<a:theme xmlns:a="http://schemas.openxmlformats.org/drawingml/2006/main" name="template_corso_soci_aggregati">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Lato">
      <a:majorFont>
        <a:latin typeface="Lato"/>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zione standard1" id="{0632A19C-1738-42D0-80FA-2A42571F2D41}" vid="{9EB52976-06D3-4415-92C4-EDF871AF124B}"/>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template_corso_soci_aggregati</Template>
  <TotalTime>1104</TotalTime>
  <Words>3288</Words>
  <Application>Microsoft Office PowerPoint</Application>
  <PresentationFormat>Presentazione su schermo (4:3)</PresentationFormat>
  <Paragraphs>406</Paragraphs>
  <Slides>85</Slides>
  <Notes>9</Notes>
  <HiddenSlides>0</HiddenSlides>
  <MMClips>0</MMClips>
  <ScaleCrop>false</ScaleCrop>
  <HeadingPairs>
    <vt:vector size="8" baseType="variant">
      <vt:variant>
        <vt:lpstr>Caratteri utilizzati</vt:lpstr>
      </vt:variant>
      <vt:variant>
        <vt:i4>8</vt:i4>
      </vt:variant>
      <vt:variant>
        <vt:lpstr>Tema</vt:lpstr>
      </vt:variant>
      <vt:variant>
        <vt:i4>1</vt:i4>
      </vt:variant>
      <vt:variant>
        <vt:lpstr>Server OLE incorporati</vt:lpstr>
      </vt:variant>
      <vt:variant>
        <vt:i4>2</vt:i4>
      </vt:variant>
      <vt:variant>
        <vt:lpstr>Titoli diapositive</vt:lpstr>
      </vt:variant>
      <vt:variant>
        <vt:i4>85</vt:i4>
      </vt:variant>
    </vt:vector>
  </HeadingPairs>
  <TitlesOfParts>
    <vt:vector size="96" baseType="lpstr">
      <vt:lpstr>Arial</vt:lpstr>
      <vt:lpstr>Calibri</vt:lpstr>
      <vt:lpstr>Corbel</vt:lpstr>
      <vt:lpstr>Lato</vt:lpstr>
      <vt:lpstr>Symbol</vt:lpstr>
      <vt:lpstr>Times New Roman</vt:lpstr>
      <vt:lpstr>Verdana</vt:lpstr>
      <vt:lpstr>Wingdings</vt:lpstr>
      <vt:lpstr>template_corso_soci_aggregati</vt:lpstr>
      <vt:lpstr>Document</vt:lpstr>
      <vt:lpstr>Adobe Acrobat Document</vt:lpstr>
      <vt:lpstr>Corso per Medici di Bordo Ring</vt:lpstr>
      <vt:lpstr>LE LEGGI E LE NORME ANTIDOPING</vt:lpstr>
      <vt:lpstr>DANIEL DI MATTIA Coordinatore Nazionale Vicario DCO/BCO FMSI</vt:lpstr>
      <vt:lpstr>DEFINIZIONE DI DOPING</vt:lpstr>
      <vt:lpstr>DEFINIZIONE DI DOPING</vt:lpstr>
      <vt:lpstr>DEFINIZIONE DI DOPING SPORTIVO</vt:lpstr>
      <vt:lpstr>DEFINIZIONE DI DOPING SPORTIVO</vt:lpstr>
      <vt:lpstr>DEFINIZIONE DI DOPING SPORTIVO</vt:lpstr>
      <vt:lpstr>LEGGE 14 DICEMBRE 2000, N° 376</vt:lpstr>
      <vt:lpstr>DEFINIZIONE DI DOPING SPORTIVO</vt:lpstr>
      <vt:lpstr> La prima morte improvvisa documentata è quella di Eucle o Filippide, nel 490 a.C., che coprì di corsa la distanza Maratona-Atene.   Arrivato a destinazione, fece in tempo ad annunciare ai suoi concittadini "siate felici, abbiamo vinto" per poi cadere a terra, colto da morte improvvisa.</vt:lpstr>
      <vt:lpstr> Gli Emerodromi affrontavano la corsa sul montagnoso e accidentato terreno del Peloponneso privi del moderno abbigliamento sportivo. Così, c'è chi sostiene che Filippide, che portò ad Atene la notizia della vittoria di Maratona, fosse drogato al punto da non accorgersi che era andato oltre le sue possibilità e che il cuore stava cedendo. Nell'antica Grecia venivano usate erbe e funghi ritenuti capaci di far aumentare il rendimento fisco e capacità atletiche. </vt:lpstr>
      <vt:lpstr>Londra IV Olimpiade 24 Luglio 1908  Dorando Pietri crolla definitivamente dopo il fatidico filo di lana. </vt:lpstr>
      <vt:lpstr>La prima di tutte le tragedie dello Sport contemporaneo fu quella di Tony Simpson. Il Ciclista Inglese si sentì male il 13 Luglio 1967 al Tour de France durante la salita al Mont Ventoux.</vt:lpstr>
      <vt:lpstr>WADA CODICE MONDIALE ANTIDOPING</vt:lpstr>
      <vt:lpstr>PUNTI SALIENTI DEL CODICE WADA</vt:lpstr>
      <vt:lpstr>PUNTI SALIENTI DEL CODICE WADA</vt:lpstr>
      <vt:lpstr>NADO: ORGANIZZAZIONE ANTIDOPING NAZIONALE</vt:lpstr>
      <vt:lpstr>ORGANIZZAZIONE ALLA LOTTA AL DOPING DI NADO-ITALIA</vt:lpstr>
      <vt:lpstr>IL PROGRAMMA MONDIALE ANTIDOPING WADA &gt; NSA</vt:lpstr>
      <vt:lpstr>NADOITALIA (NADO) E FMSI</vt:lpstr>
      <vt:lpstr>IL MEDICO DCO FMSI</vt:lpstr>
      <vt:lpstr>DOPING CONTROL OFFICER DCO 2024</vt:lpstr>
      <vt:lpstr>DOPING CONTROL OFFICER DCO</vt:lpstr>
      <vt:lpstr>SALA CONTROLLO ANTIDOPING (NSA)</vt:lpstr>
      <vt:lpstr>SALA CONTROLLO ANTIDOPING (NSA)</vt:lpstr>
      <vt:lpstr>FASE ESECUTIVA DEI CONTROLLI STORICO</vt:lpstr>
      <vt:lpstr>LABORATORIO ANTIDOPING FMSI DI ROMA</vt:lpstr>
      <vt:lpstr> ATLETI REGISTRATI (RTP) </vt:lpstr>
      <vt:lpstr> ATLETI REGISTRATI (RTP) 2024 </vt:lpstr>
      <vt:lpstr> ATLETI REGISTRATI (RTP) 2024 </vt:lpstr>
      <vt:lpstr>ESENZIONE A FINI TERAPEUTICI  (TUE)</vt:lpstr>
      <vt:lpstr>“L’Atleta deve essere curato come qualsiasi soggetto quando presenta uno stato morboso”</vt:lpstr>
      <vt:lpstr>ESENZIONE A FINI TERAPEUTICI  (Therapeutic Use Exemption)</vt:lpstr>
      <vt:lpstr>ESENZIONE A FINI TERAPEUTICI  (TUE)</vt:lpstr>
      <vt:lpstr>ESENZIONE A FINI TERAPEUTICI  (TUE)</vt:lpstr>
      <vt:lpstr>TUE SCHEDA MEDICO SPECIALISTA</vt:lpstr>
      <vt:lpstr>TUE SCHEDA MEDICO SPECIALISTA</vt:lpstr>
      <vt:lpstr>TUE SCHEDA MEDICO SPECIALISTA</vt:lpstr>
      <vt:lpstr>TUE SCHEDA MEDICO SPECIALISTA</vt:lpstr>
      <vt:lpstr>COMITATO PER L’ESENZIONE  A FINI TERAPEUTICI (CEFT / TUE)</vt:lpstr>
      <vt:lpstr>Presentazione standard di PowerPoint</vt:lpstr>
      <vt:lpstr>IL CONTROLLO ANTIDOPING URINARIO</vt:lpstr>
      <vt:lpstr> SELEZIONE DELL’ATLETA</vt:lpstr>
      <vt:lpstr> SELEZIONE DELL’ATLETA  CRITERI DI CLASSIFICA</vt:lpstr>
      <vt:lpstr> SELEZIONE DELL’ATLETA  CRITERI DI CLASSIFICA</vt:lpstr>
      <vt:lpstr> SELEZIONE DELL’ATLETA - TARGET</vt:lpstr>
      <vt:lpstr> SELEZIONE DELL’ATLETA - TARGET</vt:lpstr>
      <vt:lpstr>NOTIFICA</vt:lpstr>
      <vt:lpstr>NOTIFICA</vt:lpstr>
      <vt:lpstr>NOTIFICA - (DA CONSEGNARE SUBITO ALL’ ATLETA)</vt:lpstr>
      <vt:lpstr>AVVIO ALLA SALA ANTIDOPING</vt:lpstr>
      <vt:lpstr>DCF ORIGINALE TESTING AUTHORITY</vt:lpstr>
      <vt:lpstr>DCF 2024 COPIE LABORATORIO</vt:lpstr>
      <vt:lpstr>SCELTA DEL CONTENITORE</vt:lpstr>
      <vt:lpstr>PRODUZIONE DEL CAMPIONE</vt:lpstr>
      <vt:lpstr>VOLUME 90 ML MINIMO</vt:lpstr>
      <vt:lpstr>VOLUME 90 ML MINIMO</vt:lpstr>
      <vt:lpstr>CAMPIONE PARZIALE</vt:lpstr>
      <vt:lpstr>MATERIALE CONTROLLO</vt:lpstr>
      <vt:lpstr>CAMPIONE PARZIALE</vt:lpstr>
      <vt:lpstr>SCELTA DEL KIT</vt:lpstr>
      <vt:lpstr>RIEMPIMENTO DEI BICCHIERI</vt:lpstr>
      <vt:lpstr>MATERIALE CONTROLLO ANTIDOPING</vt:lpstr>
      <vt:lpstr>MATERIALE CONTROLLO ANTIDOPING</vt:lpstr>
      <vt:lpstr>MATERIALE CONTROLLO ANTIDOPING</vt:lpstr>
      <vt:lpstr>MATERIALE CONTROLLO ANTIDOPING</vt:lpstr>
      <vt:lpstr>MATERIALE CONTROLLO ANTIDOPING</vt:lpstr>
      <vt:lpstr>MATERIALE CONTROLLO ANTIDOPING</vt:lpstr>
      <vt:lpstr>MATERIALE CONTROLLO ANTIDOPING</vt:lpstr>
      <vt:lpstr>CHIUSURA DEI CAMPIONI</vt:lpstr>
      <vt:lpstr>CONTROLLO DELLA DENSITÀ</vt:lpstr>
      <vt:lpstr>COMPILAZIONE DEL MODULO</vt:lpstr>
      <vt:lpstr>DICHIARAZIONE FARMACI, INTEGRATORI E TRASFUSIONI</vt:lpstr>
      <vt:lpstr>Presentazione standard di PowerPoint</vt:lpstr>
      <vt:lpstr> LISTA DELLE SOSTANZE DOPANTI E  DELLE SOSTANZE SOTTOPOSTE A RESTRIZIONE </vt:lpstr>
      <vt:lpstr>È importante distinguere le sostanze utilizzate dagli Atleti </vt:lpstr>
      <vt:lpstr>Presentazione standard di PowerPoint</vt:lpstr>
      <vt:lpstr>SOSTANZE PROIBITE “IN” E “FUORI” COMPETIZIONE</vt:lpstr>
      <vt:lpstr>METODI PROIBITI “IN” E “FUORI” COMPETIZIONE   </vt:lpstr>
      <vt:lpstr>SOSTANZE PROIBITE “IN” COMPETIZIONE</vt:lpstr>
      <vt:lpstr>SOSTANZE PROIBITE IN PARTICOLARI SPORT</vt:lpstr>
      <vt:lpstr>P1 ALCOOL</vt:lpstr>
      <vt:lpstr>P1 ALCOOL</vt:lpstr>
      <vt:lpstr>P2 BETA-BLOCCANTI</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 LEGGI E LE NORME ANTIDOPING</dc:title>
  <dc:creator>Giulia Magni</dc:creator>
  <cp:lastModifiedBy>Daniel Di Mattia</cp:lastModifiedBy>
  <cp:revision>80</cp:revision>
  <cp:lastPrinted>2016-10-19T12:29:33Z</cp:lastPrinted>
  <dcterms:created xsi:type="dcterms:W3CDTF">2016-05-04T09:01:47Z</dcterms:created>
  <dcterms:modified xsi:type="dcterms:W3CDTF">2025-04-22T16:38:43Z</dcterms:modified>
</cp:coreProperties>
</file>