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95" r:id="rId2"/>
    <p:sldId id="285" r:id="rId3"/>
    <p:sldId id="286" r:id="rId4"/>
    <p:sldId id="261" r:id="rId5"/>
    <p:sldId id="287" r:id="rId6"/>
    <p:sldId id="288" r:id="rId7"/>
    <p:sldId id="289" r:id="rId8"/>
    <p:sldId id="290" r:id="rId9"/>
    <p:sldId id="291" r:id="rId10"/>
    <p:sldId id="292" r:id="rId11"/>
    <p:sldId id="268" r:id="rId12"/>
    <p:sldId id="293" r:id="rId13"/>
    <p:sldId id="270" r:id="rId14"/>
    <p:sldId id="294" r:id="rId15"/>
    <p:sldId id="272" r:id="rId16"/>
    <p:sldId id="274" r:id="rId17"/>
    <p:sldId id="359" r:id="rId18"/>
    <p:sldId id="360" r:id="rId19"/>
    <p:sldId id="284" r:id="rId20"/>
    <p:sldId id="267" r:id="rId21"/>
    <p:sldId id="258" r:id="rId22"/>
    <p:sldId id="259" r:id="rId23"/>
    <p:sldId id="260" r:id="rId24"/>
    <p:sldId id="262" r:id="rId25"/>
    <p:sldId id="263" r:id="rId26"/>
    <p:sldId id="264" r:id="rId27"/>
    <p:sldId id="265" r:id="rId28"/>
    <p:sldId id="271" r:id="rId29"/>
    <p:sldId id="282" r:id="rId30"/>
    <p:sldId id="266" r:id="rId31"/>
    <p:sldId id="269" r:id="rId32"/>
    <p:sldId id="275" r:id="rId33"/>
    <p:sldId id="279" r:id="rId34"/>
    <p:sldId id="273" r:id="rId35"/>
    <p:sldId id="277" r:id="rId36"/>
    <p:sldId id="357" r:id="rId3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87" d="100"/>
          <a:sy n="87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3BFC1-F4AF-DF44-BBFD-33720DC18B11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A6F9D-1F74-7747-88D7-90B4DCE986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16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A6F9D-1F74-7747-88D7-90B4DCE9861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8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0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76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81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29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71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2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53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32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45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99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85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00630-123B-3749-8B33-900951B3E2C5}" type="datetimeFigureOut">
              <a:rPr lang="it-IT" smtClean="0"/>
              <a:t>06/04/2025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5CE95-476A-6A4F-83EC-F382533F41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80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1D770E1-5FD6-2B4C-BB8D-DA49FAE2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6898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47525CA-F991-C14A-BF00-CB87125596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1766338" y="2550097"/>
            <a:ext cx="6535691" cy="45842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878082-DDE7-D74B-A8CD-5F73992D5EC3}"/>
              </a:ext>
            </a:extLst>
          </p:cNvPr>
          <p:cNvSpPr txBox="1"/>
          <p:nvPr/>
        </p:nvSpPr>
        <p:spPr>
          <a:xfrm>
            <a:off x="887512" y="4794616"/>
            <a:ext cx="8848165" cy="126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Nutrizione e supplementazione nel pugilato:</a:t>
            </a:r>
          </a:p>
          <a:p>
            <a:pPr lvl="0" algn="ctr"/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Spunti clinici ed applicazione pratica</a:t>
            </a:r>
          </a:p>
          <a:p>
            <a:pPr lvl="0"/>
            <a:endParaRPr lang="it-IT" sz="200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2AB7305-B274-C34E-9E75-E9C3D159B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81"/>
          <a:stretch/>
        </p:blipFill>
        <p:spPr>
          <a:xfrm>
            <a:off x="2871167" y="1557443"/>
            <a:ext cx="1970788" cy="2360641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47956D5-63B5-4C4C-8E61-88BF92495000}"/>
              </a:ext>
            </a:extLst>
          </p:cNvPr>
          <p:cNvCxnSpPr/>
          <p:nvPr/>
        </p:nvCxnSpPr>
        <p:spPr>
          <a:xfrm>
            <a:off x="1856798" y="4428566"/>
            <a:ext cx="67941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255A26F8-35BB-0E41-BA6F-60A28558D495}"/>
              </a:ext>
            </a:extLst>
          </p:cNvPr>
          <p:cNvCxnSpPr/>
          <p:nvPr/>
        </p:nvCxnSpPr>
        <p:spPr>
          <a:xfrm>
            <a:off x="1856798" y="4168589"/>
            <a:ext cx="67941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28F88184-AD71-D648-88CE-E130F9CAF07A}"/>
              </a:ext>
            </a:extLst>
          </p:cNvPr>
          <p:cNvCxnSpPr/>
          <p:nvPr/>
        </p:nvCxnSpPr>
        <p:spPr>
          <a:xfrm>
            <a:off x="2014579" y="6244857"/>
            <a:ext cx="67941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C5E083B7-B47D-1442-AFBD-2445DF71B952}"/>
              </a:ext>
            </a:extLst>
          </p:cNvPr>
          <p:cNvCxnSpPr/>
          <p:nvPr/>
        </p:nvCxnSpPr>
        <p:spPr>
          <a:xfrm>
            <a:off x="1856798" y="6400801"/>
            <a:ext cx="67941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433C14ED-1FF2-2B8C-C333-75E02DF8FFE1}"/>
              </a:ext>
            </a:extLst>
          </p:cNvPr>
          <p:cNvSpPr/>
          <p:nvPr/>
        </p:nvSpPr>
        <p:spPr>
          <a:xfrm>
            <a:off x="5609744" y="0"/>
            <a:ext cx="5083175" cy="1193800"/>
          </a:xfrm>
          <a:prstGeom prst="rect">
            <a:avLst/>
          </a:prstGeom>
          <a:solidFill>
            <a:schemeClr val="bg1"/>
          </a:solidFill>
          <a:effectLst>
            <a:softEdge rad="4204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0" name="Picture 6" descr="Logo-WBC-01">
            <a:extLst>
              <a:ext uri="{FF2B5EF4-FFF2-40B4-BE49-F238E27FC236}">
                <a16:creationId xmlns:a16="http://schemas.microsoft.com/office/drawing/2014/main" id="{562151CA-9617-A290-614E-5FA9FA61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90" y="152400"/>
            <a:ext cx="889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Boxing Union asbl">
            <a:extLst>
              <a:ext uri="{FF2B5EF4-FFF2-40B4-BE49-F238E27FC236}">
                <a16:creationId xmlns:a16="http://schemas.microsoft.com/office/drawing/2014/main" id="{0668EEF3-8FC4-6233-9255-2BAEA1B6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6" y="219188"/>
            <a:ext cx="1452563" cy="74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ederazione Medico Sportiva Italiana Logo">
            <a:extLst>
              <a:ext uri="{FF2B5EF4-FFF2-40B4-BE49-F238E27FC236}">
                <a16:creationId xmlns:a16="http://schemas.microsoft.com/office/drawing/2014/main" id="{4E9F72A4-7055-3B0D-10D0-DE9EB61F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38" y="58604"/>
            <a:ext cx="2110337" cy="106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EDC22D5-06BE-B78D-A4C7-C0702C2B2152}"/>
              </a:ext>
            </a:extLst>
          </p:cNvPr>
          <p:cNvSpPr/>
          <p:nvPr/>
        </p:nvSpPr>
        <p:spPr>
          <a:xfrm>
            <a:off x="68123" y="37150"/>
            <a:ext cx="5343525" cy="120045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92"/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 Luca Pacciolla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(Dietetica e Nutrizione Clinica/Sportiva)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Motorie (Spec. in educazione motoria </a:t>
            </a:r>
            <a:r>
              <a:rPr lang="it-IT" sz="14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</a:t>
            </a:r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ed adattata)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FMSI (Federazione Medico Sportiva Italiana)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FPI (Federazione Pugilistica Italiana)</a:t>
            </a:r>
          </a:p>
        </p:txBody>
      </p:sp>
    </p:spTree>
    <p:extLst>
      <p:ext uri="{BB962C8B-B14F-4D97-AF65-F5344CB8AC3E}">
        <p14:creationId xmlns:p14="http://schemas.microsoft.com/office/powerpoint/2010/main" val="3577983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valore biologico - Dieta Zona Personalizzata Online">
            <a:extLst>
              <a:ext uri="{FF2B5EF4-FFF2-40B4-BE49-F238E27FC236}">
                <a16:creationId xmlns:a16="http://schemas.microsoft.com/office/drawing/2014/main" id="{1ACD8754-F61C-410C-975A-FC181AAEAC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4" y="336898"/>
            <a:ext cx="9476984" cy="6885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070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arboidrati buoni: quali scegliere per una corretta alimentazione e per  restare in forma">
            <a:extLst>
              <a:ext uri="{FF2B5EF4-FFF2-40B4-BE49-F238E27FC236}">
                <a16:creationId xmlns:a16="http://schemas.microsoft.com/office/drawing/2014/main" id="{1A033212-9256-4009-B95E-0C18DE421D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691813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80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Lipidi, grassi e acidi grassi: facciamo chiarezza?">
            <a:extLst>
              <a:ext uri="{FF2B5EF4-FFF2-40B4-BE49-F238E27FC236}">
                <a16:creationId xmlns:a16="http://schemas.microsoft.com/office/drawing/2014/main" id="{630FA6A1-8AA1-4F5D-A465-A2A4B4EB1A4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0" y="512195"/>
            <a:ext cx="8731972" cy="6535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347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9D4DC56-68CC-4C22-8074-56F2F984E8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608411" cy="27037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ED6E883-35C9-4D3A-89DE-536BCB8FF6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83402" y="2152157"/>
            <a:ext cx="5608411" cy="27037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3D86825-BA50-4518-8CCC-4A681FCEA3B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5044729"/>
            <a:ext cx="6548807" cy="25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E70E50-4AE8-4A1E-B1B9-55EBBF37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Controindicazioni: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F90D162-0C5F-4CF7-932B-B9DF4707391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079" y="1863672"/>
            <a:ext cx="9197672" cy="48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1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26058-3E4F-4661-B547-92B47CB8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429" y="439425"/>
            <a:ext cx="3525657" cy="734055"/>
          </a:xfrm>
        </p:spPr>
        <p:txBody>
          <a:bodyPr/>
          <a:lstStyle/>
          <a:p>
            <a:r>
              <a:rPr lang="it-IT" sz="3527" dirty="0"/>
              <a:t>Cancerogenicità ?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2338B66-A2BA-4561-BCD1-617ECBB3C0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" y="1173480"/>
            <a:ext cx="4704396" cy="29381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C4854A-D8B1-4AE8-B9C2-D39D0C01F5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25535" y="1833505"/>
            <a:ext cx="5666278" cy="389266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23C19B-14C5-4517-A849-3B9CA0D8BD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39784" y="5161815"/>
            <a:ext cx="5065319" cy="23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8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22906F-4BD5-4F6F-A85A-F525C616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23" y="284851"/>
            <a:ext cx="10366965" cy="1681216"/>
          </a:xfrm>
        </p:spPr>
        <p:txBody>
          <a:bodyPr/>
          <a:lstStyle/>
          <a:p>
            <a:r>
              <a:rPr lang="it-IT" sz="5952" u="sng" dirty="0"/>
              <a:t>The Black Swan</a:t>
            </a:r>
            <a:r>
              <a:rPr lang="it-IT" sz="5952" dirty="0"/>
              <a:t>                        </a:t>
            </a:r>
            <a:br>
              <a:rPr lang="it-IT" sz="2646" dirty="0"/>
            </a:br>
            <a:r>
              <a:rPr lang="it-IT" sz="2646" dirty="0"/>
              <a:t>							</a:t>
            </a:r>
            <a:r>
              <a:rPr lang="it-IT" sz="2646" dirty="0" err="1"/>
              <a:t>Nassim</a:t>
            </a:r>
            <a:r>
              <a:rPr lang="it-IT" sz="2646" dirty="0"/>
              <a:t> Nicholas Taleb</a:t>
            </a:r>
          </a:p>
        </p:txBody>
      </p:sp>
      <p:pic>
        <p:nvPicPr>
          <p:cNvPr id="4" name="Segnaposto contenuto 3" descr="Teoria del cigno nero - Wikipedia">
            <a:extLst>
              <a:ext uri="{FF2B5EF4-FFF2-40B4-BE49-F238E27FC236}">
                <a16:creationId xmlns:a16="http://schemas.microsoft.com/office/drawing/2014/main" id="{832251CE-25E6-4B18-9B37-BC0ACEC75FE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70" y="2240518"/>
            <a:ext cx="6688669" cy="5034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30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8A92-B2F4-E39D-E8A5-5444153C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38" y="0"/>
            <a:ext cx="6058096" cy="75596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ED516C-8827-9BFB-44B3-2DACA153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537" y="1178811"/>
            <a:ext cx="3901538" cy="52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8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3BD79E7-5AF7-43A6-F01B-20210534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60"/>
            <a:ext cx="4619758" cy="67519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B40103E-0D70-828C-E9C3-E40854AD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057" y="-1"/>
            <a:ext cx="566975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8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1D770E1-5FD6-2B4C-BB8D-DA49FAE2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"/>
            <a:ext cx="10691813" cy="755734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47525CA-F991-C14A-BF00-CB87125596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1766338" y="2550097"/>
            <a:ext cx="6535691" cy="45842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878082-DDE7-D74B-A8CD-5F73992D5EC3}"/>
              </a:ext>
            </a:extLst>
          </p:cNvPr>
          <p:cNvSpPr txBox="1"/>
          <p:nvPr/>
        </p:nvSpPr>
        <p:spPr>
          <a:xfrm>
            <a:off x="312598" y="4635794"/>
            <a:ext cx="10198100" cy="1692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IDRATAZIONE DEL PUGILE: </a:t>
            </a:r>
          </a:p>
          <a:p>
            <a:pPr lvl="0" algn="ctr"/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FULCRO METABOLICO DELLA PREPARAZIONE ATLETICA E SPADA DI DAMOCLE NEL TAGLIO DEL PESO</a:t>
            </a:r>
          </a:p>
          <a:p>
            <a:pPr lvl="0"/>
            <a:endParaRPr lang="it-IT" sz="200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2AB7305-B274-C34E-9E75-E9C3D159B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81"/>
          <a:stretch/>
        </p:blipFill>
        <p:spPr>
          <a:xfrm>
            <a:off x="2771546" y="1217572"/>
            <a:ext cx="1970788" cy="2360641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47956D5-63B5-4C4C-8E61-88BF92495000}"/>
              </a:ext>
            </a:extLst>
          </p:cNvPr>
          <p:cNvCxnSpPr/>
          <p:nvPr/>
        </p:nvCxnSpPr>
        <p:spPr>
          <a:xfrm>
            <a:off x="1856798" y="4428566"/>
            <a:ext cx="67941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255A26F8-35BB-0E41-BA6F-60A28558D495}"/>
              </a:ext>
            </a:extLst>
          </p:cNvPr>
          <p:cNvCxnSpPr/>
          <p:nvPr/>
        </p:nvCxnSpPr>
        <p:spPr>
          <a:xfrm>
            <a:off x="1856798" y="4168589"/>
            <a:ext cx="67941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28F88184-AD71-D648-88CE-E130F9CAF07A}"/>
              </a:ext>
            </a:extLst>
          </p:cNvPr>
          <p:cNvCxnSpPr/>
          <p:nvPr/>
        </p:nvCxnSpPr>
        <p:spPr>
          <a:xfrm>
            <a:off x="2014579" y="6244857"/>
            <a:ext cx="67941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C5E083B7-B47D-1442-AFBD-2445DF71B952}"/>
              </a:ext>
            </a:extLst>
          </p:cNvPr>
          <p:cNvCxnSpPr/>
          <p:nvPr/>
        </p:nvCxnSpPr>
        <p:spPr>
          <a:xfrm>
            <a:off x="1856798" y="6400801"/>
            <a:ext cx="67941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045D1D9D-28C6-407E-9B4F-11A7FEB3AFF6}"/>
              </a:ext>
            </a:extLst>
          </p:cNvPr>
          <p:cNvSpPr/>
          <p:nvPr/>
        </p:nvSpPr>
        <p:spPr>
          <a:xfrm>
            <a:off x="68123" y="37150"/>
            <a:ext cx="5343525" cy="120045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92"/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 Luca Pacciolla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(Dietetica e Nutrizione Clinica/Sportiva)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Scienze Motorie (Spec. in educazione motoria </a:t>
            </a:r>
            <a:r>
              <a:rPr lang="it-IT" sz="14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</a:t>
            </a:r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ed adattata)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FMSI (Federazione Medico Sportiva Italiana)</a:t>
            </a:r>
          </a:p>
          <a:p>
            <a:pPr defTabSz="457192"/>
            <a:r>
              <a:rPr lang="it-IT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 FPI (Federazione Pugilistica Italiana)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067F392-B49E-C34B-DF8F-981FAB562BF0}"/>
              </a:ext>
            </a:extLst>
          </p:cNvPr>
          <p:cNvSpPr/>
          <p:nvPr/>
        </p:nvSpPr>
        <p:spPr>
          <a:xfrm>
            <a:off x="5609744" y="0"/>
            <a:ext cx="5083175" cy="1193800"/>
          </a:xfrm>
          <a:prstGeom prst="rect">
            <a:avLst/>
          </a:prstGeom>
          <a:solidFill>
            <a:schemeClr val="bg1"/>
          </a:solidFill>
          <a:effectLst>
            <a:softEdge rad="4204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6" descr="Logo-WBC-01">
            <a:extLst>
              <a:ext uri="{FF2B5EF4-FFF2-40B4-BE49-F238E27FC236}">
                <a16:creationId xmlns:a16="http://schemas.microsoft.com/office/drawing/2014/main" id="{DB9E2B2C-B930-2374-F0F6-6CAF36A6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90" y="152400"/>
            <a:ext cx="889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uropean Boxing Union asbl">
            <a:extLst>
              <a:ext uri="{FF2B5EF4-FFF2-40B4-BE49-F238E27FC236}">
                <a16:creationId xmlns:a16="http://schemas.microsoft.com/office/drawing/2014/main" id="{EE31F54E-3858-E8E8-182A-1BD6FF30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6" y="219188"/>
            <a:ext cx="1452563" cy="74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Federazione Medico Sportiva Italiana Logo">
            <a:extLst>
              <a:ext uri="{FF2B5EF4-FFF2-40B4-BE49-F238E27FC236}">
                <a16:creationId xmlns:a16="http://schemas.microsoft.com/office/drawing/2014/main" id="{80C83491-1F33-7938-2722-77CE9F9E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38" y="58604"/>
            <a:ext cx="2110337" cy="106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4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A6BFC4-98BA-4000-A4B9-677B23C1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1" y="2318649"/>
            <a:ext cx="9221689" cy="1461188"/>
          </a:xfrm>
        </p:spPr>
        <p:txBody>
          <a:bodyPr>
            <a:normAutofit fontScale="90000"/>
          </a:bodyPr>
          <a:lstStyle/>
          <a:p>
            <a:pPr marL="503959">
              <a:lnSpc>
                <a:spcPct val="107000"/>
              </a:lnSpc>
              <a:spcAft>
                <a:spcPts val="882"/>
              </a:spcAft>
            </a:pPr>
            <a:br>
              <a:rPr lang="it-I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"Chiunque sia stato il padre di una malattia, una alimentazione non corretta ne è stata la madre." </a:t>
            </a:r>
            <a:br>
              <a:rPr lang="it-IT" i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i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(George Herbert)</a:t>
            </a:r>
            <a:br>
              <a:rPr lang="it-IT" sz="440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923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699819-36D8-4872-94B0-5030FEAF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31" y="1547890"/>
            <a:ext cx="6457950" cy="44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09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783C9DD-9A7B-45CA-B9FF-A25F6E17C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2" b="4260"/>
          <a:stretch/>
        </p:blipFill>
        <p:spPr>
          <a:xfrm>
            <a:off x="1452990" y="1722437"/>
            <a:ext cx="77858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8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D1CE09-26A7-4914-99AA-63484ADF1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34" y="1615155"/>
            <a:ext cx="9340944" cy="4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5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0A5015-88BB-40A0-AECF-1BD56E99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F10C14-6DE5-496F-AEC6-841B67383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3FB148-27CB-4417-BC3A-92B5551E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68000" cy="7556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DC8C18-688D-47F6-8C22-4BB0F537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91" y="1648627"/>
            <a:ext cx="7607148" cy="5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83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7C6804C-D522-4D4E-830D-2D4C43550240}"/>
              </a:ext>
            </a:extLst>
          </p:cNvPr>
          <p:cNvSpPr/>
          <p:nvPr/>
        </p:nvSpPr>
        <p:spPr>
          <a:xfrm>
            <a:off x="409047" y="2125666"/>
            <a:ext cx="9873717" cy="3308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Perdita di liquidi del 2% rispetto a BM ( 1,5 l in atleta di 75 Kg)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RIDUZIONE DELLA CAPACITA’ LAVORATIVA DEL 20%)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30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02427A-8850-45F5-B01E-D29C9040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CE61C5-2F4E-44EA-BE53-DC3224D6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0D3686-B46F-4224-BF00-E2F5E36E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" y="0"/>
            <a:ext cx="10668000" cy="7556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606F0DD-039B-473C-BE1D-A1150FDB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666" y="1511200"/>
            <a:ext cx="8549413" cy="55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8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BCC28-32A5-45F4-9187-BF34D4E1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A0E5E6-B3C6-497A-BC5B-AD6C99C0D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D307E0-E1CC-403C-8BBB-B6321E013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" y="0"/>
            <a:ext cx="10668000" cy="7556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A99A09-2374-4AA9-A83E-DCA827173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12" y="1590066"/>
            <a:ext cx="8753992" cy="54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5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776729E-437F-458B-B4C3-8E14CDAC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75" y="1562215"/>
            <a:ext cx="6912862" cy="44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7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09854AD-0F7B-4649-8652-22FBE0FE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340" y="1592757"/>
            <a:ext cx="5725131" cy="43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3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uzzino in Plastica per Acqua">
            <a:extLst>
              <a:ext uri="{FF2B5EF4-FFF2-40B4-BE49-F238E27FC236}">
                <a16:creationId xmlns:a16="http://schemas.microsoft.com/office/drawing/2014/main" id="{EC9A0C08-4175-4201-9D53-95EAA9F6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86" y="52912"/>
            <a:ext cx="7428216" cy="74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0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59C3E0-8CB7-4414-B9A5-D9AE98420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02" y="1842432"/>
            <a:ext cx="8256607" cy="3874809"/>
          </a:xfrm>
        </p:spPr>
        <p:txBody>
          <a:bodyPr/>
          <a:lstStyle/>
          <a:p>
            <a:pPr marL="0" indent="0">
              <a:buNone/>
            </a:pPr>
            <a:r>
              <a:rPr lang="it-IT" sz="2646" dirty="0"/>
              <a:t>Le esigenze alimentari dello sportivo riguardano: </a:t>
            </a:r>
          </a:p>
          <a:p>
            <a:pPr marL="0" indent="0">
              <a:buNone/>
            </a:pPr>
            <a:endParaRPr lang="it-IT" sz="2646" dirty="0"/>
          </a:p>
          <a:p>
            <a:r>
              <a:rPr lang="it-IT" sz="2646" dirty="0"/>
              <a:t>allenamento </a:t>
            </a:r>
          </a:p>
          <a:p>
            <a:endParaRPr lang="it-IT" sz="2646" dirty="0"/>
          </a:p>
          <a:p>
            <a:r>
              <a:rPr lang="it-IT" sz="2646" dirty="0"/>
              <a:t>gara </a:t>
            </a:r>
          </a:p>
          <a:p>
            <a:endParaRPr lang="it-IT" sz="2646" dirty="0"/>
          </a:p>
          <a:p>
            <a:r>
              <a:rPr lang="it-IT" sz="2646" dirty="0"/>
              <a:t>off season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007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DE31E0D-2068-4C3D-8AD1-9F6499A88CF5}"/>
              </a:ext>
            </a:extLst>
          </p:cNvPr>
          <p:cNvSpPr/>
          <p:nvPr/>
        </p:nvSpPr>
        <p:spPr>
          <a:xfrm>
            <a:off x="348237" y="2143363"/>
            <a:ext cx="9995338" cy="3272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Qualora il quadro clinico suggerisca diagnosi di “colpo di calore” il personale medico/paramedico dovrà:</a:t>
            </a:r>
          </a:p>
          <a:p>
            <a:pPr>
              <a:lnSpc>
                <a:spcPct val="107000"/>
              </a:lnSpc>
            </a:pPr>
            <a:endParaRPr lang="it-IT" sz="2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sz="2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it-IT" sz="2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- apporre borsa del ghiaccio a livello occipitale  e trasportare l’atleta in ambiente fresco  </a:t>
            </a:r>
          </a:p>
          <a:p>
            <a:pPr>
              <a:lnSpc>
                <a:spcPct val="107000"/>
              </a:lnSpc>
            </a:pPr>
            <a:r>
              <a:rPr lang="it-IT" sz="2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it-IT" sz="2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svestirlo di ogni indumento, ventilare la cute ed effettuare spugnature fredde</a:t>
            </a:r>
          </a:p>
          <a:p>
            <a:pPr>
              <a:lnSpc>
                <a:spcPct val="107000"/>
              </a:lnSpc>
            </a:pPr>
            <a:endParaRPr lang="it-IT" sz="2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it-IT" sz="2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massaggiare le estremità del corpo</a:t>
            </a:r>
            <a:endParaRPr lang="it-IT" sz="2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2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DE31E0D-2068-4C3D-8AD1-9F6499A88CF5}"/>
              </a:ext>
            </a:extLst>
          </p:cNvPr>
          <p:cNvSpPr/>
          <p:nvPr/>
        </p:nvSpPr>
        <p:spPr>
          <a:xfrm>
            <a:off x="328825" y="2702971"/>
            <a:ext cx="999533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135852F-AD4C-4999-A3B5-583C3602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34" y="1452977"/>
            <a:ext cx="8169520" cy="44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50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3BCA688-6A8A-4562-8700-54B2A71FD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0908" y="1381918"/>
            <a:ext cx="5051171" cy="4795838"/>
          </a:xfr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E31E0D-2068-4C3D-8AD1-9F6499A88CF5}"/>
              </a:ext>
            </a:extLst>
          </p:cNvPr>
          <p:cNvSpPr/>
          <p:nvPr/>
        </p:nvSpPr>
        <p:spPr>
          <a:xfrm>
            <a:off x="328825" y="2702971"/>
            <a:ext cx="999533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95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25694-0BF1-45FA-BD16-78213A0A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3BCA688-6A8A-4562-8700-54B2A71FD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321" y="2012950"/>
            <a:ext cx="5051171" cy="4795838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40D851-FD53-4A56-8EA3-FDBCCD32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"/>
            <a:ext cx="10668000" cy="7556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E31E0D-2068-4C3D-8AD1-9F6499A88CF5}"/>
              </a:ext>
            </a:extLst>
          </p:cNvPr>
          <p:cNvSpPr/>
          <p:nvPr/>
        </p:nvSpPr>
        <p:spPr>
          <a:xfrm>
            <a:off x="328825" y="2702971"/>
            <a:ext cx="999533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ACE24C-03D4-470F-B020-23FDBAA00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744" y="1540600"/>
            <a:ext cx="8061038" cy="55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10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25694-0BF1-45FA-BD16-78213A0A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A437D3-4936-4257-AAA8-651BAE743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40D851-FD53-4A56-8EA3-FDBCCD32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0668000" cy="7556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E31E0D-2068-4C3D-8AD1-9F6499A88CF5}"/>
              </a:ext>
            </a:extLst>
          </p:cNvPr>
          <p:cNvSpPr/>
          <p:nvPr/>
        </p:nvSpPr>
        <p:spPr>
          <a:xfrm>
            <a:off x="328825" y="2702971"/>
            <a:ext cx="999533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8DAD27-C530-49DF-8FE8-FFE8EBE8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561" y="412832"/>
            <a:ext cx="7087202" cy="679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59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25694-0BF1-45FA-BD16-78213A0A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A437D3-4936-4257-AAA8-651BAE743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40D851-FD53-4A56-8EA3-FDBCCD32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0668000" cy="7556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E31E0D-2068-4C3D-8AD1-9F6499A88CF5}"/>
              </a:ext>
            </a:extLst>
          </p:cNvPr>
          <p:cNvSpPr/>
          <p:nvPr/>
        </p:nvSpPr>
        <p:spPr>
          <a:xfrm>
            <a:off x="328825" y="2702971"/>
            <a:ext cx="999533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F77E61-7E5E-49E3-ACD9-71F5D073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0" y="1555130"/>
            <a:ext cx="9221689" cy="550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1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CE52277A-3A02-E363-F591-782D4236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705" r="14200"/>
          <a:stretch/>
        </p:blipFill>
        <p:spPr>
          <a:xfrm>
            <a:off x="560832" y="-1"/>
            <a:ext cx="9217152" cy="7559675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6AE86240-688A-9FED-F687-83CB00DE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705" r="14200"/>
          <a:stretch/>
        </p:blipFill>
        <p:spPr>
          <a:xfrm>
            <a:off x="560832" y="0"/>
            <a:ext cx="921715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E5A51E-E34F-4885-92E8-77CF6B2E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882" y="1392783"/>
            <a:ext cx="9012048" cy="4774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527" dirty="0"/>
              <a:t>La formulazione di un protocollo dietetico deve considerare: </a:t>
            </a:r>
          </a:p>
          <a:p>
            <a:r>
              <a:rPr lang="it-IT" sz="3527" dirty="0"/>
              <a:t>1)  gusti, tradizioni, reperibilità</a:t>
            </a:r>
          </a:p>
          <a:p>
            <a:r>
              <a:rPr lang="it-IT" sz="3527" dirty="0"/>
              <a:t>2) aspetto quantitativo</a:t>
            </a:r>
          </a:p>
          <a:p>
            <a:r>
              <a:rPr lang="it-IT" sz="3527" dirty="0"/>
              <a:t>3) aspetto qualitativo</a:t>
            </a:r>
          </a:p>
          <a:p>
            <a:r>
              <a:rPr lang="it-IT" sz="3527" dirty="0"/>
              <a:t>4)  timing dei nutrienti</a:t>
            </a:r>
          </a:p>
          <a:p>
            <a:r>
              <a:rPr lang="it-IT" sz="3527" dirty="0"/>
              <a:t>5) esigenze di idratazione ed integrazione</a:t>
            </a:r>
          </a:p>
        </p:txBody>
      </p:sp>
    </p:spTree>
    <p:extLst>
      <p:ext uri="{BB962C8B-B14F-4D97-AF65-F5344CB8AC3E}">
        <p14:creationId xmlns:p14="http://schemas.microsoft.com/office/powerpoint/2010/main" val="319139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LA NUOVA PIRAMIDE ALIMENTARE – Nutridinazione">
            <a:extLst>
              <a:ext uri="{FF2B5EF4-FFF2-40B4-BE49-F238E27FC236}">
                <a16:creationId xmlns:a16="http://schemas.microsoft.com/office/drawing/2014/main" id="{1C9B4CD6-239A-4289-AF06-402549CAB7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6" y="199946"/>
            <a:ext cx="10041220" cy="7159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39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ieta Mediterranea: una piramide di salute | Fondazione Umberto Veronesi">
            <a:extLst>
              <a:ext uri="{FF2B5EF4-FFF2-40B4-BE49-F238E27FC236}">
                <a16:creationId xmlns:a16="http://schemas.microsoft.com/office/drawing/2014/main" id="{DF4EB6DA-B09D-4787-9986-6258B9A2E48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73" y="208169"/>
            <a:ext cx="10232950" cy="713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37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https://www.dietistaerikamollo.it/wp-content/uploads/2020/12/piramide-movimento-1-1.png">
            <a:extLst>
              <a:ext uri="{FF2B5EF4-FFF2-40B4-BE49-F238E27FC236}">
                <a16:creationId xmlns:a16="http://schemas.microsoft.com/office/drawing/2014/main" id="{075FD108-7043-4344-94D3-5C21A908C5B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27" y="205425"/>
            <a:ext cx="8112957" cy="7148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99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mminoacidi Essenziali &amp; Sintesi Proteica | Perfect Body 360°">
            <a:extLst>
              <a:ext uri="{FF2B5EF4-FFF2-40B4-BE49-F238E27FC236}">
                <a16:creationId xmlns:a16="http://schemas.microsoft.com/office/drawing/2014/main" id="{4951FC40-E64F-49CB-9E7D-9E0E848A76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4" y="330222"/>
            <a:ext cx="10343424" cy="6899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9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roteine: cosa sono, quali sono e gli alimenti in cui si trovano |  Studenti.it">
            <a:extLst>
              <a:ext uri="{FF2B5EF4-FFF2-40B4-BE49-F238E27FC236}">
                <a16:creationId xmlns:a16="http://schemas.microsoft.com/office/drawing/2014/main" id="{019E5338-6EC2-4866-A555-D271811C6B0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7" y="347854"/>
            <a:ext cx="10490418" cy="6863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613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77</TotalTime>
  <Words>294</Words>
  <Application>Microsoft Office PowerPoint</Application>
  <PresentationFormat>Personalizzato</PresentationFormat>
  <Paragraphs>52</Paragraphs>
  <Slides>36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&amp;quot</vt:lpstr>
      <vt:lpstr>Arial</vt:lpstr>
      <vt:lpstr>Arial Black</vt:lpstr>
      <vt:lpstr>Bahnschrift</vt:lpstr>
      <vt:lpstr>Calibri</vt:lpstr>
      <vt:lpstr>Calibri Light</vt:lpstr>
      <vt:lpstr>Times New Roman</vt:lpstr>
      <vt:lpstr>Tema di Office</vt:lpstr>
      <vt:lpstr>Presentazione standard di PowerPoint</vt:lpstr>
      <vt:lpstr>  "Chiunque sia stato il padre di una malattia, una alimentazione non corretta ne è stata la madre."  (George Herbert)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Controindicazioni:</vt:lpstr>
      <vt:lpstr>Cancerogenicità ?</vt:lpstr>
      <vt:lpstr>The Black Swan                                Nassim Nicholas Taleb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Riccardo Drago</dc:creator>
  <cp:lastModifiedBy>Luca</cp:lastModifiedBy>
  <cp:revision>12</cp:revision>
  <dcterms:created xsi:type="dcterms:W3CDTF">2023-12-08T13:37:31Z</dcterms:created>
  <dcterms:modified xsi:type="dcterms:W3CDTF">2025-04-06T08:58:29Z</dcterms:modified>
</cp:coreProperties>
</file>