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0"/>
  </p:notesMasterIdLst>
  <p:sldIdLst>
    <p:sldId id="320" r:id="rId2"/>
    <p:sldId id="271" r:id="rId3"/>
    <p:sldId id="270" r:id="rId4"/>
    <p:sldId id="273" r:id="rId5"/>
    <p:sldId id="274" r:id="rId6"/>
    <p:sldId id="275" r:id="rId7"/>
    <p:sldId id="276" r:id="rId8"/>
    <p:sldId id="303" r:id="rId9"/>
    <p:sldId id="277" r:id="rId10"/>
    <p:sldId id="278" r:id="rId11"/>
    <p:sldId id="324" r:id="rId12"/>
    <p:sldId id="327" r:id="rId13"/>
    <p:sldId id="268" r:id="rId14"/>
    <p:sldId id="269" r:id="rId15"/>
    <p:sldId id="299" r:id="rId16"/>
    <p:sldId id="294" r:id="rId17"/>
    <p:sldId id="257" r:id="rId18"/>
    <p:sldId id="329" r:id="rId19"/>
    <p:sldId id="323" r:id="rId20"/>
    <p:sldId id="262" r:id="rId21"/>
    <p:sldId id="279" r:id="rId22"/>
    <p:sldId id="306" r:id="rId23"/>
    <p:sldId id="280" r:id="rId24"/>
    <p:sldId id="301" r:id="rId25"/>
    <p:sldId id="302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58" r:id="rId36"/>
    <p:sldId id="259" r:id="rId37"/>
    <p:sldId id="260" r:id="rId38"/>
    <p:sldId id="261" r:id="rId39"/>
    <p:sldId id="304" r:id="rId40"/>
    <p:sldId id="293" r:id="rId41"/>
    <p:sldId id="292" r:id="rId42"/>
    <p:sldId id="314" r:id="rId43"/>
    <p:sldId id="316" r:id="rId44"/>
    <p:sldId id="315" r:id="rId45"/>
    <p:sldId id="318" r:id="rId46"/>
    <p:sldId id="313" r:id="rId47"/>
    <p:sldId id="312" r:id="rId48"/>
    <p:sldId id="267" r:id="rId49"/>
  </p:sldIdLst>
  <p:sldSz cx="10691813" cy="75596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7205"/>
  </p:normalViewPr>
  <p:slideViewPr>
    <p:cSldViewPr snapToGrid="0" snapToObjects="1">
      <p:cViewPr varScale="1">
        <p:scale>
          <a:sx n="113" d="100"/>
          <a:sy n="113" d="100"/>
        </p:scale>
        <p:origin x="1008" y="10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quisti" userId="7a408f30-dbab-4869-9784-84c9bb1e9cfb" providerId="ADAL" clId="{137C0EBE-BCD1-4159-B735-7B524D3F485F}"/>
    <pc:docChg chg="modSld">
      <pc:chgData name="Acquisti" userId="7a408f30-dbab-4869-9784-84c9bb1e9cfb" providerId="ADAL" clId="{137C0EBE-BCD1-4159-B735-7B524D3F485F}" dt="2022-05-18T11:50:42.480" v="1" actId="20577"/>
      <pc:docMkLst>
        <pc:docMk/>
      </pc:docMkLst>
      <pc:sldChg chg="modSp mod">
        <pc:chgData name="Acquisti" userId="7a408f30-dbab-4869-9784-84c9bb1e9cfb" providerId="ADAL" clId="{137C0EBE-BCD1-4159-B735-7B524D3F485F}" dt="2022-05-18T11:50:42.480" v="1" actId="20577"/>
        <pc:sldMkLst>
          <pc:docMk/>
          <pc:sldMk cId="3903659776" sldId="256"/>
        </pc:sldMkLst>
        <pc:spChg chg="mod">
          <ac:chgData name="Acquisti" userId="7a408f30-dbab-4869-9784-84c9bb1e9cfb" providerId="ADAL" clId="{137C0EBE-BCD1-4159-B735-7B524D3F485F}" dt="2022-05-18T11:50:36.287" v="0" actId="20577"/>
          <ac:spMkLst>
            <pc:docMk/>
            <pc:sldMk cId="3903659776" sldId="256"/>
            <ac:spMk id="5" creationId="{23D30D4B-781E-024C-8668-05EFAAD50B9F}"/>
          </ac:spMkLst>
        </pc:spChg>
        <pc:spChg chg="mod">
          <ac:chgData name="Acquisti" userId="7a408f30-dbab-4869-9784-84c9bb1e9cfb" providerId="ADAL" clId="{137C0EBE-BCD1-4159-B735-7B524D3F485F}" dt="2022-05-18T11:50:42.480" v="1" actId="20577"/>
          <ac:spMkLst>
            <pc:docMk/>
            <pc:sldMk cId="3903659776" sldId="256"/>
            <ac:spMk id="6" creationId="{CDD35AC0-7AAA-C448-AD5B-84248FB1F1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C898A-1709-4D13-9911-A455DC6DF750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A586-D7E6-45E2-A7B0-076F15693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07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ELENCARE TUTTI</a:t>
            </a:r>
            <a:r>
              <a:rPr lang="it-IT" baseline="0" smtClean="0"/>
              <a:t> I BIOMARCATORI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B5E4-9788-453F-8B0F-201C2BFCB80D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76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265" y="5569496"/>
            <a:ext cx="6591192" cy="972373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74" y="3452770"/>
            <a:ext cx="8389929" cy="1976635"/>
          </a:xfrm>
          <a:effectLst/>
        </p:spPr>
        <p:txBody>
          <a:bodyPr>
            <a:noAutofit/>
          </a:bodyPr>
          <a:lstStyle>
            <a:lvl1pPr marL="730011" indent="-521437" algn="l">
              <a:defRPr sz="6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61" y="806364"/>
            <a:ext cx="7484269" cy="383023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056" y="415041"/>
            <a:ext cx="2405658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789" y="806365"/>
            <a:ext cx="5646745" cy="539553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477" y="806366"/>
            <a:ext cx="7484269" cy="383023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356" y="2394942"/>
            <a:ext cx="6976649" cy="2671290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778" y="5078928"/>
            <a:ext cx="6981125" cy="92094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475" y="806364"/>
            <a:ext cx="3913204" cy="383023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1441" y="806366"/>
            <a:ext cx="3913204" cy="383023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6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200" y="1543601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955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marL="0" lvl="0" indent="0" algn="ctr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2" y="1542174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30" y="2435896"/>
            <a:ext cx="4251568" cy="1387255"/>
          </a:xfrm>
          <a:effectLst/>
        </p:spPr>
        <p:txBody>
          <a:bodyPr anchor="b">
            <a:noAutofit/>
          </a:bodyPr>
          <a:lstStyle>
            <a:lvl1pPr marL="260718" indent="-260718" algn="l">
              <a:defRPr sz="32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64" y="806366"/>
            <a:ext cx="4697061" cy="539553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861" y="3855679"/>
            <a:ext cx="3962261" cy="2358422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2692" y="1259946"/>
            <a:ext cx="4811316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488" y="1113874"/>
            <a:ext cx="4319420" cy="2384329"/>
          </a:xfrm>
        </p:spPr>
        <p:txBody>
          <a:bodyPr anchor="b"/>
          <a:lstStyle>
            <a:lvl1pPr marL="208575" indent="-208575">
              <a:buFont typeface="Georgia" pitchFamily="18" charset="0"/>
              <a:buChar char="*"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73" y="4921197"/>
            <a:ext cx="7464085" cy="1259946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691813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6841" y="4819505"/>
            <a:ext cx="7614890" cy="1259946"/>
          </a:xfrm>
          <a:prstGeom prst="rect">
            <a:avLst/>
          </a:prstGeom>
          <a:effectLst/>
        </p:spPr>
        <p:txBody>
          <a:bodyPr vert="horz" lIns="104287" tIns="52144" rIns="104287" bIns="52144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7" y="807181"/>
            <a:ext cx="7484269" cy="383023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6974" y="6803708"/>
            <a:ext cx="2940249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61CE2-F3FB-3F41-8EFC-01C802EC257D}" type="datetimeFigureOut">
              <a:rPr lang="it-IT" smtClean="0"/>
              <a:t>19/04/2025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590" y="6803708"/>
            <a:ext cx="392033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4922" y="6803708"/>
            <a:ext cx="213836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260E6-FAE0-114C-9EDA-EB9F3A8AFDC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65006" indent="-365006" algn="r" defTabSz="104287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1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724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86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44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16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029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17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183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331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istockphoto.com/it/foto/vista-panoramica-di-assisi-in-provincia-di-perugia-in-umbria-gm1126977437-29688227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igital_object_identifier" TargetMode="External"/><Relationship Id="rId2" Type="http://schemas.openxmlformats.org/officeDocument/2006/relationships/hyperlink" Target="https://www.ncbi.nlm.nih.gov/pmc/articles/PMC5298042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x.doi.org/10.1002/jat.335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7200" y="3395133"/>
            <a:ext cx="10691813" cy="0"/>
          </a:xfrm>
          <a:prstGeom prst="rect">
            <a:avLst/>
          </a:prstGeom>
          <a:solidFill>
            <a:srgbClr val="E8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982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rgbClr val="474747"/>
                </a:solidFill>
                <a:effectLst/>
                <a:latin typeface="iStock Maquette"/>
              </a:rPr>
              <a:t/>
            </a:r>
            <a:b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rgbClr val="474747"/>
                </a:solidFill>
                <a:effectLst/>
                <a:latin typeface="iStock Maquette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vista panoramica di assisi, in provincia di perugia, in umbria. - assisi foto e immagini sto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3" y="516113"/>
            <a:ext cx="9993842" cy="70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37744" y="1000431"/>
            <a:ext cx="787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Il ruolo dei </a:t>
            </a:r>
            <a:r>
              <a:rPr lang="it-IT" sz="4000" dirty="0" err="1"/>
              <a:t>biomarcatori</a:t>
            </a:r>
            <a:r>
              <a:rPr lang="it-IT" sz="4000" dirty="0"/>
              <a:t> </a:t>
            </a:r>
            <a:r>
              <a:rPr lang="it-IT" sz="4000" dirty="0" smtClean="0"/>
              <a:t>nel </a:t>
            </a:r>
            <a:r>
              <a:rPr lang="it-IT" sz="4000" dirty="0"/>
              <a:t>trauma  cerebrale </a:t>
            </a:r>
            <a:r>
              <a:rPr lang="it-IT" sz="4000" dirty="0" err="1"/>
              <a:t>concussivo</a:t>
            </a:r>
            <a:endParaRPr lang="it-IT" sz="4000" dirty="0"/>
          </a:p>
          <a:p>
            <a:pPr algn="ctr"/>
            <a:r>
              <a:rPr lang="it-IT" sz="4000" dirty="0"/>
              <a:t>negli sport da contatto</a:t>
            </a:r>
          </a:p>
          <a:p>
            <a:pPr algn="ctr"/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it-IT" dirty="0" smtClean="0"/>
              <a:t>Francesco </a:t>
            </a:r>
            <a:r>
              <a:rPr lang="it-IT" dirty="0"/>
              <a:t>Rondoni</a:t>
            </a:r>
          </a:p>
          <a:p>
            <a:pPr algn="r"/>
            <a:r>
              <a:rPr lang="it-IT" dirty="0" smtClean="0"/>
              <a:t>membro della Commissione Studi e Ricerche della F.P.I. </a:t>
            </a:r>
          </a:p>
          <a:p>
            <a:pPr algn="r"/>
            <a:r>
              <a:rPr lang="it-IT" dirty="0"/>
              <a:t>g</a:t>
            </a:r>
            <a:r>
              <a:rPr lang="it-IT" dirty="0" smtClean="0"/>
              <a:t>ià medico responsabile al Centro </a:t>
            </a:r>
            <a:r>
              <a:rPr lang="it-IT" dirty="0"/>
              <a:t>Tecnico Nazionale di Pugilato</a:t>
            </a:r>
          </a:p>
        </p:txBody>
      </p:sp>
    </p:spTree>
    <p:extLst>
      <p:ext uri="{BB962C8B-B14F-4D97-AF65-F5344CB8AC3E}">
        <p14:creationId xmlns:p14="http://schemas.microsoft.com/office/powerpoint/2010/main" val="8010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1679" y="1444194"/>
            <a:ext cx="73795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Uno studio prospettico </a:t>
            </a:r>
            <a:endParaRPr lang="it-IT" sz="3200" dirty="0" smtClean="0"/>
          </a:p>
          <a:p>
            <a:pPr algn="ctr"/>
            <a:r>
              <a:rPr lang="it-IT" sz="3200" dirty="0" smtClean="0"/>
              <a:t>su </a:t>
            </a:r>
            <a:r>
              <a:rPr lang="it-IT" sz="3200" dirty="0"/>
              <a:t>larga scala </a:t>
            </a:r>
            <a:endParaRPr lang="it-IT" sz="3200" dirty="0" smtClean="0"/>
          </a:p>
          <a:p>
            <a:pPr algn="ctr"/>
            <a:r>
              <a:rPr lang="it-IT" sz="3200" dirty="0" smtClean="0"/>
              <a:t>ha </a:t>
            </a:r>
            <a:r>
              <a:rPr lang="it-IT" sz="3200" dirty="0"/>
              <a:t>dimostrato </a:t>
            </a:r>
            <a:endParaRPr lang="it-IT" sz="3200" dirty="0" smtClean="0"/>
          </a:p>
          <a:p>
            <a:pPr algn="ctr"/>
            <a:r>
              <a:rPr lang="it-IT" sz="3200" dirty="0" smtClean="0"/>
              <a:t>che </a:t>
            </a:r>
            <a:r>
              <a:rPr lang="it-IT" sz="3200" dirty="0"/>
              <a:t>meno dell’1% delle concussioni legate allo sport è correlata all’</a:t>
            </a:r>
            <a:r>
              <a:rPr lang="it-IT" sz="3200" dirty="0" err="1"/>
              <a:t>imaging</a:t>
            </a:r>
            <a:r>
              <a:rPr lang="it-IT" sz="3200" dirty="0"/>
              <a:t> RMN </a:t>
            </a:r>
          </a:p>
          <a:p>
            <a:pPr algn="ctr"/>
            <a:endParaRPr lang="it-IT" sz="3200" dirty="0"/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…allora bisogna cercare altrove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2881" y="5898523"/>
            <a:ext cx="10264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Andrew P Klein, Julie E </a:t>
            </a:r>
            <a:r>
              <a:rPr lang="en-US" dirty="0" err="1" smtClean="0">
                <a:solidFill>
                  <a:srgbClr val="FF0000"/>
                </a:solidFill>
              </a:rPr>
              <a:t>Tetzlaff</a:t>
            </a:r>
            <a:r>
              <a:rPr lang="en-US" dirty="0">
                <a:solidFill>
                  <a:srgbClr val="FF0000"/>
                </a:solidFill>
              </a:rPr>
              <a:t> Joshua M </a:t>
            </a:r>
            <a:r>
              <a:rPr lang="en-US" dirty="0" err="1" smtClean="0">
                <a:solidFill>
                  <a:srgbClr val="FF0000"/>
                </a:solidFill>
              </a:rPr>
              <a:t>Bonis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Prevalence </a:t>
            </a:r>
            <a:r>
              <a:rPr lang="en-US" b="1" i="1" dirty="0">
                <a:solidFill>
                  <a:srgbClr val="FF0000"/>
                </a:solidFill>
              </a:rPr>
              <a:t>of Potentially Clinically Significant Magnetic Resonance Imaging Findings in Athletes with and without Sport-Related Concussion. </a:t>
            </a:r>
            <a:r>
              <a:rPr lang="en-US" i="1" dirty="0">
                <a:solidFill>
                  <a:srgbClr val="FF0000"/>
                </a:solidFill>
              </a:rPr>
              <a:t>J Neurotrauma2019 Jun;36(11):1776-1785. </a:t>
            </a:r>
            <a:r>
              <a:rPr lang="en-US" i="1" dirty="0" err="1">
                <a:solidFill>
                  <a:srgbClr val="FF0000"/>
                </a:solidFill>
              </a:rPr>
              <a:t>doi</a:t>
            </a:r>
            <a:r>
              <a:rPr lang="en-US" i="1" dirty="0">
                <a:solidFill>
                  <a:srgbClr val="FF0000"/>
                </a:solidFill>
              </a:rPr>
              <a:t>: 10.1089/neu.2018.6055. </a:t>
            </a:r>
            <a:r>
              <a:rPr lang="en-US" i="1" dirty="0" err="1">
                <a:solidFill>
                  <a:srgbClr val="FF0000"/>
                </a:solidFill>
              </a:rPr>
              <a:t>Epub</a:t>
            </a:r>
            <a:r>
              <a:rPr lang="en-US" i="1" dirty="0">
                <a:solidFill>
                  <a:srgbClr val="FF0000"/>
                </a:solidFill>
              </a:rPr>
              <a:t> 2019 Feb 25.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9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5258" y="645034"/>
            <a:ext cx="7540671" cy="640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dirty="0"/>
              <a:t>I </a:t>
            </a:r>
            <a:r>
              <a:rPr lang="it-IT" sz="6600" dirty="0" err="1"/>
              <a:t>biomarcatori</a:t>
            </a:r>
            <a:r>
              <a:rPr lang="it-IT" sz="6600" dirty="0"/>
              <a:t> </a:t>
            </a:r>
          </a:p>
          <a:p>
            <a:r>
              <a:rPr lang="it-IT" sz="2646" dirty="0" smtClean="0"/>
              <a:t> «indicatori/marcatori biologici» </a:t>
            </a:r>
            <a:endParaRPr lang="it-IT" sz="2646" dirty="0"/>
          </a:p>
          <a:p>
            <a:endParaRPr lang="it-IT" sz="2646" dirty="0"/>
          </a:p>
          <a:p>
            <a:r>
              <a:rPr lang="it-IT" sz="2646" dirty="0"/>
              <a:t>sono </a:t>
            </a:r>
            <a:r>
              <a:rPr lang="it-IT" sz="2646" dirty="0" smtClean="0"/>
              <a:t>molecole</a:t>
            </a:r>
            <a:r>
              <a:rPr lang="it-IT" sz="2646" dirty="0"/>
              <a:t>, </a:t>
            </a:r>
            <a:r>
              <a:rPr lang="it-IT" sz="2646" dirty="0" smtClean="0"/>
              <a:t>proteine, quali enzimi ed ormoni </a:t>
            </a:r>
            <a:r>
              <a:rPr lang="it-IT" sz="2646" dirty="0"/>
              <a:t>o altre sostanze biologiche che possono essere misurate con precisione e accuratezza </a:t>
            </a:r>
            <a:r>
              <a:rPr lang="it-IT" sz="2646" dirty="0" smtClean="0"/>
              <a:t>in campioni: </a:t>
            </a:r>
            <a:endParaRPr lang="it-IT" sz="2646" dirty="0"/>
          </a:p>
          <a:p>
            <a:r>
              <a:rPr lang="it-IT" sz="2646" dirty="0"/>
              <a:t>Tessuti- Sangue - Liquido cefalorachidiano(LCR)  </a:t>
            </a:r>
          </a:p>
          <a:p>
            <a:endParaRPr lang="it-IT" sz="2646" dirty="0"/>
          </a:p>
          <a:p>
            <a:r>
              <a:rPr lang="it-IT" sz="2646" dirty="0"/>
              <a:t>Sono sempre più frequentemente usati perché svolgono un ruolo importante </a:t>
            </a:r>
          </a:p>
          <a:p>
            <a:r>
              <a:rPr lang="it-IT" sz="2646" dirty="0"/>
              <a:t>-nella ricerca medica</a:t>
            </a:r>
          </a:p>
          <a:p>
            <a:r>
              <a:rPr lang="it-IT" sz="2646" dirty="0"/>
              <a:t>-nella diagnosi  delle malattie  </a:t>
            </a:r>
          </a:p>
          <a:p>
            <a:r>
              <a:rPr lang="it-IT" sz="2646" dirty="0"/>
              <a:t>-nel monitoraggio del loro decorso</a:t>
            </a:r>
          </a:p>
        </p:txBody>
      </p:sp>
    </p:spTree>
    <p:extLst>
      <p:ext uri="{BB962C8B-B14F-4D97-AF65-F5344CB8AC3E}">
        <p14:creationId xmlns:p14="http://schemas.microsoft.com/office/powerpoint/2010/main" val="31507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4267" y="653437"/>
            <a:ext cx="9059333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I Principali </a:t>
            </a:r>
            <a:r>
              <a:rPr lang="it-IT" sz="2000" dirty="0" err="1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Biomarker</a:t>
            </a:r>
            <a:r>
              <a:rPr lang="it-IT" sz="2000" dirty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 Cardiaci </a:t>
            </a:r>
            <a:endParaRPr lang="it-IT" sz="2000" dirty="0" smtClean="0">
              <a:solidFill>
                <a:srgbClr val="111111"/>
              </a:solidFill>
              <a:latin typeface="Volkhov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negli </a:t>
            </a:r>
            <a:r>
              <a:rPr lang="it-IT" sz="2000" dirty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anni </a:t>
            </a:r>
            <a:r>
              <a:rPr lang="it-IT" sz="2000" dirty="0" smtClean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‘80 </a:t>
            </a:r>
            <a:r>
              <a:rPr lang="it-IT" sz="2000" dirty="0">
                <a:solidFill>
                  <a:srgbClr val="111111"/>
                </a:solidFill>
                <a:latin typeface="Volkhov"/>
                <a:ea typeface="Times New Roman" panose="02020603050405020304" pitchFamily="18" charset="0"/>
                <a:cs typeface="Times New Roman" panose="02020603050405020304" pitchFamily="18" charset="0"/>
              </a:rPr>
              <a:t>i primi test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 smtClean="0">
              <a:solidFill>
                <a:srgbClr val="FF0000"/>
              </a:solidFill>
              <a:latin typeface="Volkhov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Troponina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Cardiaca (</a:t>
            </a:r>
            <a:r>
              <a:rPr lang="it-IT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cTn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enzima proteico </a:t>
            </a:r>
            <a:r>
              <a:rPr lang="it-IT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 considerata il marker più affidabile     per la diagnosi di infarto miocardico acuto.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 principali: la </a:t>
            </a:r>
            <a:r>
              <a:rPr lang="it-IT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troponina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it-IT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cTnI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 la </a:t>
            </a:r>
            <a:r>
              <a:rPr lang="it-IT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troponina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(</a:t>
            </a:r>
            <a:r>
              <a:rPr lang="it-IT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cTnT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it-IT" dirty="0" smtClean="0">
              <a:solidFill>
                <a:srgbClr val="2F2F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entrambe 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altamente specifiche per il tessuto cardiaco.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troponine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ad alta sensibilità (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hs-cTn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ono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Gold 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l'infarto miocardico acuto</a:t>
            </a:r>
            <a:endParaRPr lang="it-IT" dirty="0">
              <a:solidFill>
                <a:srgbClr val="2F2F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BNP e il suo precursore NT-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proBNP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sono ormoni 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rilasciati dai ventricoli cardiaci  </a:t>
            </a:r>
            <a:r>
              <a:rPr lang="it-IT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it-IT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risposta a un aumento del volume e della pressione intracardiaca tipici dello scompenso </a:t>
            </a:r>
            <a:r>
              <a:rPr lang="it-IT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cardiaco.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it-IT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BNP </a:t>
            </a:r>
            <a:r>
              <a:rPr lang="it-IT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rivoluzionato la gestione dell'insufficienza cardiaca, diventando uno dei </a:t>
            </a:r>
            <a:r>
              <a:rPr lang="it-IT" b="1" dirty="0" err="1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biomarker</a:t>
            </a:r>
            <a:r>
              <a:rPr lang="it-IT" b="1" dirty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più utilizzati in </a:t>
            </a:r>
            <a:r>
              <a:rPr lang="it-IT" b="1" dirty="0" smtClean="0">
                <a:solidFill>
                  <a:srgbClr val="2F2F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cardiologia</a:t>
            </a:r>
            <a:r>
              <a:rPr lang="it-IT" sz="1600" b="1" dirty="0">
                <a:solidFill>
                  <a:srgbClr val="2F2F2F"/>
                </a:solidFill>
                <a:latin typeface="Inte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6824" y="797805"/>
            <a:ext cx="9684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Il gruppo di ricerca del Laboratorio di Neurochimica Clinica dell’Università degli Studi di Perugia 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ha realizzato un innovativo studio </a:t>
            </a:r>
          </a:p>
          <a:p>
            <a:pPr algn="ctr"/>
            <a:r>
              <a:rPr lang="it-IT" sz="2800" b="1" dirty="0" smtClean="0"/>
              <a:t>sull'utilizzo di</a:t>
            </a:r>
            <a:r>
              <a:rPr lang="it-IT" sz="2800" b="1" dirty="0" smtClean="0">
                <a:solidFill>
                  <a:srgbClr val="FF0000"/>
                </a:solidFill>
              </a:rPr>
              <a:t> BIOMARCATORI </a:t>
            </a:r>
            <a:r>
              <a:rPr lang="it-IT" sz="2800" b="1" dirty="0" smtClean="0"/>
              <a:t>misurabili nel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liquido cefalorachidiano </a:t>
            </a:r>
            <a:r>
              <a:rPr lang="it-IT" sz="2800" b="1" dirty="0" smtClean="0"/>
              <a:t>e nel sangue</a:t>
            </a:r>
            <a:r>
              <a:rPr lang="it-IT" sz="2800" dirty="0" smtClean="0"/>
              <a:t> 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per ottimizzare l'individuazione di nuove terapie per le principali malattie del sistema nervoso centrale.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6824" y="5215944"/>
            <a:ext cx="937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Gaetani L, </a:t>
            </a:r>
            <a:r>
              <a:rPr lang="en-US" i="1" dirty="0" err="1">
                <a:solidFill>
                  <a:srgbClr val="FF0000"/>
                </a:solidFill>
              </a:rPr>
              <a:t>Paolini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Paoletti</a:t>
            </a:r>
            <a:r>
              <a:rPr lang="en-US" i="1" dirty="0">
                <a:solidFill>
                  <a:srgbClr val="FF0000"/>
                </a:solidFill>
              </a:rPr>
              <a:t> F, </a:t>
            </a:r>
            <a:r>
              <a:rPr lang="en-US" i="1" dirty="0" err="1">
                <a:solidFill>
                  <a:srgbClr val="FF0000"/>
                </a:solidFill>
              </a:rPr>
              <a:t>Bellomo</a:t>
            </a:r>
            <a:r>
              <a:rPr lang="en-US" i="1" dirty="0">
                <a:solidFill>
                  <a:srgbClr val="FF0000"/>
                </a:solidFill>
              </a:rPr>
              <a:t> G, Mancini A, </a:t>
            </a:r>
            <a:r>
              <a:rPr lang="en-US" i="1" dirty="0" err="1">
                <a:solidFill>
                  <a:srgbClr val="FF0000"/>
                </a:solidFill>
              </a:rPr>
              <a:t>Simoni</a:t>
            </a:r>
            <a:r>
              <a:rPr lang="en-US" i="1" dirty="0">
                <a:solidFill>
                  <a:srgbClr val="FF0000"/>
                </a:solidFill>
              </a:rPr>
              <a:t> S, Di Filippo M, </a:t>
            </a:r>
            <a:r>
              <a:rPr lang="en-US" i="1" dirty="0" err="1">
                <a:solidFill>
                  <a:srgbClr val="FF0000"/>
                </a:solidFill>
              </a:rPr>
              <a:t>Parnetti</a:t>
            </a:r>
            <a:r>
              <a:rPr lang="en-US" i="1" dirty="0">
                <a:solidFill>
                  <a:srgbClr val="FF0000"/>
                </a:solidFill>
              </a:rPr>
              <a:t> L. </a:t>
            </a:r>
            <a:r>
              <a:rPr lang="en-US" b="1" i="1" dirty="0">
                <a:solidFill>
                  <a:srgbClr val="FF0000"/>
                </a:solidFill>
              </a:rPr>
              <a:t>“CSF and Blood Biomarkers in </a:t>
            </a:r>
            <a:r>
              <a:rPr lang="en-US" b="1" i="1" dirty="0" err="1">
                <a:solidFill>
                  <a:srgbClr val="FF0000"/>
                </a:solidFill>
              </a:rPr>
              <a:t>Neuroinflammatory</a:t>
            </a:r>
            <a:r>
              <a:rPr lang="en-US" b="1" i="1" dirty="0">
                <a:solidFill>
                  <a:srgbClr val="FF0000"/>
                </a:solidFill>
              </a:rPr>
              <a:t> and Neurodegenerative Diseases: Implications for Treatment.” </a:t>
            </a:r>
            <a:r>
              <a:rPr lang="en-US" i="1" dirty="0">
                <a:solidFill>
                  <a:srgbClr val="FF0000"/>
                </a:solidFill>
              </a:rPr>
              <a:t>Trends </a:t>
            </a:r>
            <a:r>
              <a:rPr lang="en-US" i="1" dirty="0" err="1">
                <a:solidFill>
                  <a:srgbClr val="FF0000"/>
                </a:solidFill>
              </a:rPr>
              <a:t>Pharmacol</a:t>
            </a:r>
            <a:r>
              <a:rPr lang="en-US" i="1" dirty="0">
                <a:solidFill>
                  <a:srgbClr val="FF0000"/>
                </a:solidFill>
              </a:rPr>
              <a:t> Sci. 2020 Oct 27:S0165-6147(20)30218-2. </a:t>
            </a:r>
            <a:r>
              <a:rPr lang="en-US" i="1" dirty="0" err="1">
                <a:solidFill>
                  <a:srgbClr val="FF0000"/>
                </a:solidFill>
              </a:rPr>
              <a:t>doi</a:t>
            </a:r>
            <a:r>
              <a:rPr lang="en-US" i="1" dirty="0">
                <a:solidFill>
                  <a:srgbClr val="FF0000"/>
                </a:solidFill>
              </a:rPr>
              <a:t>: 10.1016/j.tips.2020.09.011. Online ahead of print. </a:t>
            </a:r>
            <a:r>
              <a:rPr lang="it-IT" i="1" dirty="0">
                <a:solidFill>
                  <a:srgbClr val="FF0000"/>
                </a:solidFill>
              </a:rPr>
              <a:t>PMID: 33127098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4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0006" y="1302321"/>
            <a:ext cx="855157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recente pubblicazione su </a:t>
            </a:r>
            <a:r>
              <a:rPr lang="it-IT" sz="3200" dirty="0" err="1"/>
              <a:t>Neurology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/>
              <a:t>di alcuni studi relativi </a:t>
            </a:r>
            <a:endParaRPr lang="it-IT" sz="3200" dirty="0" smtClean="0"/>
          </a:p>
          <a:p>
            <a:pPr algn="ctr"/>
            <a:endParaRPr lang="it-IT" sz="3200" dirty="0"/>
          </a:p>
          <a:p>
            <a:pPr algn="ctr"/>
            <a:r>
              <a:rPr lang="it-IT" sz="3200" b="1" dirty="0"/>
              <a:t>ai </a:t>
            </a:r>
            <a:r>
              <a:rPr lang="it-IT" sz="2800" b="1" dirty="0" smtClean="0">
                <a:solidFill>
                  <a:srgbClr val="FF0000"/>
                </a:solidFill>
              </a:rPr>
              <a:t>BIOMARCATORI</a:t>
            </a:r>
            <a:r>
              <a:rPr lang="it-IT" sz="3200" b="1" dirty="0" smtClean="0"/>
              <a:t> </a:t>
            </a:r>
            <a:r>
              <a:rPr lang="it-IT" sz="3200" b="1" dirty="0"/>
              <a:t>sierici </a:t>
            </a:r>
          </a:p>
          <a:p>
            <a:pPr algn="ctr"/>
            <a:r>
              <a:rPr lang="it-IT" sz="3200" b="1" dirty="0"/>
              <a:t>correlati al Trauma Cerebrale Lieve 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ha riproposto il problema </a:t>
            </a:r>
          </a:p>
          <a:p>
            <a:pPr algn="ctr"/>
            <a:r>
              <a:rPr lang="it-IT" sz="3200" dirty="0"/>
              <a:t>della </a:t>
            </a:r>
            <a:r>
              <a:rPr lang="it-IT" sz="3200" b="1" dirty="0"/>
              <a:t>concussione </a:t>
            </a:r>
            <a:r>
              <a:rPr lang="it-IT" sz="3200" dirty="0"/>
              <a:t>negli sport da </a:t>
            </a:r>
            <a:r>
              <a:rPr lang="it-IT" sz="3200" dirty="0" smtClean="0"/>
              <a:t>contatto</a:t>
            </a:r>
          </a:p>
          <a:p>
            <a:pPr algn="ctr"/>
            <a:endParaRPr lang="it-IT" sz="3200" dirty="0"/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Christopher M. </a:t>
            </a:r>
            <a:r>
              <a:rPr lang="en-US" sz="2000" i="1" dirty="0" err="1">
                <a:solidFill>
                  <a:srgbClr val="FF0000"/>
                </a:solidFill>
              </a:rPr>
              <a:t>Filley</a:t>
            </a:r>
            <a:r>
              <a:rPr lang="en-US" sz="2000" i="1" dirty="0">
                <a:solidFill>
                  <a:srgbClr val="FF0000"/>
                </a:solidFill>
              </a:rPr>
              <a:t> - </a:t>
            </a:r>
            <a:r>
              <a:rPr lang="en-US" sz="2000" b="1" i="1" dirty="0">
                <a:solidFill>
                  <a:srgbClr val="FF0000"/>
                </a:solidFill>
              </a:rPr>
              <a:t>Progress in the diagnosis of traumatic brain </a:t>
            </a:r>
            <a:r>
              <a:rPr lang="en-US" sz="2000" b="1" i="1" dirty="0" smtClean="0">
                <a:solidFill>
                  <a:srgbClr val="FF0000"/>
                </a:solidFill>
              </a:rPr>
              <a:t>injury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Neurology </a:t>
            </a:r>
            <a:r>
              <a:rPr lang="en-US" sz="2000" i="1" dirty="0">
                <a:solidFill>
                  <a:srgbClr val="FF0000"/>
                </a:solidFill>
              </a:rPr>
              <a:t>, Editorial.  July 08, 2020</a:t>
            </a:r>
            <a:endParaRPr lang="it-IT" sz="2000" dirty="0" smtClean="0">
              <a:solidFill>
                <a:srgbClr val="FF0000"/>
              </a:solidFill>
            </a:endParaRP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7268" y="537157"/>
            <a:ext cx="99974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Già uno studio su </a:t>
            </a:r>
            <a:r>
              <a:rPr lang="it-IT" sz="2800" dirty="0" err="1" smtClean="0"/>
              <a:t>Neurology</a:t>
            </a:r>
            <a:r>
              <a:rPr lang="it-IT" sz="2800" dirty="0" smtClean="0"/>
              <a:t> del 2019 aveva preso in esame</a:t>
            </a:r>
          </a:p>
          <a:p>
            <a:pPr algn="ctr"/>
            <a:r>
              <a:rPr lang="it-IT" sz="2800" dirty="0"/>
              <a:t>i</a:t>
            </a:r>
            <a:r>
              <a:rPr lang="it-IT" sz="2800" dirty="0" smtClean="0"/>
              <a:t> </a:t>
            </a:r>
            <a:r>
              <a:rPr lang="it-IT" sz="2800" dirty="0"/>
              <a:t>livelli </a:t>
            </a:r>
            <a:r>
              <a:rPr lang="it-IT" sz="2800" dirty="0" smtClean="0"/>
              <a:t>di  </a:t>
            </a:r>
            <a:r>
              <a:rPr lang="it-IT" sz="2800" b="1" dirty="0" smtClean="0">
                <a:solidFill>
                  <a:srgbClr val="FF0000"/>
                </a:solidFill>
              </a:rPr>
              <a:t>IL-6 </a:t>
            </a:r>
            <a:r>
              <a:rPr lang="it-IT" sz="2800" b="1" dirty="0">
                <a:solidFill>
                  <a:srgbClr val="FF0000"/>
                </a:solidFill>
              </a:rPr>
              <a:t>e IL-1RA 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/>
              <a:t>dopo </a:t>
            </a:r>
            <a:r>
              <a:rPr lang="it-IT" sz="2800" b="1" dirty="0"/>
              <a:t>6 ore </a:t>
            </a:r>
            <a:endParaRPr lang="it-IT" sz="2800" b="1" dirty="0" smtClean="0"/>
          </a:p>
          <a:p>
            <a:pPr algn="ctr"/>
            <a:r>
              <a:rPr lang="it-IT" sz="2800" dirty="0" smtClean="0"/>
              <a:t>da un trauma sportivo evidenziando che:</a:t>
            </a:r>
          </a:p>
          <a:p>
            <a:pPr algn="ctr"/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dirty="0" smtClean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8100" y="2069857"/>
            <a:ext cx="10142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b="1" dirty="0"/>
              <a:t>erano in grado di discriminare </a:t>
            </a:r>
            <a:r>
              <a:rPr lang="it-IT" sz="2400" b="1" dirty="0" smtClean="0"/>
              <a:t>gli </a:t>
            </a:r>
            <a:r>
              <a:rPr lang="it-IT" sz="2400" b="1" dirty="0"/>
              <a:t>atleti che avevano riportato una concussione rispetto ai controlli </a:t>
            </a:r>
            <a:r>
              <a:rPr lang="it-IT" sz="2400" dirty="0"/>
              <a:t>(</a:t>
            </a:r>
            <a:r>
              <a:rPr lang="it-IT" sz="2400" dirty="0" smtClean="0"/>
              <a:t>p </a:t>
            </a:r>
            <a:r>
              <a:rPr lang="it-IT" sz="2400" dirty="0"/>
              <a:t>≤ 0,001) </a:t>
            </a:r>
          </a:p>
          <a:p>
            <a:endParaRPr lang="it-IT" sz="2400" dirty="0" smtClean="0">
              <a:sym typeface="Wingdings" panose="05000000000000000000" pitchFamily="2" charset="2"/>
            </a:endParaRPr>
          </a:p>
          <a:p>
            <a:r>
              <a:rPr lang="it-IT" sz="2400" dirty="0" smtClean="0">
                <a:sym typeface="Wingdings" panose="05000000000000000000" pitchFamily="2" charset="2"/>
              </a:rPr>
              <a:t></a:t>
            </a:r>
            <a:r>
              <a:rPr lang="it-IT" sz="2400" dirty="0" smtClean="0"/>
              <a:t>erano </a:t>
            </a:r>
            <a:r>
              <a:rPr lang="it-IT" sz="2400" dirty="0"/>
              <a:t>elevati negli atleti che avevano riportato il trauma </a:t>
            </a:r>
            <a:r>
              <a:rPr lang="it-IT" sz="2400" dirty="0" err="1"/>
              <a:t>concussivo</a:t>
            </a:r>
            <a:r>
              <a:rPr lang="it-IT" sz="2400" dirty="0"/>
              <a:t> </a:t>
            </a:r>
            <a:r>
              <a:rPr lang="it-IT" sz="2400" b="1" dirty="0"/>
              <a:t>sia rispetto ai loro valori </a:t>
            </a:r>
            <a:r>
              <a:rPr lang="it-IT" sz="2400" b="1" dirty="0" smtClean="0"/>
              <a:t>basali </a:t>
            </a:r>
            <a:r>
              <a:rPr lang="it-IT" sz="2400" b="1" dirty="0"/>
              <a:t>che a quelli </a:t>
            </a:r>
            <a:r>
              <a:rPr lang="it-IT" sz="2400" b="1" dirty="0" smtClean="0"/>
              <a:t>successivi</a:t>
            </a:r>
          </a:p>
          <a:p>
            <a:endParaRPr lang="it-IT" sz="2400" dirty="0" smtClean="0">
              <a:sym typeface="Wingdings" panose="05000000000000000000" pitchFamily="2" charset="2"/>
            </a:endParaRPr>
          </a:p>
          <a:p>
            <a:r>
              <a:rPr lang="it-IT" sz="2400" dirty="0" smtClean="0">
                <a:sym typeface="Wingdings" panose="05000000000000000000" pitchFamily="2" charset="2"/>
              </a:rPr>
              <a:t></a:t>
            </a:r>
            <a:r>
              <a:rPr lang="it-IT" sz="2400" dirty="0" smtClean="0"/>
              <a:t>erano </a:t>
            </a:r>
            <a:r>
              <a:rPr lang="it-IT" sz="2400" dirty="0"/>
              <a:t>significativamente associati alla durata dei </a:t>
            </a:r>
            <a:r>
              <a:rPr lang="it-IT" sz="2400" dirty="0" smtClean="0"/>
              <a:t>sintomi </a:t>
            </a:r>
          </a:p>
          <a:p>
            <a:endParaRPr lang="it-IT" sz="2400" dirty="0" smtClean="0"/>
          </a:p>
          <a:p>
            <a:r>
              <a:rPr lang="it-IT" sz="2400" b="1" dirty="0" smtClean="0"/>
              <a:t>    QUINDI ERANO IN GRADO DI MONITORARNE L’EVOLUZIONE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7729" y="6045988"/>
            <a:ext cx="100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Morgan E. Nitta, Jonathan </a:t>
            </a:r>
            <a:r>
              <a:rPr lang="en-US" dirty="0" err="1">
                <a:solidFill>
                  <a:srgbClr val="FF0000"/>
                </a:solidFill>
              </a:rPr>
              <a:t>Savitz</a:t>
            </a:r>
            <a:r>
              <a:rPr lang="en-US" dirty="0">
                <a:solidFill>
                  <a:srgbClr val="FF0000"/>
                </a:solidFill>
              </a:rPr>
              <a:t>, Lindsay D. Nelson, T. Kent Teague, James B. </a:t>
            </a:r>
            <a:r>
              <a:rPr lang="en-US" dirty="0" err="1">
                <a:solidFill>
                  <a:srgbClr val="FF0000"/>
                </a:solidFill>
              </a:rPr>
              <a:t>Hoelzle</a:t>
            </a:r>
            <a:r>
              <a:rPr lang="en-US" dirty="0">
                <a:solidFill>
                  <a:srgbClr val="FF0000"/>
                </a:solidFill>
              </a:rPr>
              <a:t>, Michael A. McCrea, Timothy B. Meier: Acute elevation of serum inflammatory markers predicts symptom recovery after </a:t>
            </a:r>
            <a:r>
              <a:rPr lang="en-US" dirty="0" smtClean="0">
                <a:solidFill>
                  <a:srgbClr val="FF0000"/>
                </a:solidFill>
              </a:rPr>
              <a:t>concussion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Neurology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July</a:t>
            </a:r>
            <a:r>
              <a:rPr lang="it-IT" dirty="0">
                <a:solidFill>
                  <a:srgbClr val="FF0000"/>
                </a:solidFill>
              </a:rPr>
              <a:t> 03, 2019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0905" y="1035197"/>
            <a:ext cx="90667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Dallo studio, pertanto, si ricava che:</a:t>
            </a:r>
          </a:p>
          <a:p>
            <a:pPr algn="ctr"/>
            <a:r>
              <a:rPr lang="it-IT" sz="4000" dirty="0"/>
              <a:t>l</a:t>
            </a:r>
            <a:r>
              <a:rPr lang="it-IT" sz="4000" dirty="0" smtClean="0"/>
              <a:t>a </a:t>
            </a:r>
            <a:r>
              <a:rPr lang="it-IT" sz="4000" dirty="0"/>
              <a:t>determinazione di </a:t>
            </a:r>
            <a:endParaRPr lang="it-IT" sz="4000" dirty="0" smtClean="0"/>
          </a:p>
          <a:p>
            <a:pPr algn="ctr"/>
            <a:r>
              <a:rPr lang="it-IT" sz="4000" b="1" dirty="0" smtClean="0"/>
              <a:t>Interuchina-6 </a:t>
            </a:r>
            <a:r>
              <a:rPr lang="it-IT" sz="4000" dirty="0"/>
              <a:t>e </a:t>
            </a:r>
            <a:r>
              <a:rPr lang="it-IT" sz="4000" b="1" dirty="0" smtClean="0"/>
              <a:t>Interuchina-1RA</a:t>
            </a:r>
            <a:r>
              <a:rPr lang="it-IT" sz="4000" dirty="0" smtClean="0"/>
              <a:t> </a:t>
            </a:r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nel </a:t>
            </a:r>
            <a:r>
              <a:rPr lang="it-IT" sz="4000" dirty="0">
                <a:solidFill>
                  <a:srgbClr val="FF0000"/>
                </a:solidFill>
              </a:rPr>
              <a:t>sangue </a:t>
            </a:r>
            <a:endParaRPr lang="it-IT" sz="4000" dirty="0" smtClean="0">
              <a:solidFill>
                <a:srgbClr val="FF0000"/>
              </a:solidFill>
            </a:endParaRPr>
          </a:p>
          <a:p>
            <a:pPr algn="ctr"/>
            <a:r>
              <a:rPr lang="it-IT" sz="4000" dirty="0" smtClean="0"/>
              <a:t>può </a:t>
            </a:r>
            <a:r>
              <a:rPr lang="it-IT" sz="4000" dirty="0"/>
              <a:t>aiutare a stimare il tempo di recupero negli sportivi che hanno riportato una concussione cerebrale</a:t>
            </a:r>
          </a:p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86969" y="6139248"/>
            <a:ext cx="9914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Morgan E. Nitta, Jonathan </a:t>
            </a:r>
            <a:r>
              <a:rPr lang="en-US" dirty="0" err="1">
                <a:solidFill>
                  <a:srgbClr val="FF0000"/>
                </a:solidFill>
              </a:rPr>
              <a:t>Savitz</a:t>
            </a:r>
            <a:r>
              <a:rPr lang="en-US" dirty="0">
                <a:solidFill>
                  <a:srgbClr val="FF0000"/>
                </a:solidFill>
              </a:rPr>
              <a:t>, Lindsay D. Nelson, T. Kent Teague, James B. </a:t>
            </a:r>
            <a:r>
              <a:rPr lang="en-US" dirty="0" err="1">
                <a:solidFill>
                  <a:srgbClr val="FF0000"/>
                </a:solidFill>
              </a:rPr>
              <a:t>Hoelzle</a:t>
            </a:r>
            <a:r>
              <a:rPr lang="en-US" dirty="0">
                <a:solidFill>
                  <a:srgbClr val="FF0000"/>
                </a:solidFill>
              </a:rPr>
              <a:t>, Michael A. McCrea, Timothy B. Meier: Acute elevation of serum inflammatory markers predicts symptom recovery after concussion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 err="1">
                <a:solidFill>
                  <a:srgbClr val="FF0000"/>
                </a:solidFill>
              </a:rPr>
              <a:t>Neurology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July</a:t>
            </a:r>
            <a:r>
              <a:rPr lang="it-IT" dirty="0">
                <a:solidFill>
                  <a:srgbClr val="FF0000"/>
                </a:solidFill>
              </a:rPr>
              <a:t> 03, 2019</a:t>
            </a:r>
          </a:p>
        </p:txBody>
      </p:sp>
    </p:spTree>
    <p:extLst>
      <p:ext uri="{BB962C8B-B14F-4D97-AF65-F5344CB8AC3E}">
        <p14:creationId xmlns:p14="http://schemas.microsoft.com/office/powerpoint/2010/main" val="16265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99329" y="992867"/>
            <a:ext cx="7495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</a:t>
            </a:r>
            <a:r>
              <a:rPr lang="it-IT" sz="2800" b="1" dirty="0" smtClean="0"/>
              <a:t>ltri  </a:t>
            </a:r>
            <a:r>
              <a:rPr lang="it-IT" sz="2800" b="1" dirty="0"/>
              <a:t>studi </a:t>
            </a:r>
            <a:r>
              <a:rPr lang="it-IT" sz="2800" dirty="0"/>
              <a:t>hanno identificato </a:t>
            </a:r>
            <a:r>
              <a:rPr lang="it-IT" sz="2800" dirty="0" smtClean="0"/>
              <a:t>che le alterazioni del </a:t>
            </a:r>
            <a:r>
              <a:rPr lang="it-IT" sz="2800" dirty="0" err="1"/>
              <a:t>microRNA</a:t>
            </a:r>
            <a:r>
              <a:rPr lang="it-IT" sz="2800" dirty="0"/>
              <a:t> </a:t>
            </a:r>
            <a:r>
              <a:rPr lang="it-IT" sz="2800" b="1" dirty="0"/>
              <a:t>(</a:t>
            </a:r>
            <a:r>
              <a:rPr lang="it-IT" sz="2800" b="1" dirty="0" err="1"/>
              <a:t>miRNA</a:t>
            </a:r>
            <a:r>
              <a:rPr lang="it-IT" sz="2800" b="1" dirty="0" smtClean="0"/>
              <a:t>)</a:t>
            </a:r>
          </a:p>
          <a:p>
            <a:pPr algn="ctr"/>
            <a:endParaRPr lang="it-IT" sz="2800" dirty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NELLA  SALIVA 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dirty="0"/>
              <a:t>s</a:t>
            </a:r>
            <a:r>
              <a:rPr lang="it-IT" sz="2800" dirty="0" smtClean="0"/>
              <a:t>ono rilevabili a seguito 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di lesioni cerebrali traumatiche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2" name="Rettangolo 1"/>
          <p:cNvSpPr/>
          <p:nvPr/>
        </p:nvSpPr>
        <p:spPr>
          <a:xfrm>
            <a:off x="288248" y="6021851"/>
            <a:ext cx="10117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L'epigenetica</a:t>
            </a:r>
            <a:r>
              <a:rPr lang="it-IT" dirty="0"/>
              <a:t> studia come l'età e l'esposizione a fattori ambientali, tra cui agenti fisici e chimici, dieta, attività fisica, possono modificare l'espressione dei geni pur senza modificare la sequenza del DNA.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92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8933" y="791206"/>
            <a:ext cx="9770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 </a:t>
            </a:r>
            <a:r>
              <a:rPr lang="it-IT" sz="2800" dirty="0" err="1"/>
              <a:t>microRNA</a:t>
            </a:r>
            <a:r>
              <a:rPr lang="it-IT" sz="2800" dirty="0"/>
              <a:t> sono un gruppo </a:t>
            </a:r>
            <a:r>
              <a:rPr lang="it-IT" sz="2800" dirty="0" smtClean="0"/>
              <a:t>di molecole di </a:t>
            </a:r>
            <a:r>
              <a:rPr lang="it-IT" sz="2800" dirty="0"/>
              <a:t>piccoli RNA a singolo </a:t>
            </a:r>
            <a:r>
              <a:rPr lang="it-IT" sz="2800" dirty="0" smtClean="0"/>
              <a:t>filamento, sono </a:t>
            </a:r>
            <a:r>
              <a:rPr lang="it-IT" sz="2800" dirty="0"/>
              <a:t>formati da 18-22 </a:t>
            </a:r>
            <a:r>
              <a:rPr lang="it-IT" sz="2800" dirty="0" smtClean="0"/>
              <a:t>nucleotidi</a:t>
            </a:r>
          </a:p>
          <a:p>
            <a:endParaRPr lang="it-IT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Varie 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ricerche</a:t>
            </a:r>
            <a:r>
              <a:rPr lang="it-IT" sz="2800" baseline="30000" dirty="0">
                <a:solidFill>
                  <a:srgbClr val="3366CC"/>
                </a:solidFill>
                <a:latin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hanno dimostrato </a:t>
            </a:r>
          </a:p>
          <a:p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il coinvolgimento di alcuni </a:t>
            </a:r>
            <a:r>
              <a:rPr lang="it-IT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microRNA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it-IT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in 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vari processi legati al danno d'organo, </a:t>
            </a:r>
            <a:endParaRPr lang="it-IT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c</a:t>
            </a:r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ome: </a:t>
            </a:r>
          </a:p>
          <a:p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-&gt;la 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regolazione della risposta cellulare al danno </a:t>
            </a:r>
            <a:endParaRPr lang="it-IT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-&gt; </a:t>
            </a:r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la rigenerazione </a:t>
            </a:r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tissutale</a:t>
            </a:r>
          </a:p>
          <a:p>
            <a:endParaRPr lang="it-IT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questo secondo aspetto potrebbe essere in futuro un mezzo utile per valutare l’evoluzione di un KO</a:t>
            </a:r>
            <a:endParaRPr lang="it-IT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2533" y="6349178"/>
            <a:ext cx="9795934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 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Francis S.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Wolenski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Pooja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Shah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e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Tomoya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Sano,</a:t>
            </a:r>
            <a:r>
              <a:rPr kumimoji="0" lang="it-IT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Identification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of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microRNA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biomarker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candidates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in urine and plasma from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rats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with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kidney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or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liver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hlinkClick r:id="rId2"/>
              </a:rPr>
              <a:t>damage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</a:t>
            </a:r>
            <a:r>
              <a:rPr kumimoji="0" lang="it-IT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in 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Journal of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Applied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Toxicology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 vol. 37, n. 3, 2017-3, pp. 278-286, 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  <a:hlinkClick r:id="rId3" tooltip="Digital object identifier"/>
              </a:rPr>
              <a:t>DOI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  <a:hlinkClick r:id="rId4"/>
              </a:rPr>
              <a:t>10.1002/jat.3358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97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0200" y="343341"/>
            <a:ext cx="102277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400" dirty="0" smtClean="0"/>
              <a:t>LO STUDIO HA PRESO IN ESAME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-&gt; 52 </a:t>
            </a:r>
            <a:r>
              <a:rPr lang="it-IT" sz="2400" dirty="0"/>
              <a:t>partecipanti </a:t>
            </a:r>
            <a:endParaRPr lang="it-IT" sz="2400" dirty="0" smtClean="0"/>
          </a:p>
          <a:p>
            <a:r>
              <a:rPr lang="it-IT" sz="2400" dirty="0" smtClean="0"/>
              <a:t>-&gt; età media 14 anni</a:t>
            </a:r>
            <a:endParaRPr lang="it-IT" sz="2400" dirty="0"/>
          </a:p>
          <a:p>
            <a:r>
              <a:rPr lang="it-IT" sz="2400" dirty="0" smtClean="0"/>
              <a:t>-&gt; 30 partecipanti con </a:t>
            </a:r>
            <a:r>
              <a:rPr lang="it-IT" sz="2400" dirty="0"/>
              <a:t>sintomi prolungati  </a:t>
            </a:r>
            <a:endParaRPr lang="it-IT" sz="2400" dirty="0" smtClean="0"/>
          </a:p>
          <a:p>
            <a:r>
              <a:rPr lang="it-IT" sz="2400" dirty="0" smtClean="0"/>
              <a:t>-&gt; 22 </a:t>
            </a:r>
            <a:r>
              <a:rPr lang="it-IT" sz="2400" dirty="0"/>
              <a:t>nel gruppo con sintomi acuti </a:t>
            </a:r>
          </a:p>
          <a:p>
            <a:r>
              <a:rPr lang="it-IT" sz="2400" dirty="0" smtClean="0"/>
              <a:t>-</a:t>
            </a:r>
            <a:r>
              <a:rPr lang="it-IT" sz="2000" dirty="0" smtClean="0"/>
              <a:t>&gt; </a:t>
            </a:r>
            <a:r>
              <a:rPr lang="it-IT" sz="2400" dirty="0" smtClean="0"/>
              <a:t>58 % maschi - </a:t>
            </a:r>
            <a:r>
              <a:rPr lang="it-IT" sz="2400" dirty="0"/>
              <a:t>42% </a:t>
            </a:r>
            <a:r>
              <a:rPr lang="it-IT" sz="2400" dirty="0" smtClean="0"/>
              <a:t>donne</a:t>
            </a:r>
            <a:r>
              <a:rPr lang="it-IT" sz="2400" dirty="0"/>
              <a:t> 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in tutti è stato rilevato:</a:t>
            </a:r>
          </a:p>
          <a:p>
            <a:endParaRPr lang="it-IT" sz="2400" dirty="0"/>
          </a:p>
          <a:p>
            <a:r>
              <a:rPr lang="it-IT" sz="2400" dirty="0" smtClean="0"/>
              <a:t>-il punteggio </a:t>
            </a:r>
            <a:r>
              <a:rPr lang="it-IT" sz="2400" dirty="0"/>
              <a:t>dei sintomi dello Sport </a:t>
            </a:r>
            <a:r>
              <a:rPr lang="it-IT" sz="2400" dirty="0" err="1"/>
              <a:t>Concussion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 </a:t>
            </a:r>
            <a:r>
              <a:rPr lang="it-IT" sz="2400" dirty="0" err="1"/>
              <a:t>Tool</a:t>
            </a:r>
            <a:r>
              <a:rPr lang="it-IT" sz="2400" dirty="0"/>
              <a:t> </a:t>
            </a:r>
            <a:r>
              <a:rPr lang="it-IT" sz="2400" b="1" dirty="0"/>
              <a:t>(SCAT3</a:t>
            </a:r>
            <a:r>
              <a:rPr lang="it-IT" sz="2400" b="1" dirty="0" smtClean="0"/>
              <a:t>)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- i </a:t>
            </a:r>
            <a:r>
              <a:rPr lang="it-IT" sz="2400" dirty="0"/>
              <a:t>pazienti con un punteggio dei sintomi dello </a:t>
            </a:r>
            <a:r>
              <a:rPr lang="it-IT" sz="2400" b="1" dirty="0" smtClean="0">
                <a:solidFill>
                  <a:srgbClr val="FF0000"/>
                </a:solidFill>
              </a:rPr>
              <a:t>SCAT3 </a:t>
            </a:r>
            <a:r>
              <a:rPr lang="it-IT" sz="2400" b="1" dirty="0">
                <a:solidFill>
                  <a:srgbClr val="FF0000"/>
                </a:solidFill>
              </a:rPr>
              <a:t>pari o </a:t>
            </a:r>
            <a:r>
              <a:rPr lang="it-IT" sz="2400" b="1" dirty="0" err="1" smtClean="0">
                <a:solidFill>
                  <a:srgbClr val="FF0000"/>
                </a:solidFill>
              </a:rPr>
              <a:t>sup</a:t>
            </a:r>
            <a:r>
              <a:rPr lang="it-IT" sz="2400" b="1" dirty="0" smtClean="0">
                <a:solidFill>
                  <a:srgbClr val="FF0000"/>
                </a:solidFill>
              </a:rPr>
              <a:t>. </a:t>
            </a:r>
            <a:r>
              <a:rPr lang="it-IT" sz="2400" b="1" dirty="0">
                <a:solidFill>
                  <a:srgbClr val="FF0000"/>
                </a:solidFill>
              </a:rPr>
              <a:t>a 5</a:t>
            </a:r>
            <a:r>
              <a:rPr lang="it-IT" sz="2400" dirty="0"/>
              <a:t> </a:t>
            </a:r>
            <a:r>
              <a:rPr lang="it-IT" sz="2400" dirty="0" smtClean="0"/>
              <a:t>dopo infortunio </a:t>
            </a:r>
            <a:r>
              <a:rPr lang="it-IT" sz="2400" dirty="0"/>
              <a:t>sono stati sottoposti al controllo salivare del </a:t>
            </a:r>
            <a:r>
              <a:rPr lang="it-IT" sz="2400" b="1" dirty="0" err="1">
                <a:solidFill>
                  <a:srgbClr val="FF0000"/>
                </a:solidFill>
              </a:rPr>
              <a:t>miRNA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4579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4101" y="1824630"/>
            <a:ext cx="835838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nel pugilato il trauma cerebrale non è </a:t>
            </a:r>
          </a:p>
          <a:p>
            <a:pPr algn="ctr"/>
            <a:endParaRPr lang="it-IT" sz="2800" b="1" dirty="0"/>
          </a:p>
          <a:p>
            <a:pPr algn="ctr"/>
            <a:r>
              <a:rPr lang="it-IT" sz="4400" b="1" dirty="0"/>
              <a:t>CASUALE</a:t>
            </a:r>
            <a:r>
              <a:rPr lang="it-IT" sz="4400" dirty="0"/>
              <a:t> </a:t>
            </a:r>
            <a:r>
              <a:rPr lang="it-IT" sz="2800" dirty="0"/>
              <a:t>  ma   </a:t>
            </a:r>
            <a:r>
              <a:rPr lang="it-IT" sz="4400" b="1" dirty="0"/>
              <a:t>CAUSALE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è la conseguenza  diretta del gesto atletico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il pugile cerca il </a:t>
            </a:r>
            <a:r>
              <a:rPr lang="it-IT" sz="2800" b="1" dirty="0" err="1"/>
              <a:t>ko</a:t>
            </a:r>
            <a:r>
              <a:rPr lang="it-IT" sz="2800" b="1" dirty="0"/>
              <a:t> dell’avversario!!!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Il </a:t>
            </a:r>
            <a:r>
              <a:rPr lang="it-IT" sz="2800" b="1" dirty="0" err="1"/>
              <a:t>Knock</a:t>
            </a:r>
            <a:r>
              <a:rPr lang="it-IT" sz="2800" b="1" dirty="0"/>
              <a:t> Out </a:t>
            </a:r>
            <a:r>
              <a:rPr lang="it-IT" sz="2800" b="1" dirty="0" err="1"/>
              <a:t>é</a:t>
            </a:r>
            <a:r>
              <a:rPr lang="it-IT" sz="2800" b="1" dirty="0"/>
              <a:t> il </a:t>
            </a:r>
            <a:r>
              <a:rPr lang="it-IT" sz="2800" b="1" dirty="0" err="1"/>
              <a:t>golden</a:t>
            </a:r>
            <a:r>
              <a:rPr lang="it-IT" sz="2800" b="1" dirty="0"/>
              <a:t> </a:t>
            </a:r>
            <a:r>
              <a:rPr lang="it-IT" sz="2800" b="1" dirty="0" err="1"/>
              <a:t>point</a:t>
            </a:r>
            <a:r>
              <a:rPr lang="it-IT" sz="2800" b="1" dirty="0"/>
              <a:t> del pugile</a:t>
            </a:r>
          </a:p>
        </p:txBody>
      </p:sp>
    </p:spTree>
    <p:extLst>
      <p:ext uri="{BB962C8B-B14F-4D97-AF65-F5344CB8AC3E}">
        <p14:creationId xmlns:p14="http://schemas.microsoft.com/office/powerpoint/2010/main" val="26527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6217" y="732482"/>
            <a:ext cx="890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  <a:endParaRPr lang="it-IT" dirty="0" smtClean="0"/>
          </a:p>
          <a:p>
            <a:endParaRPr lang="it-IT" dirty="0" smtClean="0"/>
          </a:p>
          <a:p>
            <a:endParaRPr lang="it-IT" sz="2800" dirty="0" smtClean="0"/>
          </a:p>
          <a:p>
            <a:r>
              <a:rPr lang="it-IT" sz="2800" dirty="0" smtClean="0"/>
              <a:t>Lo studio ha fatto rilevare che il </a:t>
            </a:r>
            <a:r>
              <a:rPr lang="it-IT" sz="2800" dirty="0" err="1" smtClean="0"/>
              <a:t>microRNA</a:t>
            </a:r>
            <a:r>
              <a:rPr lang="it-IT" sz="2800" dirty="0" smtClean="0"/>
              <a:t>  nei pazienti con sintomi ha una maggiore accuratezza rispetto al punteggio </a:t>
            </a:r>
            <a:r>
              <a:rPr lang="it-IT" sz="2800" b="1" dirty="0" smtClean="0"/>
              <a:t>SCAT3</a:t>
            </a:r>
          </a:p>
          <a:p>
            <a:endParaRPr lang="it-IT" dirty="0"/>
          </a:p>
          <a:p>
            <a:pPr algn="ctr"/>
            <a:r>
              <a:rPr lang="it-IT" sz="3200" b="1" dirty="0"/>
              <a:t>Conclusioni e </a:t>
            </a:r>
            <a:r>
              <a:rPr lang="it-IT" sz="3200" b="1" dirty="0" smtClean="0"/>
              <a:t>rilevanza</a:t>
            </a:r>
            <a:r>
              <a:rPr lang="it-IT" sz="3200" b="1" dirty="0"/>
              <a:t> </a:t>
            </a:r>
            <a:endParaRPr lang="it-IT" sz="3200" b="1" dirty="0" smtClean="0"/>
          </a:p>
          <a:p>
            <a:r>
              <a:rPr lang="it-IT" sz="2400" b="1" dirty="0" smtClean="0"/>
              <a:t>i </a:t>
            </a:r>
            <a:r>
              <a:rPr lang="it-IT" sz="2400" b="1" dirty="0"/>
              <a:t>livelli di </a:t>
            </a:r>
            <a:r>
              <a:rPr lang="it-IT" sz="2400" b="1" dirty="0" err="1"/>
              <a:t>miRNA</a:t>
            </a:r>
            <a:r>
              <a:rPr lang="it-IT" sz="2400" b="1" dirty="0"/>
              <a:t> salivare possono identificare la durata e il carattere dei sintomi di </a:t>
            </a:r>
            <a:r>
              <a:rPr lang="it-IT" sz="2400" b="1" dirty="0" smtClean="0"/>
              <a:t>una lesione traumatica cerebrale </a:t>
            </a:r>
            <a:r>
              <a:rPr lang="it-IT" sz="2400" b="1" dirty="0"/>
              <a:t>fornendo uno strumento per la </a:t>
            </a:r>
            <a:r>
              <a:rPr lang="it-IT" sz="2400" b="1" dirty="0" smtClean="0"/>
              <a:t>gestione longitudinale.</a:t>
            </a:r>
            <a:r>
              <a:rPr lang="it-IT" sz="2400" b="1" dirty="0"/>
              <a:t> </a:t>
            </a:r>
            <a:endParaRPr lang="it-IT" sz="2400" b="1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297769"/>
            <a:ext cx="1069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Geremia</a:t>
            </a:r>
            <a:r>
              <a:rPr lang="en-US" b="1" dirty="0">
                <a:solidFill>
                  <a:srgbClr val="FF0000"/>
                </a:solidFill>
              </a:rPr>
              <a:t> J. Johnson</a:t>
            </a:r>
            <a:r>
              <a:rPr lang="en-US" b="1" baseline="30000" dirty="0">
                <a:solidFill>
                  <a:srgbClr val="FF0000"/>
                </a:solidFill>
              </a:rPr>
              <a:t> et</a:t>
            </a:r>
            <a:r>
              <a:rPr lang="en-US" b="1" dirty="0">
                <a:solidFill>
                  <a:srgbClr val="FF0000"/>
                </a:solidFill>
              </a:rPr>
              <a:t> al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Association of Salivary MicroRNA Changes With Prolonged Concussion Symptoms</a:t>
            </a:r>
            <a:r>
              <a:rPr lang="en-US" dirty="0">
                <a:solidFill>
                  <a:srgbClr val="FF0000"/>
                </a:solidFill>
              </a:rPr>
              <a:t> JAMA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err="1">
                <a:solidFill>
                  <a:srgbClr val="FF0000"/>
                </a:solidFill>
              </a:rPr>
              <a:t>gennaio</a:t>
            </a:r>
            <a:r>
              <a:rPr lang="en-US" dirty="0">
                <a:solidFill>
                  <a:srgbClr val="FF0000"/>
                </a:solidFill>
              </a:rPr>
              <a:t> 2018;172(1):65-73.doi: 10.1001/jamapediatrics.2017.3884.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1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96980" y="1212508"/>
            <a:ext cx="77530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/>
              <a:t>UNA PIETRA MILIARE</a:t>
            </a:r>
          </a:p>
          <a:p>
            <a:endParaRPr lang="it-IT" sz="3600" b="1" dirty="0"/>
          </a:p>
          <a:p>
            <a:r>
              <a:rPr lang="it-IT" sz="3600" b="1" dirty="0" smtClean="0"/>
              <a:t>Lo </a:t>
            </a:r>
            <a:r>
              <a:rPr lang="it-IT" sz="3600" b="1" dirty="0"/>
              <a:t>studio dell’UCLA  </a:t>
            </a:r>
            <a:endParaRPr lang="it-IT" sz="3600" b="1" dirty="0" smtClean="0"/>
          </a:p>
          <a:p>
            <a:r>
              <a:rPr lang="it-IT" sz="3600" b="1" dirty="0" smtClean="0"/>
              <a:t>Università </a:t>
            </a:r>
            <a:r>
              <a:rPr lang="it-IT" sz="3600" b="1" dirty="0"/>
              <a:t>della California di Los </a:t>
            </a:r>
            <a:r>
              <a:rPr lang="it-IT" sz="3600" b="1" dirty="0" smtClean="0"/>
              <a:t>Angeles</a:t>
            </a:r>
          </a:p>
          <a:p>
            <a:endParaRPr lang="it-IT" sz="2400" b="1" dirty="0"/>
          </a:p>
          <a:p>
            <a:r>
              <a:rPr lang="en-US" i="1" dirty="0" smtClean="0">
                <a:solidFill>
                  <a:srgbClr val="FF0000"/>
                </a:solidFill>
              </a:rPr>
              <a:t>Michael </a:t>
            </a:r>
            <a:r>
              <a:rPr lang="en-US" i="1" dirty="0">
                <a:solidFill>
                  <a:srgbClr val="FF0000"/>
                </a:solidFill>
              </a:rPr>
              <a:t>Mc </a:t>
            </a:r>
            <a:r>
              <a:rPr lang="en-US" i="1" dirty="0" err="1">
                <a:solidFill>
                  <a:srgbClr val="FF0000"/>
                </a:solidFill>
              </a:rPr>
              <a:t>Crea</a:t>
            </a:r>
            <a:r>
              <a:rPr lang="en-US" i="1" dirty="0">
                <a:solidFill>
                  <a:srgbClr val="FF0000"/>
                </a:solidFill>
              </a:rPr>
              <a:t>, Steven P. </a:t>
            </a:r>
            <a:r>
              <a:rPr lang="en-US" i="1" dirty="0" err="1">
                <a:solidFill>
                  <a:srgbClr val="FF0000"/>
                </a:solidFill>
              </a:rPr>
              <a:t>Broglio</a:t>
            </a:r>
            <a:r>
              <a:rPr lang="en-US" i="1" dirty="0">
                <a:solidFill>
                  <a:srgbClr val="FF0000"/>
                </a:solidFill>
              </a:rPr>
              <a:t>, Thomas W. Mc Allister et al. 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Association </a:t>
            </a:r>
            <a:r>
              <a:rPr lang="en-US" b="1" i="1" dirty="0">
                <a:solidFill>
                  <a:srgbClr val="FF0000"/>
                </a:solidFill>
              </a:rPr>
              <a:t>of Blood Biomarkers With Acute Sport-Related Concussion in Collegiate Athletes Findings From the NCAA and Department of Defense CARE Consortium  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JAMA </a:t>
            </a:r>
            <a:r>
              <a:rPr lang="en-US" i="1" dirty="0">
                <a:solidFill>
                  <a:srgbClr val="FF0000"/>
                </a:solidFill>
              </a:rPr>
              <a:t>Network Open. 2020;3(1):e1919771. doi:10.1001/jamanetworkopen.2019.19771 January 24, 2020 1/16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0310" y="1415062"/>
            <a:ext cx="9053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studio multicentrico, prospettico, caso-controllo </a:t>
            </a:r>
            <a:endParaRPr lang="it-IT" sz="2800" dirty="0" smtClean="0"/>
          </a:p>
          <a:p>
            <a:r>
              <a:rPr lang="it-IT" sz="2800" dirty="0" smtClean="0"/>
              <a:t>condotto dal </a:t>
            </a:r>
            <a:r>
              <a:rPr lang="it-IT" sz="2800" dirty="0"/>
              <a:t>20 febbraio 2015 al 31 maggio 2018</a:t>
            </a:r>
          </a:p>
          <a:p>
            <a:endParaRPr lang="it-IT" sz="2800" dirty="0" smtClean="0"/>
          </a:p>
          <a:p>
            <a:r>
              <a:rPr lang="it-IT" sz="2800" dirty="0" smtClean="0"/>
              <a:t>dalla </a:t>
            </a:r>
            <a:r>
              <a:rPr lang="it-IT" sz="2800" dirty="0"/>
              <a:t>National Collegiate </a:t>
            </a:r>
            <a:r>
              <a:rPr lang="it-IT" sz="2800" dirty="0" err="1"/>
              <a:t>Athletic</a:t>
            </a:r>
            <a:r>
              <a:rPr lang="it-IT" sz="2800" dirty="0"/>
              <a:t> </a:t>
            </a:r>
            <a:r>
              <a:rPr lang="it-IT" sz="2800" dirty="0" err="1"/>
              <a:t>Association</a:t>
            </a:r>
            <a:r>
              <a:rPr lang="it-IT" sz="2800" dirty="0"/>
              <a:t> (NCAA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 </a:t>
            </a:r>
          </a:p>
          <a:p>
            <a:r>
              <a:rPr lang="it-IT" sz="2800" dirty="0" smtClean="0"/>
              <a:t>e </a:t>
            </a:r>
            <a:r>
              <a:rPr lang="it-IT" sz="2800" dirty="0"/>
              <a:t>dal consorzio per la valutazione, la ricerca e l'istruzione (CARE) del Dipartimento della difesa degli Stati Uniti </a:t>
            </a:r>
            <a:endParaRPr lang="it-IT" sz="2800" dirty="0" smtClean="0"/>
          </a:p>
          <a:p>
            <a:endParaRPr lang="it-IT" sz="2800" dirty="0"/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Presi in esame 504 </a:t>
            </a:r>
            <a:r>
              <a:rPr lang="it-IT" sz="2800" dirty="0">
                <a:solidFill>
                  <a:srgbClr val="FF0000"/>
                </a:solidFill>
              </a:rPr>
              <a:t>atleti collegiali </a:t>
            </a:r>
            <a:endParaRPr lang="it-IT" sz="2800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t-IT" sz="2800" dirty="0" smtClean="0">
                <a:solidFill>
                  <a:srgbClr val="FF0000"/>
                </a:solidFill>
              </a:rPr>
              <a:t>i cui 264 avevano subito un trauma cerebrale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0462" y="481034"/>
            <a:ext cx="87447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Bakground</a:t>
            </a:r>
            <a:r>
              <a:rPr lang="it-IT" sz="2800" dirty="0"/>
              <a:t> </a:t>
            </a:r>
          </a:p>
          <a:p>
            <a:endParaRPr lang="it-IT" sz="2800" dirty="0"/>
          </a:p>
          <a:p>
            <a:pPr algn="ctr"/>
            <a:r>
              <a:rPr lang="it-IT" sz="2800" dirty="0"/>
              <a:t>La conseguenze </a:t>
            </a:r>
            <a:r>
              <a:rPr lang="it-IT" sz="2800" dirty="0" smtClean="0"/>
              <a:t>della </a:t>
            </a:r>
            <a:r>
              <a:rPr lang="it-IT" sz="2800" b="1" dirty="0" smtClean="0"/>
              <a:t>concussione</a:t>
            </a:r>
            <a:r>
              <a:rPr lang="it-IT" sz="2800" dirty="0" smtClean="0"/>
              <a:t>  </a:t>
            </a:r>
          </a:p>
          <a:p>
            <a:pPr algn="ctr"/>
            <a:r>
              <a:rPr lang="it-IT" sz="2800" dirty="0" smtClean="0"/>
              <a:t>è il </a:t>
            </a:r>
            <a:r>
              <a:rPr lang="it-IT" sz="2800" b="1" dirty="0"/>
              <a:t>danno assonale</a:t>
            </a:r>
            <a:r>
              <a:rPr lang="it-IT" sz="2800" dirty="0"/>
              <a:t>, </a:t>
            </a:r>
            <a:endParaRPr lang="it-IT" sz="2800" dirty="0" smtClean="0"/>
          </a:p>
          <a:p>
            <a:pPr algn="ctr"/>
            <a:r>
              <a:rPr lang="it-IT" sz="2800" dirty="0" smtClean="0"/>
              <a:t>rappresentato </a:t>
            </a:r>
            <a:r>
              <a:rPr lang="it-IT" sz="2800" dirty="0"/>
              <a:t>dalla degenerazione </a:t>
            </a:r>
            <a:endParaRPr lang="it-IT" sz="2800" dirty="0" smtClean="0"/>
          </a:p>
          <a:p>
            <a:pPr algn="ctr"/>
            <a:r>
              <a:rPr lang="it-IT" sz="2800" b="1" dirty="0" smtClean="0"/>
              <a:t>della </a:t>
            </a:r>
            <a:r>
              <a:rPr lang="it-IT" sz="2800" b="1" dirty="0"/>
              <a:t>sostanza bianca </a:t>
            </a:r>
            <a:r>
              <a:rPr lang="it-IT" sz="2800" b="1" dirty="0" smtClean="0"/>
              <a:t>cerebrale</a:t>
            </a:r>
            <a:endParaRPr lang="it-IT" sz="2800" b="1" dirty="0"/>
          </a:p>
          <a:p>
            <a:pPr algn="ctr"/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1217053" y="3454861"/>
            <a:ext cx="85515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sz="2400" dirty="0"/>
              <a:t>alta concentrazione </a:t>
            </a:r>
            <a:r>
              <a:rPr lang="it-IT" sz="2400" dirty="0" smtClean="0"/>
              <a:t>di </a:t>
            </a:r>
            <a:r>
              <a:rPr lang="it-IT" sz="2400" dirty="0"/>
              <a:t>fibre nervose mieliniche </a:t>
            </a:r>
            <a:endParaRPr lang="it-IT" sz="2400" dirty="0" smtClean="0"/>
          </a:p>
          <a:p>
            <a:pPr algn="ctr"/>
            <a:r>
              <a:rPr lang="it-IT" sz="2400" dirty="0" smtClean="0"/>
              <a:t>+ </a:t>
            </a:r>
            <a:endParaRPr lang="it-IT" sz="2400" dirty="0"/>
          </a:p>
          <a:p>
            <a:pPr algn="ctr"/>
            <a:r>
              <a:rPr lang="it-IT" sz="2400" b="1" dirty="0"/>
              <a:t>cellule </a:t>
            </a:r>
            <a:r>
              <a:rPr lang="it-IT" sz="2400" b="1" dirty="0" smtClean="0"/>
              <a:t>gliale</a:t>
            </a:r>
            <a:r>
              <a:rPr lang="it-IT" sz="2400" dirty="0" smtClean="0"/>
              <a:t>, </a:t>
            </a:r>
            <a:r>
              <a:rPr lang="it-IT" sz="2400" b="1" dirty="0" err="1"/>
              <a:t>astrociti</a:t>
            </a:r>
            <a:r>
              <a:rPr lang="it-IT" sz="2400" b="1" dirty="0"/>
              <a:t> </a:t>
            </a:r>
            <a:r>
              <a:rPr lang="it-IT" sz="2400" b="1" dirty="0" smtClean="0"/>
              <a:t>fibrosi</a:t>
            </a:r>
            <a:endParaRPr lang="it-IT" sz="2400" b="1" dirty="0"/>
          </a:p>
          <a:p>
            <a:pPr algn="ctr"/>
            <a:r>
              <a:rPr lang="it-IT" sz="2400" dirty="0"/>
              <a:t>+ </a:t>
            </a:r>
          </a:p>
          <a:p>
            <a:pPr algn="ctr"/>
            <a:r>
              <a:rPr lang="it-IT" sz="2400" b="1" dirty="0"/>
              <a:t>vasi capillari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5492839" y="3193961"/>
            <a:ext cx="0" cy="7332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5764" y="912786"/>
            <a:ext cx="9053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L’</a:t>
            </a:r>
            <a:r>
              <a:rPr lang="it-IT" sz="3200" b="1" dirty="0" err="1"/>
              <a:t>astrocita</a:t>
            </a:r>
            <a:r>
              <a:rPr lang="it-IT" sz="3200" b="1" dirty="0"/>
              <a:t> fibroso</a:t>
            </a:r>
            <a:r>
              <a:rPr lang="it-IT" sz="3200" dirty="0"/>
              <a:t> della sostanza bianca  ha pochi prolungamenti di grande lunghezza ed è in stretta connessione con i vasi sanguigni</a:t>
            </a:r>
          </a:p>
          <a:p>
            <a:pPr algn="ctr"/>
            <a:endParaRPr lang="it-IT" dirty="0"/>
          </a:p>
        </p:txBody>
      </p:sp>
      <p:pic>
        <p:nvPicPr>
          <p:cNvPr id="3" name="Picture 2" descr="Assone mielinizz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2627340"/>
            <a:ext cx="7057623" cy="44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6523" y="1866029"/>
            <a:ext cx="80621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L’ipotesi </a:t>
            </a:r>
            <a:r>
              <a:rPr lang="it-IT" sz="4800" dirty="0" smtClean="0"/>
              <a:t>scientifica</a:t>
            </a:r>
            <a:r>
              <a:rPr lang="it-IT" sz="3600" dirty="0" smtClean="0"/>
              <a:t>:</a:t>
            </a:r>
          </a:p>
          <a:p>
            <a:pPr algn="ctr"/>
            <a:r>
              <a:rPr lang="it-IT" sz="3600" dirty="0" smtClean="0"/>
              <a:t> </a:t>
            </a:r>
            <a:r>
              <a:rPr lang="it-IT" sz="3600" dirty="0"/>
              <a:t>era quella di valutare se una lesione astrocitaria provocata sperimentalmente </a:t>
            </a:r>
            <a:endParaRPr lang="it-IT" sz="3600" dirty="0" smtClean="0"/>
          </a:p>
          <a:p>
            <a:pPr algn="ctr"/>
            <a:r>
              <a:rPr lang="it-IT" sz="3600" dirty="0" smtClean="0"/>
              <a:t>avrebbe </a:t>
            </a:r>
            <a:r>
              <a:rPr lang="it-IT" sz="3600" dirty="0"/>
              <a:t>potuto dare </a:t>
            </a:r>
            <a:endParaRPr lang="it-IT" sz="3600" dirty="0" smtClean="0"/>
          </a:p>
          <a:p>
            <a:pPr algn="ctr"/>
            <a:r>
              <a:rPr lang="it-IT" sz="3600" dirty="0" smtClean="0"/>
              <a:t>risposte </a:t>
            </a:r>
            <a:r>
              <a:rPr lang="it-IT" sz="3600" dirty="0"/>
              <a:t>soddisfacenti </a:t>
            </a:r>
          </a:p>
          <a:p>
            <a:pPr algn="ctr"/>
            <a:r>
              <a:rPr lang="it-IT" sz="3600" dirty="0"/>
              <a:t>alla problematica storia della </a:t>
            </a:r>
            <a:r>
              <a:rPr lang="it-IT" sz="3600" b="1" dirty="0"/>
              <a:t>concussione </a:t>
            </a:r>
            <a:r>
              <a:rPr lang="it-IT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5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8039" y="1150943"/>
            <a:ext cx="785611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 neurologi dell'UCLA </a:t>
            </a:r>
          </a:p>
          <a:p>
            <a:endParaRPr lang="it-IT" sz="2800" dirty="0"/>
          </a:p>
          <a:p>
            <a:pPr algn="ctr"/>
            <a:r>
              <a:rPr lang="it-IT" sz="2800" dirty="0"/>
              <a:t>hanno provocato meccanicamente </a:t>
            </a:r>
            <a:r>
              <a:rPr lang="it-IT" sz="2800" dirty="0" smtClean="0"/>
              <a:t>delle </a:t>
            </a:r>
          </a:p>
          <a:p>
            <a:pPr algn="ctr"/>
            <a:r>
              <a:rPr lang="it-IT" sz="2800" b="1" dirty="0" smtClean="0"/>
              <a:t>lesioni </a:t>
            </a:r>
            <a:r>
              <a:rPr lang="it-IT" sz="2800" b="1" dirty="0"/>
              <a:t>agli </a:t>
            </a:r>
            <a:r>
              <a:rPr lang="it-IT" sz="2800" b="1" dirty="0" err="1"/>
              <a:t>astrociti</a:t>
            </a:r>
            <a:r>
              <a:rPr lang="it-IT" sz="2800" b="1" dirty="0"/>
              <a:t> umani,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sovrapponibili </a:t>
            </a:r>
            <a:r>
              <a:rPr lang="it-IT" sz="2800" b="1" dirty="0"/>
              <a:t>a quelle prodotte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in </a:t>
            </a:r>
            <a:r>
              <a:rPr lang="it-IT" sz="2800" b="1" dirty="0"/>
              <a:t>caso di </a:t>
            </a:r>
            <a:r>
              <a:rPr lang="it-IT" sz="2800" b="1" dirty="0" err="1" smtClean="0"/>
              <a:t>concusione</a:t>
            </a:r>
            <a:r>
              <a:rPr lang="it-IT" sz="2800" b="1" dirty="0" smtClean="0"/>
              <a:t> </a:t>
            </a:r>
            <a:endParaRPr lang="it-IT" sz="2800" b="1" dirty="0"/>
          </a:p>
          <a:p>
            <a:pPr algn="ctr"/>
            <a:r>
              <a:rPr lang="it-IT" sz="2800" dirty="0"/>
              <a:t>utilizzando </a:t>
            </a:r>
          </a:p>
          <a:p>
            <a:pPr algn="ctr"/>
            <a:r>
              <a:rPr lang="it-IT" sz="2800" b="1" dirty="0"/>
              <a:t>improvvisi e rapidi impulsi di pressione</a:t>
            </a:r>
          </a:p>
          <a:p>
            <a:pPr algn="ctr"/>
            <a:r>
              <a:rPr lang="it-IT" sz="2800" dirty="0"/>
              <a:t>e</a:t>
            </a:r>
            <a:r>
              <a:rPr lang="it-IT" sz="2800" dirty="0" smtClean="0"/>
              <a:t>d hanno visto che</a:t>
            </a:r>
            <a:endParaRPr lang="it-IT" sz="2800" dirty="0"/>
          </a:p>
          <a:p>
            <a:pPr algn="ctr"/>
            <a:r>
              <a:rPr lang="it-IT" sz="2800" b="1" dirty="0" smtClean="0"/>
              <a:t>gli </a:t>
            </a:r>
            <a:r>
              <a:rPr lang="it-IT" sz="2800" b="1" dirty="0" err="1"/>
              <a:t>astrociti</a:t>
            </a:r>
            <a:r>
              <a:rPr lang="it-IT" sz="2800" b="1" dirty="0"/>
              <a:t> perdevano una quantità consistente di alcune proteine</a:t>
            </a:r>
            <a:r>
              <a:rPr lang="it-IT" sz="2800" b="1" dirty="0" smtClean="0"/>
              <a:t>.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 </a:t>
            </a:r>
            <a:r>
              <a:rPr lang="it-IT" sz="2400" b="1" i="1" dirty="0" err="1">
                <a:solidFill>
                  <a:srgbClr val="FF0000"/>
                </a:solidFill>
              </a:rPr>
              <a:t>concussio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composto da </a:t>
            </a:r>
            <a:r>
              <a:rPr lang="it-IT" sz="2400" b="1" i="1" dirty="0" err="1">
                <a:solidFill>
                  <a:srgbClr val="FF0000"/>
                </a:solidFill>
              </a:rPr>
              <a:t>cum</a:t>
            </a:r>
            <a:r>
              <a:rPr lang="it-IT" sz="2400" dirty="0"/>
              <a:t> insieme </a:t>
            </a:r>
            <a:r>
              <a:rPr lang="it-IT" sz="2400" b="1" i="1" dirty="0" err="1">
                <a:solidFill>
                  <a:srgbClr val="FF0000"/>
                </a:solidFill>
              </a:rPr>
              <a:t>quatere</a:t>
            </a:r>
            <a:r>
              <a:rPr lang="it-IT" sz="2400" dirty="0"/>
              <a:t> </a:t>
            </a:r>
            <a:r>
              <a:rPr lang="it-IT" sz="2400" dirty="0" smtClean="0"/>
              <a:t>scuotere</a:t>
            </a:r>
            <a:endParaRPr lang="it-IT" sz="2400" dirty="0"/>
          </a:p>
          <a:p>
            <a:pPr algn="ctr"/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132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1978" y="925665"/>
            <a:ext cx="81652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q</a:t>
            </a:r>
            <a:r>
              <a:rPr lang="it-IT" sz="3200" dirty="0" smtClean="0"/>
              <a:t>uando successivamente sono </a:t>
            </a:r>
            <a:r>
              <a:rPr lang="it-IT" sz="3200" dirty="0"/>
              <a:t>andati ad esaminare </a:t>
            </a:r>
            <a:r>
              <a:rPr lang="it-IT" sz="3200" b="1" dirty="0"/>
              <a:t>il liquido cerebrospinale di pazienti </a:t>
            </a:r>
          </a:p>
          <a:p>
            <a:pPr algn="ctr"/>
            <a:r>
              <a:rPr lang="it-IT" sz="3200" b="1" dirty="0"/>
              <a:t>che avevano subito un trauma cranico</a:t>
            </a:r>
          </a:p>
          <a:p>
            <a:pPr algn="ctr"/>
            <a:endParaRPr lang="it-IT" sz="3200" dirty="0"/>
          </a:p>
          <a:p>
            <a:pPr algn="ctr"/>
            <a:endParaRPr lang="it-IT" sz="32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 hanno trovato in questi pazienti</a:t>
            </a:r>
          </a:p>
          <a:p>
            <a:pPr algn="ctr"/>
            <a:r>
              <a:rPr lang="it-IT" sz="3200" b="1" dirty="0"/>
              <a:t>lo stesso pool di proteine ​​astrocitarie </a:t>
            </a:r>
          </a:p>
          <a:p>
            <a:pPr algn="ctr"/>
            <a:r>
              <a:rPr lang="it-IT" sz="3200" dirty="0"/>
              <a:t>rilevato dopo il </a:t>
            </a:r>
          </a:p>
          <a:p>
            <a:pPr algn="ctr"/>
            <a:r>
              <a:rPr lang="it-IT" sz="3200" b="1" dirty="0"/>
              <a:t>trattamento meccanico degli </a:t>
            </a:r>
            <a:r>
              <a:rPr lang="it-IT" sz="3200" b="1" dirty="0" err="1"/>
              <a:t>astrociti</a:t>
            </a:r>
            <a:r>
              <a:rPr lang="it-IT" sz="3200" dirty="0"/>
              <a:t>. 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5254581" y="3165110"/>
            <a:ext cx="0" cy="10303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7279" y="745295"/>
            <a:ext cx="91826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 gli autori hanno </a:t>
            </a:r>
            <a:r>
              <a:rPr lang="it-IT" sz="3200" dirty="0" smtClean="0"/>
              <a:t>concluso</a:t>
            </a:r>
          </a:p>
          <a:p>
            <a:pPr algn="ctr"/>
            <a:r>
              <a:rPr lang="it-IT" sz="3200" dirty="0" smtClean="0"/>
              <a:t>che </a:t>
            </a:r>
            <a:endParaRPr lang="it-IT" sz="3200" dirty="0"/>
          </a:p>
          <a:p>
            <a:pPr algn="ctr"/>
            <a:r>
              <a:rPr lang="it-IT" sz="3200" dirty="0"/>
              <a:t>un </a:t>
            </a:r>
            <a:r>
              <a:rPr lang="it-IT" sz="3200" dirty="0" smtClean="0"/>
              <a:t>trauma cranico lieve come  </a:t>
            </a:r>
          </a:p>
          <a:p>
            <a:pPr algn="ctr"/>
            <a:r>
              <a:rPr lang="it-IT" sz="3200" b="1" dirty="0" smtClean="0"/>
              <a:t>la </a:t>
            </a:r>
            <a:r>
              <a:rPr lang="it-IT" sz="3200" b="1" dirty="0"/>
              <a:t>concussione</a:t>
            </a:r>
            <a:r>
              <a:rPr lang="it-IT" sz="3200" dirty="0"/>
              <a:t> </a:t>
            </a:r>
            <a:endParaRPr lang="it-IT" sz="3200" dirty="0" smtClean="0"/>
          </a:p>
          <a:p>
            <a:pPr algn="ctr"/>
            <a:endParaRPr lang="it-IT" sz="3200" dirty="0"/>
          </a:p>
          <a:p>
            <a:pPr algn="ctr"/>
            <a:r>
              <a:rPr lang="it-IT" sz="3200" b="1" dirty="0"/>
              <a:t>produce onde d'urto </a:t>
            </a:r>
          </a:p>
          <a:p>
            <a:pPr algn="ctr"/>
            <a:r>
              <a:rPr lang="it-IT" sz="3200" b="1" dirty="0"/>
              <a:t>attraverso il tessuto cerebrale</a:t>
            </a:r>
            <a:r>
              <a:rPr lang="it-IT" sz="3200" dirty="0"/>
              <a:t>, </a:t>
            </a:r>
          </a:p>
          <a:p>
            <a:pPr algn="ctr"/>
            <a:r>
              <a:rPr lang="it-IT" sz="3200" dirty="0"/>
              <a:t>q</a:t>
            </a:r>
            <a:r>
              <a:rPr lang="it-IT" sz="3200" dirty="0" smtClean="0"/>
              <a:t>ueste onde d’urto determinano </a:t>
            </a:r>
          </a:p>
          <a:p>
            <a:pPr algn="ctr"/>
            <a:r>
              <a:rPr lang="it-IT" sz="3200" b="1" dirty="0"/>
              <a:t>l</a:t>
            </a:r>
            <a:r>
              <a:rPr lang="it-IT" sz="3200" b="1" dirty="0" smtClean="0"/>
              <a:t>a lacerazione e la rottura </a:t>
            </a:r>
          </a:p>
          <a:p>
            <a:pPr algn="ctr"/>
            <a:r>
              <a:rPr lang="it-IT" sz="3200" b="1" dirty="0" smtClean="0"/>
              <a:t>delle </a:t>
            </a:r>
            <a:r>
              <a:rPr lang="it-IT" sz="3200" b="1" dirty="0"/>
              <a:t>membrane cellulari </a:t>
            </a:r>
          </a:p>
          <a:p>
            <a:pPr algn="ctr"/>
            <a:r>
              <a:rPr lang="it-IT" sz="3200" b="1" dirty="0"/>
              <a:t>con fuoriuscita di materiale endocellulare</a:t>
            </a:r>
            <a:r>
              <a:rPr lang="it-IT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78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948" y="1756455"/>
            <a:ext cx="9234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Attraverso questo lavoro </a:t>
            </a:r>
            <a:endParaRPr lang="it-IT" sz="3200" dirty="0" smtClean="0"/>
          </a:p>
          <a:p>
            <a:pPr algn="ctr"/>
            <a:r>
              <a:rPr lang="it-IT" sz="3200" dirty="0" smtClean="0"/>
              <a:t>i </a:t>
            </a:r>
            <a:r>
              <a:rPr lang="it-IT" sz="3200" dirty="0"/>
              <a:t>ricercatori hanno identificato </a:t>
            </a:r>
          </a:p>
          <a:p>
            <a:pPr algn="ctr"/>
            <a:r>
              <a:rPr lang="it-IT" sz="3200" b="1" dirty="0"/>
              <a:t>i</a:t>
            </a:r>
            <a:r>
              <a:rPr lang="it-IT" sz="3200" b="1" dirty="0" smtClean="0"/>
              <a:t> primi quattro </a:t>
            </a:r>
            <a:r>
              <a:rPr lang="it-IT" sz="3200" b="1" dirty="0" err="1"/>
              <a:t>biomarcato</a:t>
            </a:r>
            <a:r>
              <a:rPr lang="it-IT" sz="3200" dirty="0" err="1"/>
              <a:t>ri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/>
              <a:t>che potrebbero permettere </a:t>
            </a:r>
            <a:endParaRPr lang="it-IT" sz="3200" dirty="0" smtClean="0"/>
          </a:p>
          <a:p>
            <a:pPr algn="ctr"/>
            <a:r>
              <a:rPr lang="it-IT" sz="3200" dirty="0" smtClean="0"/>
              <a:t>di </a:t>
            </a:r>
            <a:r>
              <a:rPr lang="it-IT" sz="3200" dirty="0"/>
              <a:t>diagnosticare con rapidità </a:t>
            </a:r>
            <a:endParaRPr lang="it-IT" sz="3200" dirty="0" smtClean="0"/>
          </a:p>
          <a:p>
            <a:pPr algn="ctr"/>
            <a:r>
              <a:rPr lang="it-IT" sz="3200" dirty="0" smtClean="0"/>
              <a:t>la </a:t>
            </a:r>
            <a:r>
              <a:rPr lang="it-IT" sz="3200" b="1" dirty="0"/>
              <a:t>concussione</a:t>
            </a:r>
            <a:r>
              <a:rPr lang="it-IT" sz="3200" dirty="0"/>
              <a:t> attraverso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un semplice esame del sangue</a:t>
            </a:r>
            <a:r>
              <a:rPr lang="it-IT" sz="3200" b="1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0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mozione cerebrale: cos’è, cosa fare, conseguenze, tempi di recupero | MEDICINA ON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691814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0913" y="844811"/>
            <a:ext cx="98909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la proteina acida fibrillare gliale </a:t>
            </a:r>
            <a:r>
              <a:rPr lang="it-IT" sz="2800" b="1" dirty="0">
                <a:solidFill>
                  <a:srgbClr val="FF0000"/>
                </a:solidFill>
              </a:rPr>
              <a:t>(GFAP)</a:t>
            </a:r>
            <a:r>
              <a:rPr lang="it-IT" sz="2800" b="1" i="1" dirty="0">
                <a:solidFill>
                  <a:srgbClr val="FF0000"/>
                </a:solidFill>
              </a:rPr>
              <a:t> </a:t>
            </a:r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/>
              <a:t>è l'unità proteica essenziale di cui sono costituiti i filamenti degli </a:t>
            </a:r>
            <a:r>
              <a:rPr lang="it-IT" sz="2800" b="1" dirty="0" err="1"/>
              <a:t>astrociti</a:t>
            </a:r>
            <a:r>
              <a:rPr lang="it-IT" sz="2800" b="1" i="1" dirty="0"/>
              <a:t> </a:t>
            </a:r>
          </a:p>
          <a:p>
            <a:endParaRPr lang="it-IT" sz="2800" i="1" dirty="0"/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l'</a:t>
            </a:r>
            <a:r>
              <a:rPr lang="it-IT" sz="2800" b="1" i="1" dirty="0" err="1">
                <a:solidFill>
                  <a:srgbClr val="FF0000"/>
                </a:solidFill>
              </a:rPr>
              <a:t>ubiquitina</a:t>
            </a:r>
            <a:r>
              <a:rPr lang="it-IT" sz="2800" b="1" i="1" dirty="0">
                <a:solidFill>
                  <a:srgbClr val="FF0000"/>
                </a:solidFill>
              </a:rPr>
              <a:t> C-terminale idrolasi-L1 </a:t>
            </a:r>
            <a:r>
              <a:rPr lang="it-IT" sz="2800" b="1" dirty="0">
                <a:solidFill>
                  <a:srgbClr val="FF0000"/>
                </a:solidFill>
              </a:rPr>
              <a:t>(UCH-L1)</a:t>
            </a:r>
            <a:r>
              <a:rPr lang="it-IT" sz="2800" b="1" i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800" b="1" dirty="0"/>
              <a:t> è abbondantemente presente in tutti i neuroni rappresenta l'1-2% delle proteine ​​cerebrali totali</a:t>
            </a:r>
            <a:r>
              <a:rPr lang="it-IT" sz="2800" b="1" i="1" dirty="0"/>
              <a:t> </a:t>
            </a:r>
          </a:p>
          <a:p>
            <a:endParaRPr lang="it-IT" sz="2800" i="1" dirty="0"/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la catena leggera dei neurofilamenti </a:t>
            </a:r>
            <a:r>
              <a:rPr lang="it-IT" sz="2800" b="1" dirty="0">
                <a:solidFill>
                  <a:srgbClr val="FF0000"/>
                </a:solidFill>
              </a:rPr>
              <a:t>(</a:t>
            </a:r>
            <a:r>
              <a:rPr lang="it-IT" sz="2800" b="1" dirty="0" err="1">
                <a:solidFill>
                  <a:srgbClr val="FF0000"/>
                </a:solidFill>
              </a:rPr>
              <a:t>Nf</a:t>
            </a:r>
            <a:r>
              <a:rPr lang="it-IT" sz="2800" b="1" dirty="0">
                <a:solidFill>
                  <a:srgbClr val="FF0000"/>
                </a:solidFill>
              </a:rPr>
              <a:t>-L) </a:t>
            </a:r>
          </a:p>
          <a:p>
            <a:r>
              <a:rPr lang="it-IT" sz="2800" b="1" dirty="0"/>
              <a:t>una proteina  del citoscheletro dei neuroni</a:t>
            </a:r>
            <a:r>
              <a:rPr lang="it-IT" sz="2800" b="1" i="1" dirty="0"/>
              <a:t> </a:t>
            </a:r>
          </a:p>
          <a:p>
            <a:endParaRPr lang="it-IT" sz="2800" b="1" i="1" dirty="0"/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la proteina </a:t>
            </a:r>
            <a:r>
              <a:rPr lang="it-IT" sz="2800" b="1" dirty="0">
                <a:solidFill>
                  <a:srgbClr val="FF0000"/>
                </a:solidFill>
              </a:rPr>
              <a:t>Tau </a:t>
            </a:r>
          </a:p>
          <a:p>
            <a:r>
              <a:rPr lang="it-IT" sz="2800" b="1" dirty="0"/>
              <a:t>è la proteina base degli ammassi </a:t>
            </a:r>
            <a:r>
              <a:rPr lang="it-IT" sz="2800" b="1" dirty="0" err="1"/>
              <a:t>neurofibrillari</a:t>
            </a:r>
            <a:r>
              <a:rPr lang="it-IT" sz="2800" b="1" dirty="0"/>
              <a:t> delle neuropatie involutive. </a:t>
            </a:r>
          </a:p>
        </p:txBody>
      </p:sp>
    </p:spTree>
    <p:extLst>
      <p:ext uri="{BB962C8B-B14F-4D97-AF65-F5344CB8AC3E}">
        <p14:creationId xmlns:p14="http://schemas.microsoft.com/office/powerpoint/2010/main" val="38837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00013" y="1267023"/>
            <a:ext cx="74439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Gli AA. hanno scoperto che </a:t>
            </a:r>
          </a:p>
          <a:p>
            <a:pPr algn="ctr"/>
            <a:r>
              <a:rPr lang="it-IT" sz="2800" dirty="0"/>
              <a:t>l</a:t>
            </a:r>
            <a:r>
              <a:rPr lang="it-IT" sz="2800" dirty="0" smtClean="0"/>
              <a:t>e </a:t>
            </a:r>
            <a:r>
              <a:rPr lang="it-IT" sz="2800" dirty="0"/>
              <a:t>proteine endocellulari astrocitarie </a:t>
            </a:r>
          </a:p>
          <a:p>
            <a:pPr algn="ctr"/>
            <a:r>
              <a:rPr lang="it-IT" sz="2800" dirty="0"/>
              <a:t>(</a:t>
            </a:r>
            <a:r>
              <a:rPr lang="it-IT" sz="2800" b="1" dirty="0" smtClean="0"/>
              <a:t>GFAP , UCH-L1, </a:t>
            </a:r>
            <a:r>
              <a:rPr lang="it-IT" sz="2800" b="1" dirty="0" err="1" smtClean="0"/>
              <a:t>Nf</a:t>
            </a:r>
            <a:r>
              <a:rPr lang="it-IT" sz="2800" b="1" dirty="0" smtClean="0"/>
              <a:t>-L </a:t>
            </a:r>
            <a:r>
              <a:rPr lang="it-IT" sz="2800" b="1" dirty="0"/>
              <a:t>,</a:t>
            </a:r>
            <a:r>
              <a:rPr lang="it-IT" sz="2800" b="1" dirty="0" smtClean="0"/>
              <a:t> </a:t>
            </a:r>
            <a:r>
              <a:rPr lang="it-IT" sz="2800" b="1" dirty="0"/>
              <a:t>Tau)</a:t>
            </a:r>
            <a:r>
              <a:rPr lang="it-IT" sz="2800" dirty="0"/>
              <a:t> </a:t>
            </a:r>
          </a:p>
          <a:p>
            <a:pPr algn="ctr"/>
            <a:r>
              <a:rPr lang="it-IT" sz="2800" dirty="0"/>
              <a:t>erano presenti nel </a:t>
            </a:r>
            <a:r>
              <a:rPr lang="it-IT" sz="2800" b="1" dirty="0"/>
              <a:t>sangue</a:t>
            </a:r>
            <a:r>
              <a:rPr lang="it-IT" sz="2800" dirty="0"/>
              <a:t> dei pazienti </a:t>
            </a:r>
          </a:p>
          <a:p>
            <a:pPr algn="ctr"/>
            <a:r>
              <a:rPr lang="it-IT" sz="2800" dirty="0"/>
              <a:t>appena un'ora dopo una lesione </a:t>
            </a:r>
          </a:p>
          <a:p>
            <a:pPr algn="ctr"/>
            <a:endParaRPr lang="it-IT" sz="2800" dirty="0"/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anche quando le lesioni </a:t>
            </a:r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erano abbastanza lievi da non poter essere rilevate dalle scansioni TAC.</a:t>
            </a:r>
            <a:r>
              <a:rPr lang="it-IT" sz="2800" b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74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4704" y="1521262"/>
            <a:ext cx="90538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Lo studio ha  dimostrato che </a:t>
            </a:r>
            <a:r>
              <a:rPr lang="it-IT" sz="3200" dirty="0" smtClean="0"/>
              <a:t> tre </a:t>
            </a:r>
            <a:r>
              <a:rPr lang="it-IT" sz="3200" dirty="0"/>
              <a:t>proteine ​​vengono rilasciate alla stessa maniera</a:t>
            </a:r>
          </a:p>
          <a:p>
            <a:pPr algn="ctr"/>
            <a:r>
              <a:rPr lang="it-IT" sz="3200" b="1" dirty="0"/>
              <a:t>dagli </a:t>
            </a:r>
            <a:r>
              <a:rPr lang="it-IT" sz="3200" b="1" dirty="0" err="1"/>
              <a:t>astrociti</a:t>
            </a:r>
            <a:r>
              <a:rPr lang="it-IT" sz="3200" b="1" dirty="0"/>
              <a:t>  lesionati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sia dallo shock meccanico sperimentale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sia dalla concussione </a:t>
            </a:r>
          </a:p>
          <a:p>
            <a:pPr algn="ctr"/>
            <a:r>
              <a:rPr lang="it-IT" sz="3200" dirty="0" smtClean="0"/>
              <a:t>la </a:t>
            </a:r>
            <a:r>
              <a:rPr lang="it-IT" sz="3200" dirty="0"/>
              <a:t>quarta proteina </a:t>
            </a:r>
            <a:r>
              <a:rPr lang="it-IT" sz="3200" b="1" dirty="0"/>
              <a:t>(</a:t>
            </a:r>
            <a:r>
              <a:rPr lang="it-IT" sz="3200" b="1" dirty="0" err="1"/>
              <a:t>Nf</a:t>
            </a:r>
            <a:r>
              <a:rPr lang="it-IT" sz="3200" b="1" dirty="0"/>
              <a:t>-L) </a:t>
            </a:r>
          </a:p>
          <a:p>
            <a:pPr algn="ctr"/>
            <a:r>
              <a:rPr lang="it-IT" sz="3200" dirty="0"/>
              <a:t>ha dimostrato di essere </a:t>
            </a:r>
            <a:r>
              <a:rPr lang="it-IT" sz="3200" dirty="0" smtClean="0"/>
              <a:t>associata </a:t>
            </a:r>
            <a:r>
              <a:rPr lang="it-IT" sz="3200" dirty="0"/>
              <a:t>alla morte cellulare dopo un trauma.     </a:t>
            </a:r>
          </a:p>
        </p:txBody>
      </p:sp>
    </p:spTree>
    <p:extLst>
      <p:ext uri="{BB962C8B-B14F-4D97-AF65-F5344CB8AC3E}">
        <p14:creationId xmlns:p14="http://schemas.microsoft.com/office/powerpoint/2010/main" val="32584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9404" y="1646881"/>
            <a:ext cx="79333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dallo  studio è emerso: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-che </a:t>
            </a:r>
            <a:r>
              <a:rPr lang="it-IT" sz="2800" dirty="0" smtClean="0"/>
              <a:t>le </a:t>
            </a:r>
            <a:r>
              <a:rPr lang="it-IT" sz="2800" dirty="0"/>
              <a:t>proteine ​​rilasciate dagli </a:t>
            </a:r>
            <a:r>
              <a:rPr lang="it-IT" sz="2800" b="1" dirty="0" err="1"/>
              <a:t>astrociti</a:t>
            </a:r>
            <a:r>
              <a:rPr lang="it-IT" sz="2800" dirty="0"/>
              <a:t> erano rintracciabili  anche </a:t>
            </a:r>
            <a:r>
              <a:rPr lang="it-IT" sz="2800" b="1" dirty="0"/>
              <a:t>nel torrente </a:t>
            </a:r>
            <a:r>
              <a:rPr lang="it-IT" sz="2800" b="1" dirty="0" smtClean="0"/>
              <a:t>ematico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</a:t>
            </a:r>
            <a:r>
              <a:rPr lang="it-IT" sz="2800" b="1" dirty="0" smtClean="0">
                <a:solidFill>
                  <a:srgbClr val="FF0000"/>
                </a:solidFill>
              </a:rPr>
              <a:t> la cosa più importante </a:t>
            </a:r>
            <a:endParaRPr lang="it-IT" sz="2800" b="1" dirty="0">
              <a:solidFill>
                <a:srgbClr val="FF0000"/>
              </a:solidFill>
            </a:endParaRP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-che questo avviene perché gli</a:t>
            </a:r>
            <a:r>
              <a:rPr lang="it-IT" sz="2800" b="1" dirty="0"/>
              <a:t> </a:t>
            </a:r>
            <a:r>
              <a:rPr lang="it-IT" sz="2800" b="1" dirty="0" err="1"/>
              <a:t>astrociti</a:t>
            </a:r>
            <a:r>
              <a:rPr lang="it-IT" sz="2800" dirty="0"/>
              <a:t> della sostanza bianca sono caratterizzati da numerose </a:t>
            </a:r>
            <a:r>
              <a:rPr lang="it-IT" sz="2800" b="1" dirty="0"/>
              <a:t>estensioni che si connettono ai vasi sanguigni</a:t>
            </a:r>
          </a:p>
        </p:txBody>
      </p:sp>
    </p:spTree>
    <p:extLst>
      <p:ext uri="{BB962C8B-B14F-4D97-AF65-F5344CB8AC3E}">
        <p14:creationId xmlns:p14="http://schemas.microsoft.com/office/powerpoint/2010/main" val="35103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3335" y="606861"/>
            <a:ext cx="10290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qualsiasi </a:t>
            </a:r>
            <a:r>
              <a:rPr lang="it-IT" sz="2800" dirty="0"/>
              <a:t>lesione </a:t>
            </a:r>
            <a:r>
              <a:rPr lang="it-IT" sz="2800" dirty="0" smtClean="0"/>
              <a:t>dell’</a:t>
            </a:r>
            <a:r>
              <a:rPr lang="it-IT" sz="2800" dirty="0" err="1" smtClean="0"/>
              <a:t>astrocita</a:t>
            </a:r>
            <a:r>
              <a:rPr lang="it-IT" sz="2800" dirty="0" smtClean="0"/>
              <a:t> fibroso consente </a:t>
            </a:r>
            <a:r>
              <a:rPr lang="it-IT" sz="2800" dirty="0"/>
              <a:t>alle proteine ​​di </a:t>
            </a:r>
            <a:r>
              <a:rPr lang="it-IT" sz="2800" dirty="0" smtClean="0"/>
              <a:t>entrare </a:t>
            </a:r>
            <a:r>
              <a:rPr lang="it-IT" sz="2800" dirty="0"/>
              <a:t>direttamente nella </a:t>
            </a:r>
            <a:r>
              <a:rPr lang="it-IT" sz="2800" dirty="0" smtClean="0"/>
              <a:t>circolazione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anche </a:t>
            </a:r>
            <a:r>
              <a:rPr lang="it-IT" sz="2800" b="1" dirty="0">
                <a:solidFill>
                  <a:srgbClr val="FF0000"/>
                </a:solidFill>
              </a:rPr>
              <a:t>dopo lesioni </a:t>
            </a:r>
            <a:r>
              <a:rPr lang="it-IT" sz="2800" b="1" dirty="0" smtClean="0">
                <a:solidFill>
                  <a:srgbClr val="FF0000"/>
                </a:solidFill>
              </a:rPr>
              <a:t>minime grazie alla stretta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connessione tra ASTROCITA FIBROSO E CAPILLARE EMATICO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Ass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79" y="2717442"/>
            <a:ext cx="7272066" cy="434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14" y="1001070"/>
            <a:ext cx="6080192" cy="59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06840" y="425002"/>
            <a:ext cx="426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F0000"/>
                </a:solidFill>
              </a:rPr>
              <a:t>la proteina acida fibrillare gliale </a:t>
            </a:r>
            <a:r>
              <a:rPr lang="it-IT" b="1" dirty="0">
                <a:solidFill>
                  <a:srgbClr val="FF0000"/>
                </a:solidFill>
              </a:rPr>
              <a:t>(GFAP)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1" y="991673"/>
            <a:ext cx="6388328" cy="61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736557" y="410930"/>
            <a:ext cx="508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l'</a:t>
            </a:r>
            <a:r>
              <a:rPr lang="it-IT" b="1" i="1" dirty="0" err="1">
                <a:solidFill>
                  <a:srgbClr val="FF0000"/>
                </a:solidFill>
              </a:rPr>
              <a:t>ubiquitina</a:t>
            </a:r>
            <a:r>
              <a:rPr lang="it-IT" b="1" i="1" dirty="0">
                <a:solidFill>
                  <a:srgbClr val="FF0000"/>
                </a:solidFill>
              </a:rPr>
              <a:t> C-terminale idrolasi-L1 </a:t>
            </a:r>
            <a:r>
              <a:rPr lang="it-IT" b="1" dirty="0">
                <a:solidFill>
                  <a:srgbClr val="FF0000"/>
                </a:solidFill>
              </a:rPr>
              <a:t>(UCH-L1)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4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5" y="940158"/>
            <a:ext cx="6035664" cy="590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75020" y="476518"/>
            <a:ext cx="564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la catena leggera dei neurofilamenti </a:t>
            </a:r>
            <a:r>
              <a:rPr lang="it-IT" b="1" dirty="0">
                <a:solidFill>
                  <a:srgbClr val="FF0000"/>
                </a:solidFill>
              </a:rPr>
              <a:t>(</a:t>
            </a:r>
            <a:r>
              <a:rPr lang="it-IT" b="1" dirty="0" err="1">
                <a:solidFill>
                  <a:srgbClr val="FF0000"/>
                </a:solidFill>
              </a:rPr>
              <a:t>Nf</a:t>
            </a:r>
            <a:r>
              <a:rPr lang="it-IT" b="1" dirty="0">
                <a:solidFill>
                  <a:srgbClr val="FF0000"/>
                </a:solidFill>
              </a:rPr>
              <a:t>-L)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31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896272"/>
            <a:ext cx="6008224" cy="58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90175" y="391609"/>
            <a:ext cx="377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la proteina </a:t>
            </a:r>
            <a:r>
              <a:rPr lang="it-IT" b="1" dirty="0">
                <a:solidFill>
                  <a:srgbClr val="FF0000"/>
                </a:solidFill>
              </a:rPr>
              <a:t>Tau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8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8794" y="1537514"/>
            <a:ext cx="88349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L'obiettivo dei </a:t>
            </a:r>
            <a:r>
              <a:rPr lang="it-IT" sz="2800" b="1" dirty="0" err="1"/>
              <a:t>biomarcatori</a:t>
            </a:r>
            <a:r>
              <a:rPr lang="it-IT" sz="2800" b="1" dirty="0"/>
              <a:t> </a:t>
            </a:r>
            <a:r>
              <a:rPr lang="it-IT" sz="2800" b="1" dirty="0" smtClean="0"/>
              <a:t>non è </a:t>
            </a:r>
            <a:r>
              <a:rPr lang="it-IT" sz="2800" b="1" dirty="0"/>
              <a:t>quello di sostituire segni e sintomi nella diagnosi clinica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di </a:t>
            </a:r>
            <a:r>
              <a:rPr lang="it-IT" sz="2800" b="1" dirty="0"/>
              <a:t>commozione </a:t>
            </a:r>
            <a:r>
              <a:rPr lang="it-IT" sz="2800" b="1" dirty="0" smtClean="0"/>
              <a:t>cerebrale </a:t>
            </a:r>
          </a:p>
          <a:p>
            <a:pPr algn="ctr"/>
            <a:r>
              <a:rPr lang="it-IT" sz="2800" dirty="0" smtClean="0"/>
              <a:t>ma </a:t>
            </a:r>
            <a:r>
              <a:rPr lang="it-IT" sz="2800" dirty="0"/>
              <a:t>piuttosto di aumentare la specificità clinica e la sicurezza con indicatori più oggettivi </a:t>
            </a:r>
            <a:endParaRPr lang="it-IT" sz="2800" dirty="0" smtClean="0"/>
          </a:p>
          <a:p>
            <a:pPr algn="ctr"/>
            <a:r>
              <a:rPr lang="it-IT" sz="2800" dirty="0" smtClean="0"/>
              <a:t>di </a:t>
            </a:r>
            <a:r>
              <a:rPr lang="it-IT" sz="2800" dirty="0"/>
              <a:t>danno cerebrale. 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questi </a:t>
            </a:r>
            <a:r>
              <a:rPr lang="it-IT" sz="2800" dirty="0"/>
              <a:t>studi sono un forte stimolo per la ricerca </a:t>
            </a:r>
          </a:p>
          <a:p>
            <a:pPr algn="ctr"/>
            <a:r>
              <a:rPr lang="it-IT" sz="2800" dirty="0"/>
              <a:t> </a:t>
            </a:r>
            <a:r>
              <a:rPr lang="it-IT" sz="2800" dirty="0" smtClean="0"/>
              <a:t>dei </a:t>
            </a:r>
            <a:r>
              <a:rPr lang="it-IT" sz="2800" dirty="0" err="1"/>
              <a:t>biomarcatori</a:t>
            </a:r>
            <a:r>
              <a:rPr lang="it-IT" sz="2800" dirty="0"/>
              <a:t> più attendibili </a:t>
            </a:r>
          </a:p>
          <a:p>
            <a:pPr algn="ctr"/>
            <a:r>
              <a:rPr lang="it-IT" sz="2800" dirty="0" smtClean="0"/>
              <a:t>per </a:t>
            </a:r>
            <a:r>
              <a:rPr lang="it-IT" sz="2800" dirty="0"/>
              <a:t>la diagnosi e per il controllo longitudinale del danno cerebrale</a:t>
            </a:r>
          </a:p>
        </p:txBody>
      </p:sp>
    </p:spTree>
    <p:extLst>
      <p:ext uri="{BB962C8B-B14F-4D97-AF65-F5344CB8AC3E}">
        <p14:creationId xmlns:p14="http://schemas.microsoft.com/office/powerpoint/2010/main" val="8855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2581" y="484615"/>
            <a:ext cx="96591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a</a:t>
            </a:r>
            <a:r>
              <a:rPr lang="it-IT" sz="3200" dirty="0" smtClean="0"/>
              <a:t>ttualmente  non abbiamo molti mezzi per</a:t>
            </a:r>
            <a:endParaRPr lang="it-IT" sz="3200" dirty="0"/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MONITORARE  l’EVOLUZIONE </a:t>
            </a:r>
          </a:p>
          <a:p>
            <a:pPr algn="ctr"/>
            <a:r>
              <a:rPr lang="it-IT" sz="3200" dirty="0" smtClean="0"/>
              <a:t>DEL DANNO ENCEFALICO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per evitare che</a:t>
            </a:r>
          </a:p>
          <a:p>
            <a:pPr algn="ctr"/>
            <a:r>
              <a:rPr lang="it-IT" sz="3200" dirty="0"/>
              <a:t> </a:t>
            </a:r>
          </a:p>
          <a:p>
            <a:pPr algn="ctr"/>
            <a:r>
              <a:rPr lang="it-IT" sz="3200" dirty="0"/>
              <a:t>d</a:t>
            </a:r>
            <a:r>
              <a:rPr lang="it-IT" sz="3200" dirty="0" smtClean="0"/>
              <a:t>a un trauma cranico lieve - concussione-</a:t>
            </a:r>
          </a:p>
          <a:p>
            <a:pPr algn="ctr"/>
            <a:endParaRPr lang="it-IT" sz="3200" dirty="0"/>
          </a:p>
          <a:p>
            <a:pPr algn="ctr"/>
            <a:r>
              <a:rPr lang="it-IT" sz="3200" b="1" dirty="0"/>
              <a:t> </a:t>
            </a:r>
            <a:r>
              <a:rPr lang="it-IT" sz="3200" dirty="0" smtClean="0"/>
              <a:t>scaturisca </a:t>
            </a:r>
            <a:r>
              <a:rPr lang="it-IT" sz="3200" dirty="0"/>
              <a:t>un  danno irreversibile o cronico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778933" y="6670237"/>
            <a:ext cx="956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Christopher M. </a:t>
            </a:r>
            <a:r>
              <a:rPr lang="en-US" b="1" i="1" dirty="0" err="1">
                <a:solidFill>
                  <a:srgbClr val="FF0000"/>
                </a:solidFill>
              </a:rPr>
              <a:t>Filley</a:t>
            </a:r>
            <a:r>
              <a:rPr lang="en-US" b="1" i="1" dirty="0">
                <a:solidFill>
                  <a:srgbClr val="FF0000"/>
                </a:solidFill>
              </a:rPr>
              <a:t> - Progress in the diagnosis of traumatic brain injury- Neurology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Editorial.  July 08, 2020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456" y="564644"/>
            <a:ext cx="1010991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dirty="0"/>
          </a:p>
          <a:p>
            <a:pPr algn="ctr"/>
            <a:r>
              <a:rPr lang="it-IT" sz="3600" dirty="0" smtClean="0"/>
              <a:t>“</a:t>
            </a:r>
            <a:r>
              <a:rPr lang="it-IT" sz="3600" dirty="0"/>
              <a:t>E’ interessante notare che alcuni cambiamenti strutturali e/o funzionali continuano ad esistere dopo il ritorno all’attività </a:t>
            </a:r>
            <a:r>
              <a:rPr lang="it-IT" sz="3600" dirty="0" smtClean="0"/>
              <a:t>sportiva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/>
              <a:t>Questo suggerisce che abbiamo ancora bisogno di trovare e usare </a:t>
            </a:r>
            <a:r>
              <a:rPr lang="it-IT" sz="3600" dirty="0" err="1"/>
              <a:t>biomarcatori</a:t>
            </a:r>
            <a:r>
              <a:rPr lang="it-IT" sz="3600" dirty="0"/>
              <a:t> sensibili per un ritorno sicuro allo sport</a:t>
            </a:r>
            <a:r>
              <a:rPr lang="it-IT" sz="3600" dirty="0" smtClean="0"/>
              <a:t>”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Patrick </a:t>
            </a:r>
            <a:r>
              <a:rPr lang="it-IT" dirty="0" err="1">
                <a:solidFill>
                  <a:srgbClr val="FF0000"/>
                </a:solidFill>
              </a:rPr>
              <a:t>Neary</a:t>
            </a:r>
            <a:r>
              <a:rPr lang="it-IT" dirty="0">
                <a:solidFill>
                  <a:srgbClr val="FF0000"/>
                </a:solidFill>
              </a:rPr>
              <a:t> dell’Università di Regina, Saskatchewan, Canada relativamente al lavoro pubblicato da </a:t>
            </a:r>
            <a:r>
              <a:rPr lang="it-IT" dirty="0" err="1">
                <a:solidFill>
                  <a:srgbClr val="FF0000"/>
                </a:solidFill>
              </a:rPr>
              <a:t>Scientific</a:t>
            </a:r>
            <a:r>
              <a:rPr lang="it-IT" dirty="0">
                <a:solidFill>
                  <a:srgbClr val="FF0000"/>
                </a:solidFill>
              </a:rPr>
              <a:t> Reports </a:t>
            </a:r>
            <a:r>
              <a:rPr lang="it-IT" u="sng" dirty="0">
                <a:solidFill>
                  <a:srgbClr val="FF0000"/>
                </a:solidFill>
              </a:rPr>
              <a:t>Rete JAMA aperta. </a:t>
            </a:r>
            <a:r>
              <a:rPr lang="it-IT" dirty="0">
                <a:solidFill>
                  <a:srgbClr val="FF0000"/>
                </a:solidFill>
              </a:rPr>
              <a:t>2020 gennaio; 3(1): e1919771.</a:t>
            </a:r>
          </a:p>
          <a:p>
            <a:r>
              <a:rPr lang="it-IT" dirty="0">
                <a:solidFill>
                  <a:srgbClr val="FF0000"/>
                </a:solidFill>
              </a:rPr>
              <a:t>Pubblicato online il 24 gennaio 2020. </a:t>
            </a:r>
            <a:r>
              <a:rPr lang="it-IT" dirty="0" err="1">
                <a:solidFill>
                  <a:srgbClr val="FF0000"/>
                </a:solidFill>
              </a:rPr>
              <a:t>doi</a:t>
            </a:r>
            <a:r>
              <a:rPr lang="it-IT" dirty="0">
                <a:solidFill>
                  <a:srgbClr val="FF0000"/>
                </a:solidFill>
              </a:rPr>
              <a:t>:  </a:t>
            </a:r>
            <a:r>
              <a:rPr lang="it-IT" u="sng" dirty="0">
                <a:solidFill>
                  <a:srgbClr val="FF0000"/>
                </a:solidFill>
              </a:rPr>
              <a:t>10.1001/jamanetworkopen.2019.19771</a:t>
            </a:r>
            <a:endParaRPr lang="it-IT" dirty="0">
              <a:solidFill>
                <a:srgbClr val="FF0000"/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720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5" y="120322"/>
            <a:ext cx="10161431" cy="72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751667" y="1605802"/>
            <a:ext cx="4994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LA NOSTRA INDAGINE</a:t>
            </a:r>
          </a:p>
          <a:p>
            <a:pPr algn="ctr"/>
            <a:r>
              <a:rPr lang="it-IT" sz="4000" dirty="0" smtClean="0"/>
              <a:t>2023-2024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1605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80254" y="604818"/>
            <a:ext cx="8969430" cy="228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Revisione sistematica degli studi clinici che esaminano i </a:t>
            </a:r>
            <a:r>
              <a:rPr lang="it-IT" sz="3200" b="1" dirty="0" err="1">
                <a:solidFill>
                  <a:srgbClr val="FF0000"/>
                </a:solidFill>
              </a:rPr>
              <a:t>biomarcatori</a:t>
            </a:r>
            <a:r>
              <a:rPr lang="it-IT" sz="3200" b="1" dirty="0">
                <a:solidFill>
                  <a:srgbClr val="FF0000"/>
                </a:solidFill>
              </a:rPr>
              <a:t> di lesioni cerebrali correlati ai pugili dilettanti</a:t>
            </a:r>
            <a:endParaRPr lang="it-IT" sz="3200" dirty="0"/>
          </a:p>
          <a:p>
            <a:pPr algn="r"/>
            <a:r>
              <a:rPr lang="it-IT" sz="1323" dirty="0"/>
              <a:t>( fonte dati </a:t>
            </a:r>
            <a:r>
              <a:rPr lang="it-IT" sz="1323" dirty="0" err="1"/>
              <a:t>PubMed</a:t>
            </a:r>
            <a:r>
              <a:rPr lang="it-IT" sz="1323" dirty="0"/>
              <a:t> </a:t>
            </a:r>
            <a:r>
              <a:rPr lang="it-IT" sz="1323" baseline="30000" dirty="0"/>
              <a:t>®</a:t>
            </a:r>
            <a:r>
              <a:rPr lang="it-IT" sz="1323" dirty="0"/>
              <a:t> , MEDLINE </a:t>
            </a:r>
            <a:r>
              <a:rPr lang="it-IT" sz="1323" baseline="30000" dirty="0"/>
              <a:t>®</a:t>
            </a:r>
            <a:r>
              <a:rPr lang="it-IT" sz="1323" dirty="0"/>
              <a:t>database </a:t>
            </a:r>
            <a:r>
              <a:rPr lang="it-IT" sz="1323" dirty="0" err="1"/>
              <a:t>Cochrane</a:t>
            </a:r>
            <a:r>
              <a:rPr lang="it-IT" sz="1323" dirty="0"/>
              <a:t>).  </a:t>
            </a:r>
          </a:p>
          <a:p>
            <a:endParaRPr lang="it-IT" sz="1323" dirty="0"/>
          </a:p>
          <a:p>
            <a:endParaRPr lang="it-IT" sz="1984" dirty="0"/>
          </a:p>
        </p:txBody>
      </p:sp>
      <p:sp>
        <p:nvSpPr>
          <p:cNvPr id="3" name="Rettangolo 2"/>
          <p:cNvSpPr/>
          <p:nvPr/>
        </p:nvSpPr>
        <p:spPr>
          <a:xfrm>
            <a:off x="839550" y="2529946"/>
            <a:ext cx="9422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a</a:t>
            </a:r>
            <a:r>
              <a:rPr lang="it-IT" sz="2800" b="1" dirty="0" smtClean="0"/>
              <a:t>bbiamo preso </a:t>
            </a:r>
            <a:r>
              <a:rPr lang="it-IT" sz="2800" b="1" dirty="0"/>
              <a:t>in esame 74 pubblicazioni di studi prospettici </a:t>
            </a:r>
            <a:r>
              <a:rPr lang="it-IT" sz="2800" b="1" dirty="0" smtClean="0"/>
              <a:t>che riguardavano vari sport di contatto</a:t>
            </a:r>
            <a:endParaRPr lang="it-IT" sz="2800" b="1" dirty="0"/>
          </a:p>
          <a:p>
            <a:pPr algn="ctr"/>
            <a:r>
              <a:rPr lang="it-IT" sz="2800" dirty="0"/>
              <a:t>a</a:t>
            </a:r>
            <a:r>
              <a:rPr lang="it-IT" sz="2800" dirty="0" smtClean="0"/>
              <a:t>bbiamo trovato </a:t>
            </a:r>
            <a:r>
              <a:rPr lang="it-IT" sz="2800" dirty="0"/>
              <a:t>11 studi, </a:t>
            </a:r>
            <a:endParaRPr lang="it-IT" sz="2800" dirty="0" smtClean="0"/>
          </a:p>
          <a:p>
            <a:pPr algn="ctr"/>
            <a:r>
              <a:rPr lang="it-IT" sz="2800" dirty="0" smtClean="0"/>
              <a:t>pubblicati </a:t>
            </a:r>
            <a:r>
              <a:rPr lang="it-IT" sz="2800" dirty="0"/>
              <a:t>tra il 2000 e il 2022 che avevano </a:t>
            </a:r>
          </a:p>
          <a:p>
            <a:pPr algn="ctr"/>
            <a:r>
              <a:rPr lang="it-IT" sz="2800" dirty="0"/>
              <a:t>preso in esame pugili dilettanti dopo un trauma cranico </a:t>
            </a:r>
          </a:p>
          <a:p>
            <a:endParaRPr lang="it-IT" sz="2800" dirty="0"/>
          </a:p>
          <a:p>
            <a:r>
              <a:rPr lang="it-IT" sz="2800" dirty="0"/>
              <a:t>- </a:t>
            </a:r>
            <a:r>
              <a:rPr lang="it-IT" sz="2800" dirty="0" smtClean="0"/>
              <a:t>7  studi avevano </a:t>
            </a:r>
            <a:r>
              <a:rPr lang="it-IT" sz="2800" dirty="0"/>
              <a:t>analizzato i valori dei </a:t>
            </a:r>
            <a:r>
              <a:rPr lang="it-IT" sz="2800" dirty="0" err="1"/>
              <a:t>biomarcatori</a:t>
            </a:r>
            <a:r>
              <a:rPr lang="it-IT" sz="2800" dirty="0"/>
              <a:t> a livello ematico </a:t>
            </a:r>
          </a:p>
          <a:p>
            <a:r>
              <a:rPr lang="it-IT" sz="2800" dirty="0" smtClean="0"/>
              <a:t>- 4  studi avevano </a:t>
            </a:r>
            <a:r>
              <a:rPr lang="it-IT" sz="2800" dirty="0"/>
              <a:t>valutato i </a:t>
            </a:r>
            <a:r>
              <a:rPr lang="it-IT" sz="2800" dirty="0" err="1"/>
              <a:t>biomarcatori</a:t>
            </a:r>
            <a:r>
              <a:rPr lang="it-IT" sz="2800" dirty="0"/>
              <a:t> nel liquido cefalorachidiano</a:t>
            </a:r>
          </a:p>
        </p:txBody>
      </p:sp>
    </p:spTree>
    <p:extLst>
      <p:ext uri="{BB962C8B-B14F-4D97-AF65-F5344CB8AC3E}">
        <p14:creationId xmlns:p14="http://schemas.microsoft.com/office/powerpoint/2010/main" val="22697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1667" y="3462335"/>
            <a:ext cx="10295466" cy="372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Dai lavori esaminati emergono chiari due aspetti: </a:t>
            </a:r>
          </a:p>
          <a:p>
            <a:endParaRPr lang="it-IT" sz="2400" b="1" dirty="0"/>
          </a:p>
          <a:p>
            <a:pPr marL="377979" indent="-377979">
              <a:buAutoNum type="arabicParenR"/>
            </a:pPr>
            <a:r>
              <a:rPr lang="it-IT" sz="2400" b="1" dirty="0"/>
              <a:t>La lesione astrocitaria  come espressione del danno cerebrale, dopo un trauma sportivo, persiste oltre il recupero clinico </a:t>
            </a:r>
          </a:p>
          <a:p>
            <a:pPr marL="377979" indent="-377979">
              <a:buAutoNum type="arabicParenR"/>
            </a:pPr>
            <a:endParaRPr lang="it-IT" sz="2400" b="1" dirty="0"/>
          </a:p>
          <a:p>
            <a:pPr marL="377979" indent="-377979">
              <a:buAutoNum type="arabicParenR"/>
            </a:pPr>
            <a:r>
              <a:rPr lang="it-IT" sz="2400" b="1" dirty="0"/>
              <a:t>il valore clinico e l’analisi quantitativa dei </a:t>
            </a:r>
            <a:r>
              <a:rPr lang="it-IT" sz="2400" b="1" dirty="0" err="1">
                <a:solidFill>
                  <a:srgbClr val="FF0000"/>
                </a:solidFill>
              </a:rPr>
              <a:t>biomarcatori</a:t>
            </a:r>
            <a:r>
              <a:rPr lang="it-IT" sz="2400" b="1" dirty="0">
                <a:solidFill>
                  <a:srgbClr val="FF0000"/>
                </a:solidFill>
              </a:rPr>
              <a:t> cerebrali </a:t>
            </a:r>
            <a:r>
              <a:rPr lang="it-IT" sz="2400" b="1" dirty="0"/>
              <a:t>riveste particolare interesse nell’attività sportiva, specialmente nel pugilato dove il trauma cerebrale è un evento non casuale ma conseguenza  diretta e volontaria del gesto atletico</a:t>
            </a:r>
            <a:r>
              <a:rPr lang="it-IT" sz="2400" dirty="0"/>
              <a:t>.</a:t>
            </a:r>
          </a:p>
          <a:p>
            <a:pPr marL="377979" indent="-377979">
              <a:buAutoNum type="arabicParenR"/>
            </a:pPr>
            <a:endParaRPr lang="it-IT" sz="1984" dirty="0"/>
          </a:p>
        </p:txBody>
      </p:sp>
      <p:sp>
        <p:nvSpPr>
          <p:cNvPr id="3" name="Rettangolo 2"/>
          <p:cNvSpPr/>
          <p:nvPr/>
        </p:nvSpPr>
        <p:spPr>
          <a:xfrm>
            <a:off x="900879" y="298492"/>
            <a:ext cx="8969430" cy="542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>
              <a:buFontTx/>
              <a:buChar char="-"/>
            </a:pPr>
            <a:endParaRPr lang="it-IT" sz="1984" dirty="0"/>
          </a:p>
          <a:p>
            <a:r>
              <a:rPr lang="it-IT" sz="2800" dirty="0"/>
              <a:t> Attraverso questi studi  sono stati identificati </a:t>
            </a:r>
            <a:r>
              <a:rPr lang="it-IT" sz="2800" b="1" dirty="0">
                <a:solidFill>
                  <a:srgbClr val="FF0000"/>
                </a:solidFill>
              </a:rPr>
              <a:t>14 </a:t>
            </a:r>
            <a:r>
              <a:rPr lang="it-IT" sz="2800" b="1" dirty="0" err="1">
                <a:solidFill>
                  <a:srgbClr val="FF0000"/>
                </a:solidFill>
              </a:rPr>
              <a:t>biomarcatori</a:t>
            </a:r>
            <a:r>
              <a:rPr lang="it-IT" sz="2800" b="1" dirty="0">
                <a:solidFill>
                  <a:srgbClr val="FF0000"/>
                </a:solidFill>
              </a:rPr>
              <a:t>  </a:t>
            </a:r>
            <a:r>
              <a:rPr lang="it-IT" sz="2800" dirty="0"/>
              <a:t>che permettono  </a:t>
            </a:r>
          </a:p>
          <a:p>
            <a:pPr algn="ctr"/>
            <a:r>
              <a:rPr lang="it-IT" sz="2800" b="1" dirty="0"/>
              <a:t>di diagnosticare con rapidità  e seguite longitudinalmente un trauma cranico </a:t>
            </a:r>
          </a:p>
          <a:p>
            <a:pPr algn="ctr"/>
            <a:r>
              <a:rPr lang="it-IT" sz="2800" b="1" dirty="0"/>
              <a:t>come la concussione del pugile attraverso un semplice esame del sangue</a:t>
            </a:r>
          </a:p>
          <a:p>
            <a:pPr algn="ctr"/>
            <a:endParaRPr lang="it-IT" sz="1984" b="1" dirty="0"/>
          </a:p>
          <a:p>
            <a:pPr algn="ctr"/>
            <a:endParaRPr lang="it-IT" sz="1984" b="1" dirty="0"/>
          </a:p>
          <a:p>
            <a:pPr algn="ctr"/>
            <a:endParaRPr lang="it-IT" sz="1984" b="1" dirty="0"/>
          </a:p>
          <a:p>
            <a:pPr algn="ctr"/>
            <a:endParaRPr lang="it-IT" sz="1984" b="1" dirty="0"/>
          </a:p>
          <a:p>
            <a:endParaRPr lang="it-IT" sz="1984" dirty="0"/>
          </a:p>
          <a:p>
            <a:endParaRPr lang="it-IT" sz="1984" dirty="0"/>
          </a:p>
          <a:p>
            <a:endParaRPr lang="it-IT" sz="1984" dirty="0"/>
          </a:p>
          <a:p>
            <a:endParaRPr lang="it-IT" sz="1984" dirty="0"/>
          </a:p>
        </p:txBody>
      </p:sp>
    </p:spTree>
    <p:extLst>
      <p:ext uri="{BB962C8B-B14F-4D97-AF65-F5344CB8AC3E}">
        <p14:creationId xmlns:p14="http://schemas.microsoft.com/office/powerpoint/2010/main" val="1615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297756" y="287316"/>
          <a:ext cx="6985043" cy="706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17"/>
                <a:gridCol w="2327634"/>
                <a:gridCol w="2855992"/>
              </a:tblGrid>
              <a:tr h="38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ANNO / AUTORE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SOGGETTI IN ESAME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 LIQUIDO/ BIOMARCATORE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2000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Otto M et al.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/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25 pugili </a:t>
                      </a:r>
                      <a:br>
                        <a:rPr lang="it-IT" sz="800">
                          <a:effectLst/>
                        </a:rPr>
                      </a:b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Siero</a:t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S100B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771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2006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Zetterberg H et al.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/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14 pugili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LCR                                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NfLP</a:t>
                      </a:r>
                      <a:r>
                        <a:rPr lang="it-IT" sz="800" dirty="0">
                          <a:effectLst/>
                        </a:rPr>
                        <a:t>,  GFAP, TAU,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Aβ1-40/42proteina β amiloide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2009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Zetterberg H et al.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44 pugili</a:t>
                      </a:r>
                      <a:br>
                        <a:rPr lang="it-IT" sz="800">
                          <a:effectLst/>
                        </a:rPr>
                      </a:b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Siero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S-100B, BDNF,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h-FABP, GFAP e NsE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2011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Graham MR et al.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16 pugili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Siero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S100B, NSE,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CK, cortisolo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2012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Neselius</a:t>
                      </a:r>
                      <a:r>
                        <a:rPr lang="it-IT" sz="800" dirty="0">
                          <a:effectLst/>
                        </a:rPr>
                        <a:t> S et al.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/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30 pugili olimpici</a:t>
                      </a:r>
                      <a:br>
                        <a:rPr lang="it-IT" sz="800">
                          <a:effectLst/>
                        </a:rPr>
                      </a:b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LCR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NfL, GFAP, TAU,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it-IT" sz="800">
                          <a:effectLst/>
                        </a:rPr>
                        <a:t>β</a:t>
                      </a:r>
                      <a:r>
                        <a:rPr lang="en-US" sz="800">
                          <a:effectLst/>
                        </a:rPr>
                        <a:t>1-42, S100B, h-FABP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9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2013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Neselius</a:t>
                      </a:r>
                      <a:r>
                        <a:rPr lang="it-IT" sz="800" dirty="0">
                          <a:effectLst/>
                        </a:rPr>
                        <a:t> S et al.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/>
                      </a:r>
                      <a:br>
                        <a:rPr lang="it-IT" sz="800">
                          <a:effectLst/>
                        </a:rPr>
                      </a:br>
                      <a:r>
                        <a:rPr lang="it-IT" sz="800">
                          <a:effectLst/>
                        </a:rPr>
                        <a:t>30 pugili</a:t>
                      </a:r>
                      <a:br>
                        <a:rPr lang="it-IT" sz="800">
                          <a:effectLst/>
                        </a:rPr>
                      </a:b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Siero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S100B, GFAP, BDNF,A</a:t>
                      </a:r>
                      <a:r>
                        <a:rPr lang="it-IT" sz="800" dirty="0">
                          <a:effectLst/>
                        </a:rPr>
                        <a:t>β</a:t>
                      </a:r>
                      <a:r>
                        <a:rPr lang="en-US" sz="800" dirty="0">
                          <a:effectLst/>
                        </a:rPr>
                        <a:t>1-42, TAU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2014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Neselius S et al.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30 </a:t>
                      </a:r>
                      <a:r>
                        <a:rPr lang="en-US" sz="800" dirty="0" err="1">
                          <a:effectLst/>
                        </a:rPr>
                        <a:t>pugili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LCR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NfL,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)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Neselius S et al.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 pugile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LCR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NfL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2017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dirty="0" err="1">
                          <a:effectLst/>
                        </a:rPr>
                        <a:t>Shahim</a:t>
                      </a:r>
                      <a:r>
                        <a:rPr lang="en-US" sz="800" dirty="0">
                          <a:effectLst/>
                        </a:rPr>
                        <a:t> P. et al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14 pugili dilettanti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Siero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NfL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62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2021</a:t>
                      </a:r>
                      <a:endParaRPr lang="it-IT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Verduyn</a:t>
                      </a:r>
                      <a:r>
                        <a:rPr lang="it-IT" sz="800" baseline="30000">
                          <a:effectLst/>
                        </a:rPr>
                        <a:t> </a:t>
                      </a:r>
                      <a:r>
                        <a:rPr lang="it-IT" sz="800">
                          <a:effectLst/>
                        </a:rPr>
                        <a:t> C. et al.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8 sport da </a:t>
                      </a:r>
                      <a:r>
                        <a:rPr lang="it-IT" sz="800" dirty="0" smtClean="0">
                          <a:effectLst/>
                        </a:rPr>
                        <a:t>contatto  boxe</a:t>
                      </a:r>
                      <a:r>
                        <a:rPr lang="it-IT" sz="800" dirty="0">
                          <a:effectLst/>
                        </a:rPr>
                        <a:t>, football, hockey su ghiaccio, calcio, arti marziali , lacrosse, rugby e wrestling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Siero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effectLst/>
                        </a:rPr>
                        <a:t>NfL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  <a:tr h="57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2022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u="none" strike="noStrike" dirty="0" err="1">
                          <a:effectLst/>
                        </a:rPr>
                        <a:t>Memmedov</a:t>
                      </a:r>
                      <a:r>
                        <a:rPr lang="it-IT" sz="800" dirty="0">
                          <a:effectLst/>
                        </a:rPr>
                        <a:t> H. et al.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20 pugili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 </a:t>
                      </a:r>
                      <a:r>
                        <a:rPr lang="it-IT" sz="800" dirty="0" smtClean="0">
                          <a:effectLst/>
                        </a:rPr>
                        <a:t> </a:t>
                      </a:r>
                      <a:r>
                        <a:rPr lang="it-IT" sz="800" dirty="0">
                          <a:effectLst/>
                        </a:rPr>
                        <a:t>Siero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IMA, BNP e </a:t>
                      </a:r>
                      <a:r>
                        <a:rPr lang="it-IT" sz="800" dirty="0" err="1">
                          <a:effectLst/>
                        </a:rPr>
                        <a:t>copeptina</a:t>
                      </a:r>
                      <a:endParaRPr lang="it-IT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88" marR="53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933" y="684193"/>
            <a:ext cx="10210800" cy="556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86" b="1" dirty="0"/>
              <a:t>Si può evitare la TAC in caso di trauma cranico?</a:t>
            </a:r>
          </a:p>
          <a:p>
            <a:endParaRPr lang="it-IT" sz="1984" b="1" dirty="0"/>
          </a:p>
          <a:p>
            <a:pPr lvl="0"/>
            <a:r>
              <a:rPr lang="it-IT" sz="3200" b="1" dirty="0"/>
              <a:t>Un test ematico che combina il dosaggio di </a:t>
            </a:r>
          </a:p>
          <a:p>
            <a:pPr lvl="0" algn="ctr"/>
            <a:endParaRPr lang="it-IT" sz="1984" dirty="0"/>
          </a:p>
          <a:p>
            <a:pPr lvl="0" algn="ctr"/>
            <a:r>
              <a:rPr lang="it-IT" sz="2646" b="1" dirty="0" err="1">
                <a:solidFill>
                  <a:srgbClr val="FF0000"/>
                </a:solidFill>
              </a:rPr>
              <a:t>ubiquitina</a:t>
            </a:r>
            <a:r>
              <a:rPr lang="it-IT" sz="2646" b="1" dirty="0">
                <a:solidFill>
                  <a:srgbClr val="FF0000"/>
                </a:solidFill>
              </a:rPr>
              <a:t> C-terminale idrolasi-L1 (UCH-L1) </a:t>
            </a:r>
          </a:p>
          <a:p>
            <a:pPr lvl="0" algn="ctr"/>
            <a:r>
              <a:rPr lang="it-IT" sz="2646" b="1" dirty="0">
                <a:solidFill>
                  <a:srgbClr val="FF0000"/>
                </a:solidFill>
              </a:rPr>
              <a:t>e </a:t>
            </a:r>
          </a:p>
          <a:p>
            <a:pPr lvl="0" algn="ctr"/>
            <a:r>
              <a:rPr lang="it-IT" sz="2646" b="1" dirty="0">
                <a:solidFill>
                  <a:srgbClr val="FF0000"/>
                </a:solidFill>
              </a:rPr>
              <a:t> proteina fibrillare acida gliale (GFAP) </a:t>
            </a:r>
          </a:p>
          <a:p>
            <a:pPr lvl="0" algn="ctr"/>
            <a:r>
              <a:rPr lang="it-IT" sz="2646" b="1" dirty="0">
                <a:solidFill>
                  <a:srgbClr val="FF0000"/>
                </a:solidFill>
              </a:rPr>
              <a:t>ha una sensibilità del 97,6% </a:t>
            </a:r>
          </a:p>
          <a:p>
            <a:pPr lvl="0" algn="ctr"/>
            <a:r>
              <a:rPr lang="it-IT" sz="2646" b="1" dirty="0">
                <a:solidFill>
                  <a:srgbClr val="FF0000"/>
                </a:solidFill>
              </a:rPr>
              <a:t>e un valore predittivo negativo del 99,6% </a:t>
            </a:r>
          </a:p>
          <a:p>
            <a:pPr lvl="0" algn="ctr"/>
            <a:r>
              <a:rPr lang="it-IT" sz="2646" b="1" dirty="0">
                <a:solidFill>
                  <a:srgbClr val="FF0000"/>
                </a:solidFill>
              </a:rPr>
              <a:t>per l’individuazione di danni intracranici acuti.</a:t>
            </a:r>
          </a:p>
          <a:p>
            <a:pPr lvl="0" algn="ctr"/>
            <a:endParaRPr lang="it-IT" sz="2646" b="1" dirty="0">
              <a:solidFill>
                <a:srgbClr val="FF0000"/>
              </a:solidFill>
            </a:endParaRPr>
          </a:p>
          <a:p>
            <a:pPr lvl="0"/>
            <a:r>
              <a:rPr lang="it-IT" sz="2400" b="1" dirty="0" smtClean="0"/>
              <a:t>Il</a:t>
            </a:r>
            <a:r>
              <a:rPr lang="it-IT" sz="2400" b="1" dirty="0" smtClean="0"/>
              <a:t> </a:t>
            </a:r>
            <a:r>
              <a:rPr lang="it-IT" sz="2400" b="1" dirty="0"/>
              <a:t>test è utile </a:t>
            </a:r>
            <a:r>
              <a:rPr lang="it-IT" sz="2400" b="1" dirty="0">
                <a:solidFill>
                  <a:srgbClr val="FF0000"/>
                </a:solidFill>
              </a:rPr>
              <a:t>per </a:t>
            </a:r>
            <a:r>
              <a:rPr lang="it-IT" sz="2400" b="1" dirty="0" err="1">
                <a:solidFill>
                  <a:srgbClr val="FF0000"/>
                </a:solidFill>
              </a:rPr>
              <a:t>pre</a:t>
            </a:r>
            <a:r>
              <a:rPr lang="it-IT" sz="2400" b="1" dirty="0">
                <a:solidFill>
                  <a:srgbClr val="FF0000"/>
                </a:solidFill>
              </a:rPr>
              <a:t>-selezionare </a:t>
            </a:r>
            <a:r>
              <a:rPr lang="it-IT" sz="2400" b="1" dirty="0"/>
              <a:t>i pazienti </a:t>
            </a:r>
            <a:r>
              <a:rPr lang="it-IT" sz="2400" b="1" dirty="0" smtClean="0"/>
              <a:t>per </a:t>
            </a:r>
            <a:r>
              <a:rPr lang="it-IT" sz="2400" b="1" dirty="0"/>
              <a:t>cui è clinicamente indicata l’esecuzione di una tomografia computerizzata (TC</a:t>
            </a:r>
            <a:r>
              <a:rPr lang="it-IT" sz="2400" b="1" dirty="0" smtClean="0"/>
              <a:t>)</a:t>
            </a:r>
            <a:endParaRPr lang="it-IT" sz="2400" b="1" dirty="0"/>
          </a:p>
          <a:p>
            <a:endParaRPr lang="it-IT" sz="1984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12137" y="6521800"/>
            <a:ext cx="8150297" cy="58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3" b="1" dirty="0" err="1"/>
              <a:t>Bazarian</a:t>
            </a:r>
            <a:r>
              <a:rPr lang="en-US" sz="1213" b="1" dirty="0"/>
              <a:t> JJ, </a:t>
            </a:r>
            <a:r>
              <a:rPr lang="en-US" sz="1213" b="1" dirty="0" err="1"/>
              <a:t>Biberthaler</a:t>
            </a:r>
            <a:r>
              <a:rPr lang="en-US" sz="1213" b="1" dirty="0"/>
              <a:t> P, et al. Serum GFAP and UCH-L1 for prediction of absence of intracranial injuries on head CT (ALERT-TBI): </a:t>
            </a:r>
            <a:r>
              <a:rPr lang="en-US" sz="1213" b="1" dirty="0" err="1"/>
              <a:t>amulticenter</a:t>
            </a:r>
            <a:r>
              <a:rPr lang="en-US" sz="1213" b="1" dirty="0"/>
              <a:t> </a:t>
            </a:r>
            <a:r>
              <a:rPr lang="en-US" sz="1213" b="1" dirty="0" err="1"/>
              <a:t>observationalstudy</a:t>
            </a:r>
            <a:r>
              <a:rPr lang="en-US" sz="1213" b="1" dirty="0"/>
              <a:t>. </a:t>
            </a:r>
            <a:r>
              <a:rPr lang="it-IT" sz="1213" b="1" dirty="0"/>
              <a:t>Lancet </a:t>
            </a:r>
            <a:r>
              <a:rPr lang="it-IT" sz="1213" b="1" dirty="0" err="1"/>
              <a:t>Neurology</a:t>
            </a:r>
            <a:r>
              <a:rPr lang="it-IT" sz="1213" b="1" dirty="0"/>
              <a:t> 2018;17:782-789</a:t>
            </a:r>
            <a:r>
              <a:rPr lang="it-IT" sz="1984" b="1" dirty="0"/>
              <a:t>.</a:t>
            </a:r>
            <a:endParaRPr lang="it-IT" sz="1984" dirty="0"/>
          </a:p>
        </p:txBody>
      </p:sp>
    </p:spTree>
    <p:extLst>
      <p:ext uri="{BB962C8B-B14F-4D97-AF65-F5344CB8AC3E}">
        <p14:creationId xmlns:p14="http://schemas.microsoft.com/office/powerpoint/2010/main" val="21084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t="21254" r="20611" b="11946"/>
          <a:stretch/>
        </p:blipFill>
        <p:spPr bwMode="auto">
          <a:xfrm>
            <a:off x="662752" y="446067"/>
            <a:ext cx="9429372" cy="67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85266" y="525443"/>
            <a:ext cx="5556284" cy="39767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984" dirty="0">
                <a:solidFill>
                  <a:srgbClr val="FF0000"/>
                </a:solidFill>
              </a:rPr>
              <a:t>Neurofilamento della catena leggera</a:t>
            </a:r>
          </a:p>
        </p:txBody>
      </p:sp>
    </p:spTree>
    <p:extLst>
      <p:ext uri="{BB962C8B-B14F-4D97-AF65-F5344CB8AC3E}">
        <p14:creationId xmlns:p14="http://schemas.microsoft.com/office/powerpoint/2010/main" val="36477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33959" r="29578" b="16370"/>
          <a:stretch/>
        </p:blipFill>
        <p:spPr bwMode="auto">
          <a:xfrm>
            <a:off x="1853384" y="1477948"/>
            <a:ext cx="7023699" cy="542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30699"/>
              </p:ext>
            </p:extLst>
          </p:nvPr>
        </p:nvGraphicFramePr>
        <p:xfrm>
          <a:off x="1854559" y="2562897"/>
          <a:ext cx="6606859" cy="409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37"/>
                <a:gridCol w="943837"/>
                <a:gridCol w="943837"/>
                <a:gridCol w="943837"/>
                <a:gridCol w="943837"/>
                <a:gridCol w="943837"/>
                <a:gridCol w="943837"/>
              </a:tblGrid>
              <a:tr h="39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954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Apertura occhi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occhi chiusi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allo stimolo doloroso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 richiamo verbale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spontaneamente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N/A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N/A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954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Risposta verbale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nessuna risposta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emette solo lamenti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pronuncia parole incoerenti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confusa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appropriata e coerente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N/A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78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Risposta motoria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nessuna risposta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risposta in estensione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risposta in flessione finalistica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risposta in allontanamento allo stimolo doloroso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localizza lo stimolo doloroso e lo allontana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motilità volontaria ed esecuzione di ordini semplici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5602" y="393049"/>
            <a:ext cx="6917278" cy="17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044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Glasgow Coma Scale per valutazione dello stato di coscienza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 score può assumere valori che variano da un minimo di 3 ad un massimo di 15.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rgbClr val="27272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 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valore di 15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è quello che si ottiene in caso di 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paziente cosciente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rgbClr val="27272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mentre 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valori uguali o inferiori ad 8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rappresentano uno 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stato di coma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8491" y="1231591"/>
            <a:ext cx="8950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perché </a:t>
            </a:r>
            <a:r>
              <a:rPr lang="it-IT" sz="3600" dirty="0"/>
              <a:t>nonostante l’elevata </a:t>
            </a:r>
            <a:r>
              <a:rPr lang="it-IT" sz="3600" dirty="0" smtClean="0"/>
              <a:t>prevalenza rispetto </a:t>
            </a:r>
            <a:r>
              <a:rPr lang="it-IT" sz="3600" dirty="0"/>
              <a:t>ad altri </a:t>
            </a:r>
            <a:r>
              <a:rPr lang="it-IT" sz="3600" dirty="0" smtClean="0"/>
              <a:t>sport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/>
              <a:t> la diagnosi può </a:t>
            </a:r>
            <a:r>
              <a:rPr lang="it-IT" sz="3600" dirty="0" smtClean="0"/>
              <a:t>sfuggire</a:t>
            </a:r>
          </a:p>
          <a:p>
            <a:pPr algn="ctr"/>
            <a:r>
              <a:rPr lang="it-IT" sz="3600" dirty="0" smtClean="0"/>
              <a:t>anche </a:t>
            </a:r>
            <a:r>
              <a:rPr lang="it-IT" sz="3600" dirty="0"/>
              <a:t>all’osservatore più attento </a:t>
            </a:r>
            <a:endParaRPr lang="it-IT" sz="3600" dirty="0" smtClean="0"/>
          </a:p>
          <a:p>
            <a:pPr algn="ctr"/>
            <a:r>
              <a:rPr lang="it-IT" sz="3600" dirty="0" smtClean="0"/>
              <a:t>e </a:t>
            </a:r>
            <a:r>
              <a:rPr lang="it-IT" sz="3600" dirty="0"/>
              <a:t>rimanere </a:t>
            </a:r>
          </a:p>
          <a:p>
            <a:pPr algn="ctr"/>
            <a:r>
              <a:rPr lang="it-IT" sz="3600" dirty="0"/>
              <a:t>un evento clinico </a:t>
            </a:r>
          </a:p>
          <a:p>
            <a:pPr algn="ctr"/>
            <a:r>
              <a:rPr lang="it-IT" sz="3600" dirty="0"/>
              <a:t>non diagnosticato</a:t>
            </a:r>
            <a:r>
              <a:rPr lang="it-IT" sz="3600" b="1" dirty="0"/>
              <a:t>.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9245" y="6351259"/>
            <a:ext cx="99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Christopher M. </a:t>
            </a:r>
            <a:r>
              <a:rPr lang="en-US" b="1" i="1" dirty="0" err="1">
                <a:solidFill>
                  <a:srgbClr val="FF0000"/>
                </a:solidFill>
              </a:rPr>
              <a:t>Filley</a:t>
            </a:r>
            <a:r>
              <a:rPr lang="en-US" b="1" i="1" dirty="0">
                <a:solidFill>
                  <a:srgbClr val="FF0000"/>
                </a:solidFill>
              </a:rPr>
              <a:t> - Progress in the diagnosis of traumatic brain </a:t>
            </a:r>
            <a:r>
              <a:rPr lang="en-US" b="1" i="1" dirty="0" smtClean="0">
                <a:solidFill>
                  <a:srgbClr val="FF0000"/>
                </a:solidFill>
              </a:rPr>
              <a:t>injury- Neurology  </a:t>
            </a:r>
            <a:r>
              <a:rPr lang="en-US" b="1" i="1" dirty="0">
                <a:solidFill>
                  <a:srgbClr val="FF0000"/>
                </a:solidFill>
              </a:rPr>
              <a:t>Editorial.  July 08, 2020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5155" y="863038"/>
            <a:ext cx="9787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f</a:t>
            </a:r>
            <a:r>
              <a:rPr lang="it-IT" sz="3200" dirty="0" smtClean="0"/>
              <a:t>inora per </a:t>
            </a:r>
            <a:r>
              <a:rPr lang="it-IT" sz="3200" dirty="0"/>
              <a:t>lo studio della concussione </a:t>
            </a:r>
          </a:p>
          <a:p>
            <a:pPr algn="ctr"/>
            <a:r>
              <a:rPr lang="it-IT" sz="3200" dirty="0"/>
              <a:t>a</a:t>
            </a:r>
            <a:r>
              <a:rPr lang="it-IT" sz="3200" dirty="0" smtClean="0"/>
              <a:t>bbiamo fatto ricorso </a:t>
            </a:r>
            <a:endParaRPr lang="it-IT" sz="3200" dirty="0"/>
          </a:p>
          <a:p>
            <a:pPr algn="ctr"/>
            <a:r>
              <a:rPr lang="it-IT" sz="3200" dirty="0" smtClean="0"/>
              <a:t>alla </a:t>
            </a:r>
            <a:r>
              <a:rPr lang="it-IT" sz="3200" b="1" dirty="0"/>
              <a:t>TAC </a:t>
            </a:r>
            <a:r>
              <a:rPr lang="it-IT" sz="3200" dirty="0"/>
              <a:t>e</a:t>
            </a:r>
            <a:r>
              <a:rPr lang="it-IT" sz="3200" dirty="0" smtClean="0"/>
              <a:t> con più frequenza alla </a:t>
            </a:r>
            <a:r>
              <a:rPr lang="it-IT" sz="3200" b="1" dirty="0" smtClean="0"/>
              <a:t>RMN </a:t>
            </a:r>
            <a:r>
              <a:rPr lang="it-IT" sz="3200" dirty="0" smtClean="0"/>
              <a:t>standard </a:t>
            </a:r>
            <a:endParaRPr lang="it-IT" sz="3200" dirty="0"/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purtroppo</a:t>
            </a:r>
            <a:r>
              <a:rPr lang="it-IT" sz="3200" dirty="0"/>
              <a:t>, nessuno dei due approcci  </a:t>
            </a:r>
            <a:r>
              <a:rPr lang="it-IT" sz="3200" b="1" dirty="0" smtClean="0"/>
              <a:t>si </a:t>
            </a:r>
            <a:r>
              <a:rPr lang="it-IT" sz="3200" b="1" dirty="0"/>
              <a:t>correla </a:t>
            </a:r>
          </a:p>
          <a:p>
            <a:pPr algn="ctr"/>
            <a:endParaRPr lang="it-IT" dirty="0"/>
          </a:p>
          <a:p>
            <a:r>
              <a:rPr lang="it-IT" sz="3600" b="1" dirty="0" smtClean="0"/>
              <a:t>           </a:t>
            </a:r>
            <a:r>
              <a:rPr lang="it-IT" sz="3600" dirty="0" smtClean="0"/>
              <a:t>-&gt;  ALLE LESIONI CEREBRALI MINIME</a:t>
            </a:r>
          </a:p>
          <a:p>
            <a:r>
              <a:rPr lang="it-IT" sz="3600" dirty="0" smtClean="0"/>
              <a:t> </a:t>
            </a:r>
          </a:p>
          <a:p>
            <a:r>
              <a:rPr lang="it-IT" sz="3600" dirty="0" smtClean="0"/>
              <a:t>           -&gt;  AL RECUPERO </a:t>
            </a:r>
          </a:p>
          <a:p>
            <a:endParaRPr lang="it-IT" sz="3600" dirty="0" smtClean="0"/>
          </a:p>
          <a:p>
            <a:r>
              <a:rPr lang="it-IT" sz="3600" dirty="0" smtClean="0"/>
              <a:t>          -&gt;   ALLA DISABILITÀ CONSEGUENTE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6311" y="6101938"/>
            <a:ext cx="1014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/>
          </a:p>
          <a:p>
            <a:r>
              <a:rPr lang="en-US" b="1" i="1" dirty="0">
                <a:solidFill>
                  <a:srgbClr val="FF0000"/>
                </a:solidFill>
              </a:rPr>
              <a:t>Christopher M. </a:t>
            </a:r>
            <a:r>
              <a:rPr lang="en-US" b="1" i="1" dirty="0" err="1">
                <a:solidFill>
                  <a:srgbClr val="FF0000"/>
                </a:solidFill>
              </a:rPr>
              <a:t>Filley</a:t>
            </a:r>
            <a:r>
              <a:rPr lang="en-US" b="1" i="1" dirty="0">
                <a:solidFill>
                  <a:srgbClr val="FF0000"/>
                </a:solidFill>
              </a:rPr>
              <a:t> - Progress in the diagnosis of traumatic brain injury Neurology , Editorial.  July 08, 2020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8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5459" y="961133"/>
            <a:ext cx="951748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EVOLUZIONE DELLE TECNICHE di IMAGING</a:t>
            </a:r>
            <a:endParaRPr lang="it-IT" sz="3200" dirty="0"/>
          </a:p>
          <a:p>
            <a:pPr algn="ctr"/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oggi le </a:t>
            </a:r>
            <a:r>
              <a:rPr lang="it-IT" sz="3200" dirty="0"/>
              <a:t>lesioni della </a:t>
            </a:r>
            <a:r>
              <a:rPr lang="it-IT" sz="3200" b="1" dirty="0"/>
              <a:t>sostanza bianca </a:t>
            </a:r>
          </a:p>
          <a:p>
            <a:pPr algn="ctr"/>
            <a:r>
              <a:rPr lang="it-IT" sz="3200" dirty="0"/>
              <a:t>che seguono </a:t>
            </a:r>
            <a:endParaRPr lang="it-IT" sz="3200" dirty="0" smtClean="0"/>
          </a:p>
          <a:p>
            <a:pPr algn="ctr"/>
            <a:r>
              <a:rPr lang="it-IT" sz="3200" dirty="0" smtClean="0"/>
              <a:t>una </a:t>
            </a:r>
            <a:r>
              <a:rPr lang="it-IT" sz="3200" b="1" dirty="0"/>
              <a:t>concussione</a:t>
            </a:r>
          </a:p>
          <a:p>
            <a:pPr algn="ctr"/>
            <a:r>
              <a:rPr lang="it-IT" sz="3200" dirty="0"/>
              <a:t>possono essere valutate mediante: </a:t>
            </a:r>
          </a:p>
          <a:p>
            <a:pPr algn="ctr"/>
            <a:endParaRPr lang="it-IT" sz="3200" dirty="0"/>
          </a:p>
          <a:p>
            <a:pPr algn="ctr"/>
            <a:r>
              <a:rPr lang="it-IT" sz="3200" b="1" dirty="0"/>
              <a:t>l’</a:t>
            </a:r>
            <a:r>
              <a:rPr lang="it-IT" sz="3200" b="1" dirty="0" err="1"/>
              <a:t>imaging</a:t>
            </a:r>
            <a:r>
              <a:rPr lang="it-IT" sz="3200" b="1" dirty="0"/>
              <a:t>  RMN con tensore di diffusione (DTI)  </a:t>
            </a:r>
          </a:p>
          <a:p>
            <a:pPr algn="ctr"/>
            <a:r>
              <a:rPr lang="it-IT" sz="3200" b="1" dirty="0"/>
              <a:t> </a:t>
            </a:r>
          </a:p>
          <a:p>
            <a:pPr algn="ctr"/>
            <a:r>
              <a:rPr lang="it-IT" sz="3200" b="1" dirty="0"/>
              <a:t>l’</a:t>
            </a:r>
            <a:r>
              <a:rPr lang="it-IT" sz="3200" b="1" dirty="0" err="1"/>
              <a:t>imaging</a:t>
            </a:r>
            <a:r>
              <a:rPr lang="it-IT" sz="3200" b="1" dirty="0"/>
              <a:t> pesata in suscettività magnetica (SWI</a:t>
            </a:r>
            <a:r>
              <a:rPr lang="it-IT" sz="3200" b="1" dirty="0" smtClean="0"/>
              <a:t>)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 smtClean="0"/>
          </a:p>
          <a:p>
            <a:pPr algn="ctr"/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5474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7882" y="474697"/>
            <a:ext cx="98008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La </a:t>
            </a:r>
            <a:r>
              <a:rPr lang="it-IT" sz="2800" dirty="0" smtClean="0">
                <a:solidFill>
                  <a:srgbClr val="FF0000"/>
                </a:solidFill>
              </a:rPr>
              <a:t>RMN</a:t>
            </a:r>
            <a:r>
              <a:rPr lang="it-IT" sz="2800" dirty="0">
                <a:solidFill>
                  <a:srgbClr val="FF0000"/>
                </a:solidFill>
              </a:rPr>
              <a:t> </a:t>
            </a:r>
            <a:r>
              <a:rPr lang="it-IT" sz="2800" dirty="0" smtClean="0">
                <a:solidFill>
                  <a:srgbClr val="FF0000"/>
                </a:solidFill>
              </a:rPr>
              <a:t>con</a:t>
            </a:r>
            <a:r>
              <a:rPr lang="it-IT" sz="2800" dirty="0">
                <a:solidFill>
                  <a:srgbClr val="FF0000"/>
                </a:solidFill>
              </a:rPr>
              <a:t> </a:t>
            </a:r>
            <a:r>
              <a:rPr lang="it-IT" sz="2800" b="1" dirty="0">
                <a:solidFill>
                  <a:srgbClr val="FF0000"/>
                </a:solidFill>
              </a:rPr>
              <a:t>tensore</a:t>
            </a:r>
            <a:r>
              <a:rPr lang="it-IT" sz="2800" dirty="0">
                <a:solidFill>
                  <a:srgbClr val="FF0000"/>
                </a:solidFill>
              </a:rPr>
              <a:t> di </a:t>
            </a:r>
            <a:r>
              <a:rPr lang="it-IT" sz="2800" b="1" dirty="0">
                <a:solidFill>
                  <a:srgbClr val="FF0000"/>
                </a:solidFill>
              </a:rPr>
              <a:t>diffusione</a:t>
            </a:r>
            <a:r>
              <a:rPr lang="it-IT" sz="2800" dirty="0"/>
              <a:t> 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è </a:t>
            </a:r>
            <a:r>
              <a:rPr lang="it-IT" sz="2800" dirty="0"/>
              <a:t>una tecnica </a:t>
            </a:r>
            <a:r>
              <a:rPr lang="it-IT" sz="2800" dirty="0" smtClean="0"/>
              <a:t>che </a:t>
            </a:r>
            <a:r>
              <a:rPr lang="it-IT" sz="2800" dirty="0"/>
              <a:t>prevede l’uso di uno </a:t>
            </a:r>
            <a:r>
              <a:rPr lang="it-IT" sz="2800" b="1" dirty="0"/>
              <a:t>strumento</a:t>
            </a:r>
            <a:r>
              <a:rPr lang="it-IT" sz="2800" dirty="0"/>
              <a:t>  </a:t>
            </a:r>
            <a:r>
              <a:rPr lang="it-IT" sz="2800" dirty="0" smtClean="0"/>
              <a:t>(</a:t>
            </a:r>
            <a:r>
              <a:rPr lang="it-IT" sz="2800" dirty="0"/>
              <a:t>il tensore di diffusione) </a:t>
            </a:r>
            <a:r>
              <a:rPr lang="it-IT" sz="2800" dirty="0" smtClean="0"/>
              <a:t>che </a:t>
            </a:r>
            <a:r>
              <a:rPr lang="it-IT" sz="2800" dirty="0"/>
              <a:t>permette </a:t>
            </a:r>
            <a:r>
              <a:rPr lang="it-IT" sz="2800" dirty="0" smtClean="0"/>
              <a:t>di ottenere</a:t>
            </a:r>
            <a:r>
              <a:rPr lang="it-IT" sz="2800" dirty="0"/>
              <a:t> </a:t>
            </a:r>
            <a:r>
              <a:rPr lang="it-IT" sz="2800" b="1" dirty="0"/>
              <a:t>immagini</a:t>
            </a:r>
            <a:r>
              <a:rPr lang="it-IT" sz="2800" dirty="0"/>
              <a:t>  </a:t>
            </a:r>
            <a:r>
              <a:rPr lang="it-IT" sz="2800" b="1" dirty="0"/>
              <a:t>tridimensionali</a:t>
            </a:r>
            <a:r>
              <a:rPr lang="it-IT" sz="2800" dirty="0"/>
              <a:t> basandosi sull’</a:t>
            </a:r>
            <a:r>
              <a:rPr lang="it-IT" sz="2800" b="1" dirty="0"/>
              <a:t>analisi</a:t>
            </a:r>
            <a:r>
              <a:rPr lang="it-IT" sz="2800" dirty="0"/>
              <a:t> del movimento delle </a:t>
            </a:r>
            <a:r>
              <a:rPr lang="it-IT" sz="2800" b="1" dirty="0"/>
              <a:t>molecole</a:t>
            </a:r>
            <a:r>
              <a:rPr lang="it-IT" sz="2800" dirty="0"/>
              <a:t> d’</a:t>
            </a:r>
            <a:r>
              <a:rPr lang="it-IT" sz="2800" b="1" dirty="0"/>
              <a:t>acqua</a:t>
            </a:r>
            <a:r>
              <a:rPr lang="it-IT" sz="2800" dirty="0"/>
              <a:t> </a:t>
            </a:r>
            <a:endParaRPr lang="it-IT" sz="2800" dirty="0" smtClean="0"/>
          </a:p>
          <a:p>
            <a:pPr algn="ctr"/>
            <a:r>
              <a:rPr lang="it-IT" sz="2800" dirty="0" smtClean="0"/>
              <a:t>presenti </a:t>
            </a:r>
            <a:r>
              <a:rPr lang="it-IT" sz="2800" dirty="0"/>
              <a:t>nei tessuti del </a:t>
            </a:r>
            <a:r>
              <a:rPr lang="it-IT" sz="2800" b="1" dirty="0"/>
              <a:t>cervello</a:t>
            </a:r>
            <a:r>
              <a:rPr lang="it-IT" sz="2800" dirty="0"/>
              <a:t>. </a:t>
            </a:r>
            <a:endParaRPr lang="it-IT" sz="2800" dirty="0" smtClean="0"/>
          </a:p>
          <a:p>
            <a:pPr algn="ctr"/>
            <a:r>
              <a:rPr lang="it-IT" sz="2800" dirty="0" smtClean="0"/>
              <a:t>I </a:t>
            </a:r>
            <a:r>
              <a:rPr lang="it-IT" sz="2800" dirty="0"/>
              <a:t>dati </a:t>
            </a:r>
            <a:r>
              <a:rPr lang="it-IT" sz="2800" dirty="0" smtClean="0"/>
              <a:t>ottenuti permettono di </a:t>
            </a:r>
            <a:r>
              <a:rPr lang="it-IT" sz="2800" b="1" dirty="0" smtClean="0"/>
              <a:t>mappare </a:t>
            </a:r>
          </a:p>
          <a:p>
            <a:pPr algn="ctr"/>
            <a:r>
              <a:rPr lang="it-IT" sz="2800" b="1" dirty="0" smtClean="0"/>
              <a:t>tridimensionalmente </a:t>
            </a:r>
            <a:r>
              <a:rPr lang="it-IT" sz="2800" b="1" dirty="0"/>
              <a:t>la sostanza </a:t>
            </a:r>
            <a:r>
              <a:rPr lang="it-IT" sz="2800" b="1" dirty="0" smtClean="0"/>
              <a:t>bianca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7882" y="4238953"/>
            <a:ext cx="95690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L’</a:t>
            </a:r>
            <a:r>
              <a:rPr lang="it-IT" sz="2800" b="1" dirty="0" err="1">
                <a:solidFill>
                  <a:srgbClr val="FF0000"/>
                </a:solidFill>
              </a:rPr>
              <a:t>imaging</a:t>
            </a:r>
            <a:r>
              <a:rPr lang="it-IT" sz="2800" b="1" dirty="0">
                <a:solidFill>
                  <a:srgbClr val="FF0000"/>
                </a:solidFill>
              </a:rPr>
              <a:t> pesata in suscettività magnetica 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dirty="0" smtClean="0"/>
              <a:t>esalta </a:t>
            </a:r>
            <a:r>
              <a:rPr lang="it-IT" sz="2800" dirty="0"/>
              <a:t>i </a:t>
            </a:r>
            <a:r>
              <a:rPr lang="it-IT" sz="2800" dirty="0" smtClean="0"/>
              <a:t>contrasti  come </a:t>
            </a:r>
            <a:r>
              <a:rPr lang="it-IT" sz="2800" dirty="0"/>
              <a:t>lo sono il sangue deossigenato o depositi di calcio e il tessuto </a:t>
            </a:r>
            <a:r>
              <a:rPr lang="it-IT" sz="2800" dirty="0" smtClean="0"/>
              <a:t>circostante. È molto utile in </a:t>
            </a:r>
            <a:r>
              <a:rPr lang="it-IT" sz="2800" dirty="0"/>
              <a:t>ambito neuroradiologico per la ricerca di </a:t>
            </a:r>
            <a:r>
              <a:rPr lang="it-IT" sz="2800" b="1" dirty="0" err="1"/>
              <a:t>microsanguinamenti</a:t>
            </a:r>
            <a:r>
              <a:rPr lang="it-IT" sz="2800" b="1" dirty="0"/>
              <a:t> o malformazioni </a:t>
            </a:r>
            <a:r>
              <a:rPr lang="it-IT" sz="2800" b="1" dirty="0" smtClean="0"/>
              <a:t>vascolari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7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6524" y="1072058"/>
            <a:ext cx="81136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con queste metodiche è possibile rilevare</a:t>
            </a:r>
          </a:p>
          <a:p>
            <a:pPr algn="ctr"/>
            <a:r>
              <a:rPr lang="it-IT" sz="3200" dirty="0"/>
              <a:t>lesioni minime </a:t>
            </a:r>
          </a:p>
          <a:p>
            <a:pPr algn="ctr"/>
            <a:r>
              <a:rPr lang="it-IT" sz="3200" dirty="0"/>
              <a:t>con risoluzione </a:t>
            </a:r>
            <a:r>
              <a:rPr lang="it-IT" sz="3200" dirty="0" smtClean="0"/>
              <a:t>sub-millimetrica </a:t>
            </a:r>
            <a:endParaRPr lang="it-IT" sz="3200" dirty="0"/>
          </a:p>
          <a:p>
            <a:pPr algn="ctr"/>
            <a:r>
              <a:rPr lang="it-IT" sz="3200" dirty="0"/>
              <a:t>ma </a:t>
            </a:r>
          </a:p>
          <a:p>
            <a:pPr algn="ctr"/>
            <a:r>
              <a:rPr lang="it-IT" sz="3200" dirty="0"/>
              <a:t>ancora non sappiamo se queste tecniche </a:t>
            </a:r>
          </a:p>
          <a:p>
            <a:pPr algn="ctr"/>
            <a:r>
              <a:rPr lang="it-IT" sz="3200" dirty="0"/>
              <a:t>più raffinate di  </a:t>
            </a:r>
            <a:r>
              <a:rPr lang="it-IT" sz="3200" b="1" dirty="0" err="1"/>
              <a:t>neuroimaging</a:t>
            </a:r>
            <a:r>
              <a:rPr lang="it-IT" sz="3200" b="1" dirty="0"/>
              <a:t>  </a:t>
            </a:r>
            <a:r>
              <a:rPr lang="it-IT" sz="3200" dirty="0"/>
              <a:t>                  </a:t>
            </a:r>
          </a:p>
          <a:p>
            <a:pPr algn="ctr"/>
            <a:r>
              <a:rPr lang="it-IT" sz="3200" dirty="0"/>
              <a:t>sono correlabili alla </a:t>
            </a:r>
          </a:p>
          <a:p>
            <a:pPr algn="ctr"/>
            <a:r>
              <a:rPr lang="it-IT" sz="3200" b="1" dirty="0"/>
              <a:t>evoluzione temporale </a:t>
            </a:r>
          </a:p>
          <a:p>
            <a:pPr algn="ctr"/>
            <a:r>
              <a:rPr lang="it-IT" sz="3200" b="1" dirty="0"/>
              <a:t>della patologia legata al </a:t>
            </a:r>
            <a:r>
              <a:rPr lang="it-IT" sz="3200" b="1" dirty="0" smtClean="0"/>
              <a:t>TC acuto </a:t>
            </a:r>
            <a:r>
              <a:rPr lang="it-IT" sz="3200" b="1" dirty="0"/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11369" y="58103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Minati</a:t>
            </a:r>
            <a:r>
              <a:rPr lang="en-US" i="1" dirty="0">
                <a:solidFill>
                  <a:srgbClr val="FF0000"/>
                </a:solidFill>
              </a:rPr>
              <a:t> L.,  Aquino D.</a:t>
            </a:r>
            <a:r>
              <a:rPr lang="en-US" b="1" i="1" dirty="0">
                <a:solidFill>
                  <a:srgbClr val="FF0000"/>
                </a:solidFill>
              </a:rPr>
              <a:t> Probing neural connectivity through Diffusion Tensor Imaging (DTI</a:t>
            </a:r>
            <a:r>
              <a:rPr lang="en-US" i="1" dirty="0">
                <a:solidFill>
                  <a:srgbClr val="FF0000"/>
                </a:solidFill>
              </a:rPr>
              <a:t>), In: R. </a:t>
            </a:r>
            <a:r>
              <a:rPr lang="en-US" i="1" dirty="0" err="1">
                <a:solidFill>
                  <a:srgbClr val="FF0000"/>
                </a:solidFill>
              </a:rPr>
              <a:t>Trappl</a:t>
            </a:r>
            <a:r>
              <a:rPr lang="en-US" i="1" dirty="0">
                <a:solidFill>
                  <a:srgbClr val="FF0000"/>
                </a:solidFill>
              </a:rPr>
              <a:t> (Ed.) Cybernetics and Systems 2006:263-68, 2006 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1392</TotalTime>
  <Words>1999</Words>
  <Application>Microsoft Office PowerPoint</Application>
  <PresentationFormat>Personalizzato</PresentationFormat>
  <Paragraphs>486</Paragraphs>
  <Slides>48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Arial</vt:lpstr>
      <vt:lpstr>Calibri</vt:lpstr>
      <vt:lpstr>Georgia</vt:lpstr>
      <vt:lpstr>Inter</vt:lpstr>
      <vt:lpstr>iStock Maquette</vt:lpstr>
      <vt:lpstr>Times New Roman</vt:lpstr>
      <vt:lpstr>Trebuchet MS</vt:lpstr>
      <vt:lpstr>Volkhov</vt:lpstr>
      <vt:lpstr>Wingdings</vt:lpstr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</cp:lastModifiedBy>
  <cp:revision>109</cp:revision>
  <dcterms:created xsi:type="dcterms:W3CDTF">2022-05-12T07:39:19Z</dcterms:created>
  <dcterms:modified xsi:type="dcterms:W3CDTF">2025-04-19T08:10:21Z</dcterms:modified>
</cp:coreProperties>
</file>