
<file path=[Content_Types].xml><?xml version="1.0" encoding="utf-8"?>
<Types xmlns="http://schemas.openxmlformats.org/package/2006/content-types">
  <Default Extension="bin" ContentType="application/vnd.openxmlformats-officedocument.oleObject"/>
  <Default Extension="doc" ContentType="application/msword"/>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69" r:id="rId3"/>
    <p:sldId id="270" r:id="rId4"/>
    <p:sldId id="279" r:id="rId5"/>
    <p:sldId id="257" r:id="rId6"/>
    <p:sldId id="281" r:id="rId7"/>
    <p:sldId id="282" r:id="rId8"/>
    <p:sldId id="283" r:id="rId9"/>
    <p:sldId id="271" r:id="rId10"/>
    <p:sldId id="284" r:id="rId11"/>
    <p:sldId id="272" r:id="rId12"/>
    <p:sldId id="273" r:id="rId13"/>
    <p:sldId id="274" r:id="rId14"/>
    <p:sldId id="276" r:id="rId15"/>
    <p:sldId id="277" r:id="rId16"/>
    <p:sldId id="275" r:id="rId17"/>
    <p:sldId id="278" r:id="rId18"/>
    <p:sldId id="262" r:id="rId19"/>
    <p:sldId id="268" r:id="rId20"/>
    <p:sldId id="280" r:id="rId21"/>
    <p:sldId id="267" r:id="rId22"/>
    <p:sldId id="263" r:id="rId23"/>
    <p:sldId id="285" r:id="rId24"/>
    <p:sldId id="286" r:id="rId25"/>
    <p:sldId id="287" r:id="rId26"/>
    <p:sldId id="288" r:id="rId27"/>
    <p:sldId id="289" r:id="rId28"/>
    <p:sldId id="290" r:id="rId29"/>
    <p:sldId id="291" r:id="rId30"/>
    <p:sldId id="292" r:id="rId31"/>
    <p:sldId id="293" r:id="rId32"/>
    <p:sldId id="295" r:id="rId33"/>
  </p:sldIdLst>
  <p:sldSz cx="10691813" cy="7559675"/>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F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4669"/>
  </p:normalViewPr>
  <p:slideViewPr>
    <p:cSldViewPr snapToGrid="0" snapToObjects="1">
      <p:cViewPr varScale="1">
        <p:scale>
          <a:sx n="80" d="100"/>
          <a:sy n="80" d="100"/>
        </p:scale>
        <p:origin x="113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A2161-FBF1-AD4C-97FA-1D6D078E0311}" type="datetimeFigureOut">
              <a:rPr lang="it-IT" smtClean="0"/>
              <a:t>19/04/2025</a:t>
            </a:fld>
            <a:endParaRPr lang="it-IT"/>
          </a:p>
        </p:txBody>
      </p:sp>
      <p:sp>
        <p:nvSpPr>
          <p:cNvPr id="4" name="Segnaposto immagine diapositiva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90219-027B-1F4A-8C32-7C37FD27CD9F}" type="slidenum">
              <a:rPr lang="it-IT" smtClean="0"/>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3F90219-027B-1F4A-8C32-7C37FD27CD9F}" type="slidenum">
              <a:rPr lang="it-IT" smtClean="0"/>
              <a:t>11</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886" y="1237197"/>
            <a:ext cx="9088041" cy="2631887"/>
          </a:xfrm>
        </p:spPr>
        <p:txBody>
          <a:bodyPr anchor="b"/>
          <a:lstStyle>
            <a:lvl1pPr algn="ctr">
              <a:defRPr sz="6615"/>
            </a:lvl1pPr>
          </a:lstStyle>
          <a:p>
            <a:r>
              <a:rPr lang="it-IT"/>
              <a:t>Fare clic per modificare lo stile del titolo dello schema</a:t>
            </a:r>
            <a:endParaRPr lang="en-US" dirty="0"/>
          </a:p>
        </p:txBody>
      </p:sp>
      <p:sp>
        <p:nvSpPr>
          <p:cNvPr id="3" name="Subtitle 2"/>
          <p:cNvSpPr>
            <a:spLocks noGrp="1"/>
          </p:cNvSpPr>
          <p:nvPr>
            <p:ph type="subTitle" idx="1" hasCustomPrompt="1"/>
          </p:nvPr>
        </p:nvSpPr>
        <p:spPr>
          <a:xfrm>
            <a:off x="1336477" y="3970580"/>
            <a:ext cx="8018860" cy="1825171"/>
          </a:xfrm>
        </p:spPr>
        <p:txBody>
          <a:bodyPr/>
          <a:lstStyle>
            <a:lvl1pPr marL="0" indent="0" algn="ctr">
              <a:buNone/>
              <a:defRPr sz="2645"/>
            </a:lvl1pPr>
            <a:lvl2pPr marL="504190" indent="0" algn="ctr">
              <a:buNone/>
              <a:defRPr sz="2205"/>
            </a:lvl2pPr>
            <a:lvl3pPr marL="1007745" indent="0" algn="ctr">
              <a:buNone/>
              <a:defRPr sz="1985"/>
            </a:lvl3pPr>
            <a:lvl4pPr marL="1511935" indent="0" algn="ctr">
              <a:buNone/>
              <a:defRPr sz="1765"/>
            </a:lvl4pPr>
            <a:lvl5pPr marL="2016125" indent="0" algn="ctr">
              <a:buNone/>
              <a:defRPr sz="1765"/>
            </a:lvl5pPr>
            <a:lvl6pPr marL="2519680" indent="0" algn="ctr">
              <a:buNone/>
              <a:defRPr sz="1765"/>
            </a:lvl6pPr>
            <a:lvl7pPr marL="3023870" indent="0" algn="ctr">
              <a:buNone/>
              <a:defRPr sz="1765"/>
            </a:lvl7pPr>
            <a:lvl8pPr marL="3528060" indent="0" algn="ctr">
              <a:buNone/>
              <a:defRPr sz="1765"/>
            </a:lvl8pPr>
            <a:lvl9pPr marL="4031615" indent="0" algn="ctr">
              <a:buNone/>
              <a:defRPr sz="1765"/>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A03FCA81-3CCD-4C75-B7F3-7D83B9DF413D}" type="datetime1">
              <a:rPr lang="it-IT" smtClean="0"/>
              <a:t>19/04/2025</a:t>
            </a:fld>
            <a:endParaRPr lang="it-IT"/>
          </a:p>
        </p:txBody>
      </p:sp>
      <p:sp>
        <p:nvSpPr>
          <p:cNvPr id="5" name="Footer Placeholder 4"/>
          <p:cNvSpPr>
            <a:spLocks noGrp="1"/>
          </p:cNvSpPr>
          <p:nvPr>
            <p:ph type="ftr" sz="quarter" idx="11"/>
          </p:nvPr>
        </p:nvSpPr>
        <p:spPr/>
        <p:txBody>
          <a:bodyPr/>
          <a:lstStyle/>
          <a:p>
            <a:r>
              <a:rPr lang="it-IT"/>
              <a:t>Corso Online Medici di bordo ring  3-4 maggio 2025</a:t>
            </a:r>
          </a:p>
        </p:txBody>
      </p:sp>
      <p:sp>
        <p:nvSpPr>
          <p:cNvPr id="6" name="Slide Number Placeholder 5"/>
          <p:cNvSpPr>
            <a:spLocks noGrp="1"/>
          </p:cNvSpPr>
          <p:nvPr>
            <p:ph type="sldNum" sz="quarter" idx="12"/>
          </p:nvPr>
        </p:nvSpPr>
        <p:spPr/>
        <p:txBody>
          <a:bodyPr/>
          <a:lstStyle/>
          <a:p>
            <a:fld id="{A131D3E9-DC19-3D4C-8CD7-1C98CCB19CAB}"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hasCustomPrompt="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3D91EBAC-14C5-431D-BA64-385A15D95091}" type="datetime1">
              <a:rPr lang="it-IT" smtClean="0"/>
              <a:t>19/04/2025</a:t>
            </a:fld>
            <a:endParaRPr lang="it-IT"/>
          </a:p>
        </p:txBody>
      </p:sp>
      <p:sp>
        <p:nvSpPr>
          <p:cNvPr id="5" name="Footer Placeholder 4"/>
          <p:cNvSpPr>
            <a:spLocks noGrp="1"/>
          </p:cNvSpPr>
          <p:nvPr>
            <p:ph type="ftr" sz="quarter" idx="11"/>
          </p:nvPr>
        </p:nvSpPr>
        <p:spPr/>
        <p:txBody>
          <a:bodyPr/>
          <a:lstStyle/>
          <a:p>
            <a:r>
              <a:rPr lang="it-IT"/>
              <a:t>Corso Online Medici di bordo ring  3-4 maggio 2025</a:t>
            </a:r>
          </a:p>
        </p:txBody>
      </p:sp>
      <p:sp>
        <p:nvSpPr>
          <p:cNvPr id="6" name="Slide Number Placeholder 5"/>
          <p:cNvSpPr>
            <a:spLocks noGrp="1"/>
          </p:cNvSpPr>
          <p:nvPr>
            <p:ph type="sldNum" sz="quarter" idx="12"/>
          </p:nvPr>
        </p:nvSpPr>
        <p:spPr/>
        <p:txBody>
          <a:bodyPr/>
          <a:lstStyle/>
          <a:p>
            <a:fld id="{A131D3E9-DC19-3D4C-8CD7-1C98CCB19CAB}"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651329" y="402483"/>
            <a:ext cx="2305422" cy="640647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hasCustomPrompt="1"/>
          </p:nvPr>
        </p:nvSpPr>
        <p:spPr>
          <a:xfrm>
            <a:off x="735063" y="402483"/>
            <a:ext cx="6782619" cy="6406475"/>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5A05CFA3-64A0-431E-835A-F3BE54A45A40}" type="datetime1">
              <a:rPr lang="it-IT" smtClean="0"/>
              <a:t>19/04/2025</a:t>
            </a:fld>
            <a:endParaRPr lang="it-IT"/>
          </a:p>
        </p:txBody>
      </p:sp>
      <p:sp>
        <p:nvSpPr>
          <p:cNvPr id="5" name="Footer Placeholder 4"/>
          <p:cNvSpPr>
            <a:spLocks noGrp="1"/>
          </p:cNvSpPr>
          <p:nvPr>
            <p:ph type="ftr" sz="quarter" idx="11"/>
          </p:nvPr>
        </p:nvSpPr>
        <p:spPr/>
        <p:txBody>
          <a:bodyPr/>
          <a:lstStyle/>
          <a:p>
            <a:r>
              <a:rPr lang="it-IT"/>
              <a:t>Corso Online Medici di bordo ring  3-4 maggio 2025</a:t>
            </a:r>
          </a:p>
        </p:txBody>
      </p:sp>
      <p:sp>
        <p:nvSpPr>
          <p:cNvPr id="6" name="Slide Number Placeholder 5"/>
          <p:cNvSpPr>
            <a:spLocks noGrp="1"/>
          </p:cNvSpPr>
          <p:nvPr>
            <p:ph type="sldNum" sz="quarter" idx="12"/>
          </p:nvPr>
        </p:nvSpPr>
        <p:spPr/>
        <p:txBody>
          <a:bodyPr/>
          <a:lstStyle/>
          <a:p>
            <a:fld id="{A131D3E9-DC19-3D4C-8CD7-1C98CCB19CAB}"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a:t>Fare clic per modificare lo stile del titolo dello schema</a:t>
            </a:r>
            <a:endParaRPr lang="en-US" dirty="0"/>
          </a:p>
        </p:txBody>
      </p:sp>
      <p:sp>
        <p:nvSpPr>
          <p:cNvPr id="3" name="Content Placeholder 2"/>
          <p:cNvSpPr>
            <a:spLocks noGrp="1"/>
          </p:cNvSpPr>
          <p:nvPr>
            <p:ph idx="1" hasCustomPrompt="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CFC6A11E-59ED-4FE4-A4F5-695338A31D0D}" type="datetime1">
              <a:rPr lang="it-IT" smtClean="0"/>
              <a:t>19/04/2025</a:t>
            </a:fld>
            <a:endParaRPr lang="it-IT"/>
          </a:p>
        </p:txBody>
      </p:sp>
      <p:sp>
        <p:nvSpPr>
          <p:cNvPr id="5" name="Footer Placeholder 4"/>
          <p:cNvSpPr>
            <a:spLocks noGrp="1"/>
          </p:cNvSpPr>
          <p:nvPr>
            <p:ph type="ftr" sz="quarter" idx="11"/>
          </p:nvPr>
        </p:nvSpPr>
        <p:spPr/>
        <p:txBody>
          <a:bodyPr/>
          <a:lstStyle/>
          <a:p>
            <a:r>
              <a:rPr lang="it-IT"/>
              <a:t>Corso Online Medici di bordo ring  3-4 maggio 2025</a:t>
            </a:r>
          </a:p>
        </p:txBody>
      </p:sp>
      <p:sp>
        <p:nvSpPr>
          <p:cNvPr id="6" name="Slide Number Placeholder 5"/>
          <p:cNvSpPr>
            <a:spLocks noGrp="1"/>
          </p:cNvSpPr>
          <p:nvPr>
            <p:ph type="sldNum" sz="quarter" idx="12"/>
          </p:nvPr>
        </p:nvSpPr>
        <p:spPr/>
        <p:txBody>
          <a:bodyPr/>
          <a:lstStyle/>
          <a:p>
            <a:fld id="{A131D3E9-DC19-3D4C-8CD7-1C98CCB19CAB}"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494" y="1884671"/>
            <a:ext cx="9221689" cy="3144614"/>
          </a:xfrm>
        </p:spPr>
        <p:txBody>
          <a:bodyPr anchor="b"/>
          <a:lstStyle>
            <a:lvl1pPr>
              <a:defRPr sz="6615"/>
            </a:lvl1pPr>
          </a:lstStyle>
          <a:p>
            <a:r>
              <a:rPr lang="it-IT"/>
              <a:t>Fare clic per modificare lo stile del titolo dello schema</a:t>
            </a:r>
            <a:endParaRPr lang="en-US" dirty="0"/>
          </a:p>
        </p:txBody>
      </p:sp>
      <p:sp>
        <p:nvSpPr>
          <p:cNvPr id="3" name="Text Placeholder 2"/>
          <p:cNvSpPr>
            <a:spLocks noGrp="1"/>
          </p:cNvSpPr>
          <p:nvPr>
            <p:ph type="body" idx="1" hasCustomPrompt="1"/>
          </p:nvPr>
        </p:nvSpPr>
        <p:spPr>
          <a:xfrm>
            <a:off x="729494" y="5059035"/>
            <a:ext cx="9221689" cy="1653678"/>
          </a:xfrm>
        </p:spPr>
        <p:txBody>
          <a:bodyPr/>
          <a:lstStyle>
            <a:lvl1pPr marL="0" indent="0">
              <a:buNone/>
              <a:defRPr sz="2645">
                <a:solidFill>
                  <a:schemeClr val="tx1"/>
                </a:solidFill>
              </a:defRPr>
            </a:lvl1pPr>
            <a:lvl2pPr marL="504190" indent="0">
              <a:buNone/>
              <a:defRPr sz="2205">
                <a:solidFill>
                  <a:schemeClr val="tx1">
                    <a:tint val="75000"/>
                  </a:schemeClr>
                </a:solidFill>
              </a:defRPr>
            </a:lvl2pPr>
            <a:lvl3pPr marL="1007745" indent="0">
              <a:buNone/>
              <a:defRPr sz="1985">
                <a:solidFill>
                  <a:schemeClr val="tx1">
                    <a:tint val="75000"/>
                  </a:schemeClr>
                </a:solidFill>
              </a:defRPr>
            </a:lvl3pPr>
            <a:lvl4pPr marL="1511935" indent="0">
              <a:buNone/>
              <a:defRPr sz="1765">
                <a:solidFill>
                  <a:schemeClr val="tx1">
                    <a:tint val="75000"/>
                  </a:schemeClr>
                </a:solidFill>
              </a:defRPr>
            </a:lvl4pPr>
            <a:lvl5pPr marL="2016125" indent="0">
              <a:buNone/>
              <a:defRPr sz="1765">
                <a:solidFill>
                  <a:schemeClr val="tx1">
                    <a:tint val="75000"/>
                  </a:schemeClr>
                </a:solidFill>
              </a:defRPr>
            </a:lvl5pPr>
            <a:lvl6pPr marL="2519680" indent="0">
              <a:buNone/>
              <a:defRPr sz="1765">
                <a:solidFill>
                  <a:schemeClr val="tx1">
                    <a:tint val="75000"/>
                  </a:schemeClr>
                </a:solidFill>
              </a:defRPr>
            </a:lvl6pPr>
            <a:lvl7pPr marL="3023870" indent="0">
              <a:buNone/>
              <a:defRPr sz="1765">
                <a:solidFill>
                  <a:schemeClr val="tx1">
                    <a:tint val="75000"/>
                  </a:schemeClr>
                </a:solidFill>
              </a:defRPr>
            </a:lvl7pPr>
            <a:lvl8pPr marL="3528060" indent="0">
              <a:buNone/>
              <a:defRPr sz="1765">
                <a:solidFill>
                  <a:schemeClr val="tx1">
                    <a:tint val="75000"/>
                  </a:schemeClr>
                </a:solidFill>
              </a:defRPr>
            </a:lvl8pPr>
            <a:lvl9pPr marL="4031615" indent="0">
              <a:buNone/>
              <a:defRPr sz="1765">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0DDF68DF-9B89-478E-B39C-78E6DE606136}" type="datetime1">
              <a:rPr lang="it-IT" smtClean="0"/>
              <a:t>19/04/2025</a:t>
            </a:fld>
            <a:endParaRPr lang="it-IT"/>
          </a:p>
        </p:txBody>
      </p:sp>
      <p:sp>
        <p:nvSpPr>
          <p:cNvPr id="5" name="Footer Placeholder 4"/>
          <p:cNvSpPr>
            <a:spLocks noGrp="1"/>
          </p:cNvSpPr>
          <p:nvPr>
            <p:ph type="ftr" sz="quarter" idx="11"/>
          </p:nvPr>
        </p:nvSpPr>
        <p:spPr/>
        <p:txBody>
          <a:bodyPr/>
          <a:lstStyle/>
          <a:p>
            <a:r>
              <a:rPr lang="it-IT"/>
              <a:t>Corso Online Medici di bordo ring  3-4 maggio 2025</a:t>
            </a:r>
          </a:p>
        </p:txBody>
      </p:sp>
      <p:sp>
        <p:nvSpPr>
          <p:cNvPr id="6" name="Slide Number Placeholder 5"/>
          <p:cNvSpPr>
            <a:spLocks noGrp="1"/>
          </p:cNvSpPr>
          <p:nvPr>
            <p:ph type="sldNum" sz="quarter" idx="12"/>
          </p:nvPr>
        </p:nvSpPr>
        <p:spPr/>
        <p:txBody>
          <a:bodyPr/>
          <a:lstStyle/>
          <a:p>
            <a:fld id="{A131D3E9-DC19-3D4C-8CD7-1C98CCB19CAB}"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hasCustomPrompt="1"/>
          </p:nvPr>
        </p:nvSpPr>
        <p:spPr>
          <a:xfrm>
            <a:off x="735062" y="2012414"/>
            <a:ext cx="4544021" cy="4796544"/>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hasCustomPrompt="1"/>
          </p:nvPr>
        </p:nvSpPr>
        <p:spPr>
          <a:xfrm>
            <a:off x="5412730" y="2012414"/>
            <a:ext cx="4544021" cy="4796544"/>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9DE182CE-B4B7-4E93-978A-AC5B1A112DF2}" type="datetime1">
              <a:rPr lang="it-IT" smtClean="0"/>
              <a:t>19/04/2025</a:t>
            </a:fld>
            <a:endParaRPr lang="it-IT"/>
          </a:p>
        </p:txBody>
      </p:sp>
      <p:sp>
        <p:nvSpPr>
          <p:cNvPr id="6" name="Footer Placeholder 5"/>
          <p:cNvSpPr>
            <a:spLocks noGrp="1"/>
          </p:cNvSpPr>
          <p:nvPr>
            <p:ph type="ftr" sz="quarter" idx="11"/>
          </p:nvPr>
        </p:nvSpPr>
        <p:spPr/>
        <p:txBody>
          <a:bodyPr/>
          <a:lstStyle/>
          <a:p>
            <a:r>
              <a:rPr lang="it-IT"/>
              <a:t>Corso Online Medici di bordo ring  3-4 maggio 2025</a:t>
            </a:r>
          </a:p>
        </p:txBody>
      </p:sp>
      <p:sp>
        <p:nvSpPr>
          <p:cNvPr id="7" name="Slide Number Placeholder 6"/>
          <p:cNvSpPr>
            <a:spLocks noGrp="1"/>
          </p:cNvSpPr>
          <p:nvPr>
            <p:ph type="sldNum" sz="quarter" idx="12"/>
          </p:nvPr>
        </p:nvSpPr>
        <p:spPr/>
        <p:txBody>
          <a:bodyPr/>
          <a:lstStyle/>
          <a:p>
            <a:fld id="{A131D3E9-DC19-3D4C-8CD7-1C98CCB19CAB}"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6455" y="402484"/>
            <a:ext cx="9221689" cy="1461188"/>
          </a:xfrm>
        </p:spPr>
        <p:txBody>
          <a:bodyPr/>
          <a:lstStyle/>
          <a:p>
            <a:r>
              <a:rPr lang="it-IT"/>
              <a:t>Fare clic per modificare lo stile del titolo dello schema</a:t>
            </a:r>
            <a:endParaRPr lang="en-US" dirty="0"/>
          </a:p>
        </p:txBody>
      </p:sp>
      <p:sp>
        <p:nvSpPr>
          <p:cNvPr id="3" name="Text Placeholder 2"/>
          <p:cNvSpPr>
            <a:spLocks noGrp="1"/>
          </p:cNvSpPr>
          <p:nvPr>
            <p:ph type="body" idx="1" hasCustomPrompt="1"/>
          </p:nvPr>
        </p:nvSpPr>
        <p:spPr>
          <a:xfrm>
            <a:off x="736456" y="1853171"/>
            <a:ext cx="4523137"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hasCustomPrompt="1"/>
          </p:nvPr>
        </p:nvSpPr>
        <p:spPr>
          <a:xfrm>
            <a:off x="736456" y="2761381"/>
            <a:ext cx="4523137" cy="4061576"/>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hasCustomPrompt="1"/>
          </p:nvPr>
        </p:nvSpPr>
        <p:spPr>
          <a:xfrm>
            <a:off x="5412731" y="1853171"/>
            <a:ext cx="4545413"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hasCustomPrompt="1"/>
          </p:nvPr>
        </p:nvSpPr>
        <p:spPr>
          <a:xfrm>
            <a:off x="5412731" y="2761381"/>
            <a:ext cx="4545413" cy="4061576"/>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05FCE7C1-6968-4D5B-AD36-9F17CD856F3A}" type="datetime1">
              <a:rPr lang="it-IT" smtClean="0"/>
              <a:t>19/04/2025</a:t>
            </a:fld>
            <a:endParaRPr lang="it-IT"/>
          </a:p>
        </p:txBody>
      </p:sp>
      <p:sp>
        <p:nvSpPr>
          <p:cNvPr id="8" name="Footer Placeholder 7"/>
          <p:cNvSpPr>
            <a:spLocks noGrp="1"/>
          </p:cNvSpPr>
          <p:nvPr>
            <p:ph type="ftr" sz="quarter" idx="11"/>
          </p:nvPr>
        </p:nvSpPr>
        <p:spPr/>
        <p:txBody>
          <a:bodyPr/>
          <a:lstStyle/>
          <a:p>
            <a:r>
              <a:rPr lang="it-IT"/>
              <a:t>Corso Online Medici di bordo ring  3-4 maggio 2025</a:t>
            </a:r>
          </a:p>
        </p:txBody>
      </p:sp>
      <p:sp>
        <p:nvSpPr>
          <p:cNvPr id="9" name="Slide Number Placeholder 8"/>
          <p:cNvSpPr>
            <a:spLocks noGrp="1"/>
          </p:cNvSpPr>
          <p:nvPr>
            <p:ph type="sldNum" sz="quarter" idx="12"/>
          </p:nvPr>
        </p:nvSpPr>
        <p:spPr/>
        <p:txBody>
          <a:bodyPr/>
          <a:lstStyle/>
          <a:p>
            <a:fld id="{A131D3E9-DC19-3D4C-8CD7-1C98CCB19CAB}"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2A8E0E4E-0920-4C1D-84B1-579AD126A6C6}" type="datetime1">
              <a:rPr lang="it-IT" smtClean="0"/>
              <a:t>19/04/2025</a:t>
            </a:fld>
            <a:endParaRPr lang="it-IT"/>
          </a:p>
        </p:txBody>
      </p:sp>
      <p:sp>
        <p:nvSpPr>
          <p:cNvPr id="4" name="Footer Placeholder 3"/>
          <p:cNvSpPr>
            <a:spLocks noGrp="1"/>
          </p:cNvSpPr>
          <p:nvPr>
            <p:ph type="ftr" sz="quarter" idx="11"/>
          </p:nvPr>
        </p:nvSpPr>
        <p:spPr/>
        <p:txBody>
          <a:bodyPr/>
          <a:lstStyle/>
          <a:p>
            <a:r>
              <a:rPr lang="it-IT"/>
              <a:t>Corso Online Medici di bordo ring  3-4 maggio 2025</a:t>
            </a:r>
          </a:p>
        </p:txBody>
      </p:sp>
      <p:sp>
        <p:nvSpPr>
          <p:cNvPr id="5" name="Slide Number Placeholder 4"/>
          <p:cNvSpPr>
            <a:spLocks noGrp="1"/>
          </p:cNvSpPr>
          <p:nvPr>
            <p:ph type="sldNum" sz="quarter" idx="12"/>
          </p:nvPr>
        </p:nvSpPr>
        <p:spPr/>
        <p:txBody>
          <a:bodyPr/>
          <a:lstStyle/>
          <a:p>
            <a:fld id="{A131D3E9-DC19-3D4C-8CD7-1C98CCB19CAB}"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DAC3B-8105-404E-9F97-B539A866F171}" type="datetime1">
              <a:rPr lang="it-IT" smtClean="0"/>
              <a:t>19/04/2025</a:t>
            </a:fld>
            <a:endParaRPr lang="it-IT"/>
          </a:p>
        </p:txBody>
      </p:sp>
      <p:sp>
        <p:nvSpPr>
          <p:cNvPr id="3" name="Footer Placeholder 2"/>
          <p:cNvSpPr>
            <a:spLocks noGrp="1"/>
          </p:cNvSpPr>
          <p:nvPr>
            <p:ph type="ftr" sz="quarter" idx="11"/>
          </p:nvPr>
        </p:nvSpPr>
        <p:spPr/>
        <p:txBody>
          <a:bodyPr/>
          <a:lstStyle/>
          <a:p>
            <a:r>
              <a:rPr lang="it-IT"/>
              <a:t>Corso Online Medici di bordo ring  3-4 maggio 2025</a:t>
            </a:r>
          </a:p>
        </p:txBody>
      </p:sp>
      <p:sp>
        <p:nvSpPr>
          <p:cNvPr id="4" name="Slide Number Placeholder 3"/>
          <p:cNvSpPr>
            <a:spLocks noGrp="1"/>
          </p:cNvSpPr>
          <p:nvPr>
            <p:ph type="sldNum" sz="quarter" idx="12"/>
          </p:nvPr>
        </p:nvSpPr>
        <p:spPr/>
        <p:txBody>
          <a:bodyPr/>
          <a:lstStyle/>
          <a:p>
            <a:fld id="{A131D3E9-DC19-3D4C-8CD7-1C98CCB19CAB}"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6455" y="503978"/>
            <a:ext cx="3448388" cy="1763924"/>
          </a:xfrm>
        </p:spPr>
        <p:txBody>
          <a:bodyPr anchor="b"/>
          <a:lstStyle>
            <a:lvl1pPr>
              <a:defRPr sz="3525"/>
            </a:lvl1pPr>
          </a:lstStyle>
          <a:p>
            <a:r>
              <a:rPr lang="it-IT"/>
              <a:t>Fare clic per modificare lo stile del titolo dello schema</a:t>
            </a:r>
            <a:endParaRPr lang="en-US" dirty="0"/>
          </a:p>
        </p:txBody>
      </p:sp>
      <p:sp>
        <p:nvSpPr>
          <p:cNvPr id="3" name="Content Placeholder 2"/>
          <p:cNvSpPr>
            <a:spLocks noGrp="1"/>
          </p:cNvSpPr>
          <p:nvPr>
            <p:ph idx="1" hasCustomPrompt="1"/>
          </p:nvPr>
        </p:nvSpPr>
        <p:spPr>
          <a:xfrm>
            <a:off x="4545413" y="1088455"/>
            <a:ext cx="5412730" cy="5372269"/>
          </a:xfrm>
        </p:spPr>
        <p:txBody>
          <a:bodyPr/>
          <a:lstStyle>
            <a:lvl1pPr>
              <a:defRPr sz="3525"/>
            </a:lvl1pPr>
            <a:lvl2pPr>
              <a:defRPr sz="3085"/>
            </a:lvl2pPr>
            <a:lvl3pPr>
              <a:defRPr sz="2645"/>
            </a:lvl3pPr>
            <a:lvl4pPr>
              <a:defRPr sz="2205"/>
            </a:lvl4pPr>
            <a:lvl5pPr>
              <a:defRPr sz="2205"/>
            </a:lvl5pPr>
            <a:lvl6pPr>
              <a:defRPr sz="2205"/>
            </a:lvl6pPr>
            <a:lvl7pPr>
              <a:defRPr sz="2205"/>
            </a:lvl7pPr>
            <a:lvl8pPr>
              <a:defRPr sz="2205"/>
            </a:lvl8pPr>
            <a:lvl9pPr>
              <a:defRPr sz="2205"/>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hasCustomPrompt="1"/>
          </p:nvPr>
        </p:nvSpPr>
        <p:spPr>
          <a:xfrm>
            <a:off x="736455" y="2267902"/>
            <a:ext cx="3448388"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A3B8576D-5A39-44B1-B212-EBDD951D546C}" type="datetime1">
              <a:rPr lang="it-IT" smtClean="0"/>
              <a:t>19/04/2025</a:t>
            </a:fld>
            <a:endParaRPr lang="it-IT"/>
          </a:p>
        </p:txBody>
      </p:sp>
      <p:sp>
        <p:nvSpPr>
          <p:cNvPr id="6" name="Footer Placeholder 5"/>
          <p:cNvSpPr>
            <a:spLocks noGrp="1"/>
          </p:cNvSpPr>
          <p:nvPr>
            <p:ph type="ftr" sz="quarter" idx="11"/>
          </p:nvPr>
        </p:nvSpPr>
        <p:spPr/>
        <p:txBody>
          <a:bodyPr/>
          <a:lstStyle/>
          <a:p>
            <a:r>
              <a:rPr lang="it-IT"/>
              <a:t>Corso Online Medici di bordo ring  3-4 maggio 2025</a:t>
            </a:r>
          </a:p>
        </p:txBody>
      </p:sp>
      <p:sp>
        <p:nvSpPr>
          <p:cNvPr id="7" name="Slide Number Placeholder 6"/>
          <p:cNvSpPr>
            <a:spLocks noGrp="1"/>
          </p:cNvSpPr>
          <p:nvPr>
            <p:ph type="sldNum" sz="quarter" idx="12"/>
          </p:nvPr>
        </p:nvSpPr>
        <p:spPr/>
        <p:txBody>
          <a:bodyPr/>
          <a:lstStyle/>
          <a:p>
            <a:fld id="{A131D3E9-DC19-3D4C-8CD7-1C98CCB19CAB}"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6455" y="503978"/>
            <a:ext cx="3448388" cy="1763924"/>
          </a:xfrm>
        </p:spPr>
        <p:txBody>
          <a:bodyPr anchor="b"/>
          <a:lstStyle>
            <a:lvl1pPr>
              <a:defRPr sz="3525"/>
            </a:lvl1pPr>
          </a:lstStyle>
          <a:p>
            <a:r>
              <a:rPr lang="it-IT"/>
              <a:t>Fare clic per modificare lo stile del titolo dello schema</a:t>
            </a:r>
            <a:endParaRPr lang="en-US" dirty="0"/>
          </a:p>
        </p:txBody>
      </p:sp>
      <p:sp>
        <p:nvSpPr>
          <p:cNvPr id="3" name="Picture Placeholder 2"/>
          <p:cNvSpPr>
            <a:spLocks noGrp="1" noChangeAspect="1"/>
          </p:cNvSpPr>
          <p:nvPr>
            <p:ph type="pic" idx="1" hasCustomPrompt="1"/>
          </p:nvPr>
        </p:nvSpPr>
        <p:spPr>
          <a:xfrm>
            <a:off x="4545413" y="1088455"/>
            <a:ext cx="5412730" cy="5372269"/>
          </a:xfrm>
        </p:spPr>
        <p:txBody>
          <a:bodyPr anchor="t"/>
          <a:lstStyle>
            <a:lvl1pPr marL="0" indent="0">
              <a:buNone/>
              <a:defRPr sz="3525"/>
            </a:lvl1pPr>
            <a:lvl2pPr marL="504190" indent="0">
              <a:buNone/>
              <a:defRPr sz="3085"/>
            </a:lvl2pPr>
            <a:lvl3pPr marL="1007745" indent="0">
              <a:buNone/>
              <a:defRPr sz="2645"/>
            </a:lvl3pPr>
            <a:lvl4pPr marL="1511935" indent="0">
              <a:buNone/>
              <a:defRPr sz="2205"/>
            </a:lvl4pPr>
            <a:lvl5pPr marL="2016125" indent="0">
              <a:buNone/>
              <a:defRPr sz="2205"/>
            </a:lvl5pPr>
            <a:lvl6pPr marL="2519680" indent="0">
              <a:buNone/>
              <a:defRPr sz="2205"/>
            </a:lvl6pPr>
            <a:lvl7pPr marL="3023870" indent="0">
              <a:buNone/>
              <a:defRPr sz="2205"/>
            </a:lvl7pPr>
            <a:lvl8pPr marL="3528060" indent="0">
              <a:buNone/>
              <a:defRPr sz="2205"/>
            </a:lvl8pPr>
            <a:lvl9pPr marL="4031615" indent="0">
              <a:buNone/>
              <a:defRPr sz="2205"/>
            </a:lvl9pPr>
          </a:lstStyle>
          <a:p>
            <a:r>
              <a:rPr lang="it-IT"/>
              <a:t>Fare clic sull'icona per inserire un'immagine</a:t>
            </a:r>
            <a:endParaRPr lang="en-US" dirty="0"/>
          </a:p>
        </p:txBody>
      </p:sp>
      <p:sp>
        <p:nvSpPr>
          <p:cNvPr id="4" name="Text Placeholder 3"/>
          <p:cNvSpPr>
            <a:spLocks noGrp="1"/>
          </p:cNvSpPr>
          <p:nvPr>
            <p:ph type="body" sz="half" idx="2" hasCustomPrompt="1"/>
          </p:nvPr>
        </p:nvSpPr>
        <p:spPr>
          <a:xfrm>
            <a:off x="736455" y="2267902"/>
            <a:ext cx="3448388"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04CCDA0B-A80D-433B-B3E0-A44A41C196D8}" type="datetime1">
              <a:rPr lang="it-IT" smtClean="0"/>
              <a:t>19/04/2025</a:t>
            </a:fld>
            <a:endParaRPr lang="it-IT"/>
          </a:p>
        </p:txBody>
      </p:sp>
      <p:sp>
        <p:nvSpPr>
          <p:cNvPr id="6" name="Footer Placeholder 5"/>
          <p:cNvSpPr>
            <a:spLocks noGrp="1"/>
          </p:cNvSpPr>
          <p:nvPr>
            <p:ph type="ftr" sz="quarter" idx="11"/>
          </p:nvPr>
        </p:nvSpPr>
        <p:spPr/>
        <p:txBody>
          <a:bodyPr/>
          <a:lstStyle/>
          <a:p>
            <a:r>
              <a:rPr lang="it-IT"/>
              <a:t>Corso Online Medici di bordo ring  3-4 maggio 2025</a:t>
            </a:r>
          </a:p>
        </p:txBody>
      </p:sp>
      <p:sp>
        <p:nvSpPr>
          <p:cNvPr id="7" name="Slide Number Placeholder 6"/>
          <p:cNvSpPr>
            <a:spLocks noGrp="1"/>
          </p:cNvSpPr>
          <p:nvPr>
            <p:ph type="sldNum" sz="quarter" idx="12"/>
          </p:nvPr>
        </p:nvSpPr>
        <p:spPr/>
        <p:txBody>
          <a:bodyPr/>
          <a:lstStyle/>
          <a:p>
            <a:fld id="{A131D3E9-DC19-3D4C-8CD7-1C98CCB19CAB}"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5">
                <a:solidFill>
                  <a:schemeClr val="tx1">
                    <a:tint val="75000"/>
                  </a:schemeClr>
                </a:solidFill>
              </a:defRPr>
            </a:lvl1pPr>
          </a:lstStyle>
          <a:p>
            <a:fld id="{16FDDBB2-F369-4805-B811-ED685FC0E273}" type="datetime1">
              <a:rPr lang="it-IT" smtClean="0"/>
              <a:t>19/04/2025</a:t>
            </a:fld>
            <a:endParaRPr lang="it-IT"/>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5">
                <a:solidFill>
                  <a:schemeClr val="tx1">
                    <a:tint val="75000"/>
                  </a:schemeClr>
                </a:solidFill>
              </a:defRPr>
            </a:lvl1pPr>
          </a:lstStyle>
          <a:p>
            <a:r>
              <a:rPr lang="it-IT"/>
              <a:t>Corso Online Medici di bordo ring  3-4 maggio 2025</a:t>
            </a:r>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5">
                <a:solidFill>
                  <a:schemeClr val="tx1">
                    <a:tint val="75000"/>
                  </a:schemeClr>
                </a:solidFill>
              </a:defRPr>
            </a:lvl1pPr>
          </a:lstStyle>
          <a:p>
            <a:fld id="{A131D3E9-DC19-3D4C-8CD7-1C98CCB19CAB}"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1007745"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95" indent="-252095" algn="l" defTabSz="1007745" rtl="0" eaLnBrk="1" latinLnBrk="0" hangingPunct="1">
        <a:lnSpc>
          <a:spcPct val="90000"/>
        </a:lnSpc>
        <a:spcBef>
          <a:spcPts val="1100"/>
        </a:spcBef>
        <a:buFont typeface="Arial" panose="020B0604020202020204" pitchFamily="34" charset="0"/>
        <a:buChar char="•"/>
        <a:defRPr sz="3085" kern="1200">
          <a:solidFill>
            <a:schemeClr val="tx1"/>
          </a:solidFill>
          <a:latin typeface="+mn-lt"/>
          <a:ea typeface="+mn-ea"/>
          <a:cs typeface="+mn-cs"/>
        </a:defRPr>
      </a:lvl1pPr>
      <a:lvl2pPr marL="755650" indent="-252095" algn="l" defTabSz="1007745" rtl="0" eaLnBrk="1" latinLnBrk="0" hangingPunct="1">
        <a:lnSpc>
          <a:spcPct val="90000"/>
        </a:lnSpc>
        <a:spcBef>
          <a:spcPts val="550"/>
        </a:spcBef>
        <a:buFont typeface="Arial" panose="020B0604020202020204" pitchFamily="34" charset="0"/>
        <a:buChar char="•"/>
        <a:defRPr sz="2645" kern="1200">
          <a:solidFill>
            <a:schemeClr val="tx1"/>
          </a:solidFill>
          <a:latin typeface="+mn-lt"/>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sz="2205" kern="1200">
          <a:solidFill>
            <a:schemeClr val="tx1"/>
          </a:solidFill>
          <a:latin typeface="+mn-lt"/>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vl6pPr marL="2519680" algn="l" defTabSz="1007745" rtl="0" eaLnBrk="1" latinLnBrk="0" hangingPunct="1">
        <a:defRPr sz="1985" kern="1200">
          <a:solidFill>
            <a:schemeClr val="tx1"/>
          </a:solidFill>
          <a:latin typeface="+mn-lt"/>
          <a:ea typeface="+mn-ea"/>
          <a:cs typeface="+mn-cs"/>
        </a:defRPr>
      </a:lvl6pPr>
      <a:lvl7pPr marL="3023870" algn="l" defTabSz="1007745" rtl="0" eaLnBrk="1" latinLnBrk="0" hangingPunct="1">
        <a:defRPr sz="1985" kern="1200">
          <a:solidFill>
            <a:schemeClr val="tx1"/>
          </a:solidFill>
          <a:latin typeface="+mn-lt"/>
          <a:ea typeface="+mn-ea"/>
          <a:cs typeface="+mn-cs"/>
        </a:defRPr>
      </a:lvl7pPr>
      <a:lvl8pPr marL="3528060" algn="l" defTabSz="1007745" rtl="0" eaLnBrk="1" latinLnBrk="0" hangingPunct="1">
        <a:defRPr sz="1985" kern="1200">
          <a:solidFill>
            <a:schemeClr val="tx1"/>
          </a:solidFill>
          <a:latin typeface="+mn-lt"/>
          <a:ea typeface="+mn-ea"/>
          <a:cs typeface="+mn-cs"/>
        </a:defRPr>
      </a:lvl8pPr>
      <a:lvl9pPr marL="4031615" algn="l" defTabSz="1007745"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oleObject" Target="../embeddings/oleObject6.bin"/><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oleObject" Target="../embeddings/oleObject8.bin"/><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oleObject" Target="../embeddings/oleObject10.bin"/><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Microsoft_Word_97_-_2003_Document.doc"/><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2.bin"/><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oleObject" Target="../embeddings/oleObject13.bin"/></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a:stretch>
            <a:fillRect/>
          </a:stretch>
        </p:blipFill>
        <p:spPr>
          <a:xfrm>
            <a:off x="65741" y="2332"/>
            <a:ext cx="10691813" cy="7557343"/>
          </a:xfrm>
          <a:prstGeom prst="rect">
            <a:avLst/>
          </a:prstGeom>
        </p:spPr>
      </p:pic>
      <p:pic>
        <p:nvPicPr>
          <p:cNvPr id="25" name="Immagine 24"/>
          <p:cNvPicPr>
            <a:picLocks noChangeAspect="1"/>
          </p:cNvPicPr>
          <p:nvPr/>
        </p:nvPicPr>
        <p:blipFill>
          <a:blip r:embed="rId3">
            <a:alphaModFix amt="22000"/>
          </a:blip>
          <a:stretch>
            <a:fillRect/>
          </a:stretch>
        </p:blipFill>
        <p:spPr>
          <a:xfrm>
            <a:off x="2078060" y="2014961"/>
            <a:ext cx="6535691" cy="4584276"/>
          </a:xfrm>
          <a:prstGeom prst="rect">
            <a:avLst/>
          </a:prstGeom>
        </p:spPr>
      </p:pic>
      <p:sp>
        <p:nvSpPr>
          <p:cNvPr id="6" name="CasellaDiTesto 5"/>
          <p:cNvSpPr txBox="1"/>
          <p:nvPr/>
        </p:nvSpPr>
        <p:spPr>
          <a:xfrm>
            <a:off x="921822" y="4548229"/>
            <a:ext cx="8848165" cy="461665"/>
          </a:xfrm>
          <a:prstGeom prst="rect">
            <a:avLst/>
          </a:prstGeom>
          <a:noFill/>
        </p:spPr>
        <p:txBody>
          <a:bodyPr wrap="square" rtlCol="0">
            <a:spAutoFit/>
          </a:bodyPr>
          <a:lstStyle/>
          <a:p>
            <a:pPr marL="0" indent="0" algn="ctr">
              <a:buNone/>
            </a:pPr>
            <a:r>
              <a:rPr lang="it-IT" sz="2400" b="1" dirty="0">
                <a:solidFill>
                  <a:srgbClr val="FF0000"/>
                </a:solidFill>
              </a:rPr>
              <a:t>IL MEDICO DI BORDO RING</a:t>
            </a:r>
          </a:p>
        </p:txBody>
      </p:sp>
      <p:sp>
        <p:nvSpPr>
          <p:cNvPr id="7" name="CasellaDiTesto 6"/>
          <p:cNvSpPr txBox="1"/>
          <p:nvPr/>
        </p:nvSpPr>
        <p:spPr>
          <a:xfrm>
            <a:off x="3647131" y="5746481"/>
            <a:ext cx="6932645" cy="461665"/>
          </a:xfrm>
          <a:prstGeom prst="rect">
            <a:avLst/>
          </a:prstGeom>
          <a:noFill/>
        </p:spPr>
        <p:txBody>
          <a:bodyPr wrap="square" rtlCol="0">
            <a:spAutoFit/>
          </a:bodyPr>
          <a:lstStyle/>
          <a:p>
            <a:pPr algn="ctr"/>
            <a:r>
              <a:rPr lang="it-IT" sz="2400" dirty="0">
                <a:solidFill>
                  <a:schemeClr val="bg1"/>
                </a:solidFill>
                <a:latin typeface="COCOGOOSE" panose="02000000000000000000" pitchFamily="2" charset="0"/>
              </a:rPr>
              <a:t>Dr. Italo Guido </a:t>
            </a:r>
            <a:r>
              <a:rPr lang="it-IT" sz="2400" dirty="0" err="1">
                <a:solidFill>
                  <a:schemeClr val="bg1"/>
                </a:solidFill>
                <a:latin typeface="COCOGOOSE" panose="02000000000000000000" pitchFamily="2" charset="0"/>
              </a:rPr>
              <a:t>Ricagni</a:t>
            </a:r>
            <a:endParaRPr lang="it-IT" sz="2400" dirty="0">
              <a:solidFill>
                <a:schemeClr val="bg1"/>
              </a:solidFill>
              <a:latin typeface="COCOGOOSE" panose="02000000000000000000" pitchFamily="2" charset="0"/>
            </a:endParaRPr>
          </a:p>
        </p:txBody>
      </p:sp>
      <p:pic>
        <p:nvPicPr>
          <p:cNvPr id="13" name="Immagine 12"/>
          <p:cNvPicPr>
            <a:picLocks noChangeAspect="1"/>
          </p:cNvPicPr>
          <p:nvPr/>
        </p:nvPicPr>
        <p:blipFill>
          <a:blip r:embed="rId4"/>
          <a:stretch>
            <a:fillRect/>
          </a:stretch>
        </p:blipFill>
        <p:spPr>
          <a:xfrm>
            <a:off x="5411648" y="2166335"/>
            <a:ext cx="2739684" cy="1144539"/>
          </a:xfrm>
          <a:prstGeom prst="rect">
            <a:avLst/>
          </a:prstGeom>
        </p:spPr>
      </p:pic>
      <p:pic>
        <p:nvPicPr>
          <p:cNvPr id="17" name="Immagine 16"/>
          <p:cNvPicPr>
            <a:picLocks noChangeAspect="1"/>
          </p:cNvPicPr>
          <p:nvPr/>
        </p:nvPicPr>
        <p:blipFill rotWithShape="1">
          <a:blip r:embed="rId5"/>
          <a:srcRect r="55781"/>
          <a:stretch>
            <a:fillRect/>
          </a:stretch>
        </p:blipFill>
        <p:spPr>
          <a:xfrm>
            <a:off x="2771541" y="1217570"/>
            <a:ext cx="1970788" cy="2360641"/>
          </a:xfrm>
          <a:prstGeom prst="rect">
            <a:avLst/>
          </a:prstGeom>
        </p:spPr>
      </p:pic>
      <p:cxnSp>
        <p:nvCxnSpPr>
          <p:cNvPr id="20" name="Connettore 1 19"/>
          <p:cNvCxnSpPr/>
          <p:nvPr/>
        </p:nvCxnSpPr>
        <p:spPr>
          <a:xfrm>
            <a:off x="1856792" y="4428565"/>
            <a:ext cx="67941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1856792" y="4168589"/>
            <a:ext cx="67941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1856792" y="6140824"/>
            <a:ext cx="67941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1856792" y="6400801"/>
            <a:ext cx="67941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egnaposto piè di pagina 1"/>
          <p:cNvSpPr>
            <a:spLocks noGrp="1"/>
          </p:cNvSpPr>
          <p:nvPr>
            <p:ph type="ftr" sz="quarter" idx="11"/>
          </p:nvPr>
        </p:nvSpPr>
        <p:spPr>
          <a:xfrm>
            <a:off x="3371850" y="6945320"/>
            <a:ext cx="4267199" cy="463863"/>
          </a:xfrm>
        </p:spPr>
        <p:txBody>
          <a:bodyPr/>
          <a:lstStyle/>
          <a:p>
            <a:r>
              <a:rPr lang="it-IT" b="1">
                <a:solidFill>
                  <a:srgbClr val="FF0000"/>
                </a:solidFill>
              </a:rPr>
              <a:t>Corso Online Medici di bordo ring  3-4 maggio 2025</a:t>
            </a:r>
            <a:endParaRPr lang="it-IT"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61599" y="-23203"/>
            <a:ext cx="10691813" cy="7554959"/>
          </a:xfrm>
          <a:prstGeom prst="rect">
            <a:avLst/>
          </a:prstGeom>
        </p:spPr>
      </p:pic>
      <p:sp>
        <p:nvSpPr>
          <p:cNvPr id="15" name="CasellaDiTesto 14"/>
          <p:cNvSpPr txBox="1"/>
          <p:nvPr/>
        </p:nvSpPr>
        <p:spPr>
          <a:xfrm>
            <a:off x="783235" y="1515453"/>
            <a:ext cx="9125339" cy="584775"/>
          </a:xfrm>
          <a:prstGeom prst="rect">
            <a:avLst/>
          </a:prstGeom>
          <a:noFill/>
        </p:spPr>
        <p:txBody>
          <a:bodyPr wrap="square" rtlCol="0">
            <a:spAutoFit/>
          </a:bodyPr>
          <a:lstStyle/>
          <a:p>
            <a:pPr algn="ctr"/>
            <a:r>
              <a:rPr lang="it-IT" sz="2400" b="1" dirty="0">
                <a:latin typeface="COCOGOOSE" panose="02000000000000000000" pitchFamily="2" charset="0"/>
              </a:rPr>
              <a:t>Livelli  </a:t>
            </a:r>
            <a:r>
              <a:rPr lang="it-IT" sz="3200" b="1" dirty="0">
                <a:latin typeface="COCOGOOSE" panose="02000000000000000000" pitchFamily="2" charset="0"/>
              </a:rPr>
              <a:t>iscritti</a:t>
            </a:r>
            <a:r>
              <a:rPr lang="it-IT" sz="2400" b="1" dirty="0">
                <a:latin typeface="COCOGOOSE" panose="02000000000000000000" pitchFamily="2" charset="0"/>
              </a:rPr>
              <a:t> al ruolo di medici di bordo ring.</a:t>
            </a: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egnaposto piè di pagina 2"/>
          <p:cNvSpPr>
            <a:spLocks noGrp="1"/>
          </p:cNvSpPr>
          <p:nvPr>
            <p:ph type="ftr" sz="quarter" idx="11"/>
          </p:nvPr>
        </p:nvSpPr>
        <p:spPr>
          <a:xfrm>
            <a:off x="3541663" y="6915150"/>
            <a:ext cx="4249787" cy="494033"/>
          </a:xfrm>
        </p:spPr>
        <p:txBody>
          <a:bodyPr/>
          <a:lstStyle/>
          <a:p>
            <a:r>
              <a:rPr lang="it-IT" b="1">
                <a:solidFill>
                  <a:srgbClr val="FF0000"/>
                </a:solidFill>
              </a:rPr>
              <a:t>Corso Online Medici di bordo ring  3-4 maggio 2025</a:t>
            </a:r>
            <a:endParaRPr lang="it-IT" b="1" dirty="0">
              <a:solidFill>
                <a:srgbClr val="FF0000"/>
              </a:solidFill>
            </a:endParaRPr>
          </a:p>
        </p:txBody>
      </p:sp>
      <p:graphicFrame>
        <p:nvGraphicFramePr>
          <p:cNvPr id="8" name="Tabella 9"/>
          <p:cNvGraphicFramePr>
            <a:graphicFrameLocks noGrp="1"/>
          </p:cNvGraphicFramePr>
          <p:nvPr/>
        </p:nvGraphicFramePr>
        <p:xfrm>
          <a:off x="590550" y="2100228"/>
          <a:ext cx="9544051" cy="5292273"/>
        </p:xfrm>
        <a:graphic>
          <a:graphicData uri="http://schemas.openxmlformats.org/drawingml/2006/table">
            <a:tbl>
              <a:tblPr firstRow="1" bandRow="1">
                <a:tableStyleId>{5C22544A-7EE6-4342-B048-85BDC9FD1C3A}</a:tableStyleId>
              </a:tblPr>
              <a:tblGrid>
                <a:gridCol w="1453084">
                  <a:extLst>
                    <a:ext uri="{9D8B030D-6E8A-4147-A177-3AD203B41FA5}">
                      <a16:colId xmlns:a16="http://schemas.microsoft.com/office/drawing/2014/main" val="20000"/>
                    </a:ext>
                  </a:extLst>
                </a:gridCol>
                <a:gridCol w="2751120">
                  <a:extLst>
                    <a:ext uri="{9D8B030D-6E8A-4147-A177-3AD203B41FA5}">
                      <a16:colId xmlns:a16="http://schemas.microsoft.com/office/drawing/2014/main" val="20001"/>
                    </a:ext>
                  </a:extLst>
                </a:gridCol>
                <a:gridCol w="5339847">
                  <a:extLst>
                    <a:ext uri="{9D8B030D-6E8A-4147-A177-3AD203B41FA5}">
                      <a16:colId xmlns:a16="http://schemas.microsoft.com/office/drawing/2014/main" val="20002"/>
                    </a:ext>
                  </a:extLst>
                </a:gridCol>
              </a:tblGrid>
              <a:tr h="548637">
                <a:tc>
                  <a:txBody>
                    <a:bodyPr/>
                    <a:lstStyle/>
                    <a:p>
                      <a:endParaRPr lang="it-IT" sz="1800" dirty="0"/>
                    </a:p>
                  </a:txBody>
                  <a:tcPr/>
                </a:tc>
                <a:tc>
                  <a:txBody>
                    <a:bodyPr/>
                    <a:lstStyle/>
                    <a:p>
                      <a:endParaRPr lang="it-IT" sz="1800" dirty="0"/>
                    </a:p>
                  </a:txBody>
                  <a:tcPr/>
                </a:tc>
                <a:tc>
                  <a:txBody>
                    <a:bodyPr/>
                    <a:lstStyle/>
                    <a:p>
                      <a:endParaRPr lang="it-IT" sz="1800" dirty="0"/>
                    </a:p>
                  </a:txBody>
                  <a:tcPr/>
                </a:tc>
                <a:extLst>
                  <a:ext uri="{0D108BD9-81ED-4DB2-BD59-A6C34878D82A}">
                    <a16:rowId xmlns:a16="http://schemas.microsoft.com/office/drawing/2014/main" val="10000"/>
                  </a:ext>
                </a:extLst>
              </a:tr>
              <a:tr h="1233345">
                <a:tc>
                  <a:txBody>
                    <a:bodyPr/>
                    <a:lstStyle/>
                    <a:p>
                      <a:r>
                        <a:rPr lang="it-IT" sz="1800" dirty="0"/>
                        <a:t>2° LIVELLO</a:t>
                      </a:r>
                    </a:p>
                  </a:txBody>
                  <a:tcPr/>
                </a:tc>
                <a:tc>
                  <a:txBody>
                    <a:bodyPr/>
                    <a:lstStyle/>
                    <a:p>
                      <a:r>
                        <a:rPr lang="it-IT" sz="1800" dirty="0"/>
                        <a:t>MEDICI SPECIALISTI IN MEDICINA DELLO SPORT</a:t>
                      </a:r>
                    </a:p>
                  </a:txBody>
                  <a:tcPr/>
                </a:tc>
                <a:tc>
                  <a:txBody>
                    <a:bodyPr/>
                    <a:lstStyle/>
                    <a:p>
                      <a:r>
                        <a:rPr lang="it-IT" sz="1800" dirty="0"/>
                        <a:t>Medici – Chirurghi Tesserati F.M.S.I.  Possono svolgere incarico di Medico di servizio in tutte le riunioni ordinarie </a:t>
                      </a:r>
                      <a:r>
                        <a:rPr lang="it-IT" sz="1800" dirty="0" err="1"/>
                        <a:t>ordinarie</a:t>
                      </a:r>
                      <a:r>
                        <a:rPr lang="it-IT" sz="1800" dirty="0"/>
                        <a:t> e miste Olimpiche e Pro e nei Titoli Italiani PRO</a:t>
                      </a:r>
                    </a:p>
                  </a:txBody>
                  <a:tcPr/>
                </a:tc>
                <a:extLst>
                  <a:ext uri="{0D108BD9-81ED-4DB2-BD59-A6C34878D82A}">
                    <a16:rowId xmlns:a16="http://schemas.microsoft.com/office/drawing/2014/main" val="10001"/>
                  </a:ext>
                </a:extLst>
              </a:tr>
              <a:tr h="3510291">
                <a:tc>
                  <a:txBody>
                    <a:bodyPr/>
                    <a:lstStyle/>
                    <a:p>
                      <a:r>
                        <a:rPr lang="it-IT" sz="1800" dirty="0"/>
                        <a:t>3°LIVELLO </a:t>
                      </a:r>
                    </a:p>
                  </a:txBody>
                  <a:tcPr/>
                </a:tc>
                <a:tc>
                  <a:txBody>
                    <a:bodyPr/>
                    <a:lstStyle/>
                    <a:p>
                      <a:r>
                        <a:rPr lang="it-IT" sz="1800" dirty="0"/>
                        <a:t>MEDICI SPECIALISTI IN MEDICINA DELLO SPORT</a:t>
                      </a:r>
                    </a:p>
                  </a:txBody>
                  <a:tcPr/>
                </a:tc>
                <a:tc>
                  <a:txBody>
                    <a:bodyPr/>
                    <a:lstStyle/>
                    <a:p>
                      <a:r>
                        <a:rPr lang="it-IT" sz="1800" dirty="0"/>
                        <a:t>ACCEDONO SPECIALISTI IN MEDICINA DELLO SPORT CHE ABBIANO MATURATO ALMENO 36 MESI DI ISCRIZIONE A RUOLO E MATURATO DOCUMENTATA ESPERIENZA PROFESSIONALE NEL PUGILATO, SENTITA LA CMF.</a:t>
                      </a:r>
                    </a:p>
                    <a:p>
                      <a:r>
                        <a:rPr lang="it-IT" sz="1800" dirty="0"/>
                        <a:t>Medici – chirurghi Specialisti in Medicina dello Sport Tesserati alla F.M.S.I. </a:t>
                      </a:r>
                    </a:p>
                    <a:p>
                      <a:pPr marL="0" indent="0">
                        <a:buNone/>
                      </a:pPr>
                      <a:r>
                        <a:rPr lang="it-IT" sz="1800" dirty="0"/>
                        <a:t> possono svolgere gli incarichi di Medico di servizio </a:t>
                      </a:r>
                    </a:p>
                    <a:p>
                      <a:pPr marL="0" indent="0">
                        <a:buNone/>
                      </a:pPr>
                      <a:r>
                        <a:rPr lang="it-IT" sz="1800" dirty="0"/>
                        <a:t> in tutte le riunioni ordinarie e miste Olimpiche e PRO, nei Titoli Italiani PRO ed internazionali PRO.</a:t>
                      </a:r>
                    </a:p>
                    <a:p>
                      <a:pPr marL="0" indent="0">
                        <a:buNone/>
                      </a:pPr>
                      <a:r>
                        <a:rPr lang="it-IT" sz="1800" dirty="0"/>
                        <a:t>Possono ricoprire incarichi sanitari in seno alla F.P.I.</a:t>
                      </a:r>
                    </a:p>
                    <a:p>
                      <a:endParaRPr lang="it-IT" sz="1800"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21011" y="0"/>
            <a:ext cx="10691813" cy="7554959"/>
          </a:xfrm>
          <a:prstGeom prst="rect">
            <a:avLst/>
          </a:prstGeom>
        </p:spPr>
      </p:pic>
      <p:sp>
        <p:nvSpPr>
          <p:cNvPr id="14" name="CasellaDiTesto 13"/>
          <p:cNvSpPr txBox="1"/>
          <p:nvPr/>
        </p:nvSpPr>
        <p:spPr>
          <a:xfrm>
            <a:off x="678427" y="1890223"/>
            <a:ext cx="9305330" cy="5115246"/>
          </a:xfrm>
          <a:prstGeom prst="rect">
            <a:avLst/>
          </a:prstGeom>
          <a:noFill/>
        </p:spPr>
        <p:txBody>
          <a:bodyPr wrap="square" rtlCol="0">
            <a:spAutoFit/>
          </a:bodyPr>
          <a:lstStyle/>
          <a:p>
            <a:pPr marL="342900" indent="-342900" defTabSz="400685">
              <a:spcBef>
                <a:spcPct val="20000"/>
              </a:spcBef>
              <a:buFont typeface="Wingdings" panose="05000000000000000000" pitchFamily="2" charset="2"/>
              <a:buChar char="Ø"/>
            </a:pPr>
            <a:r>
              <a:rPr lang="it-IT" sz="2400" dirty="0">
                <a:solidFill>
                  <a:prstClr val="black"/>
                </a:solidFill>
              </a:rPr>
              <a:t> Accertarsi dell’identità del pugile;</a:t>
            </a:r>
          </a:p>
          <a:p>
            <a:pPr marL="342900" indent="-342900" defTabSz="400685">
              <a:spcBef>
                <a:spcPct val="20000"/>
              </a:spcBef>
              <a:buFont typeface="Wingdings" panose="05000000000000000000" pitchFamily="2" charset="2"/>
              <a:buChar char="Ø"/>
            </a:pPr>
            <a:r>
              <a:rPr lang="it-IT" sz="2400" dirty="0">
                <a:solidFill>
                  <a:prstClr val="black"/>
                </a:solidFill>
              </a:rPr>
              <a:t> Controllare il libretto personale, anche elettronico, dell’atleta </a:t>
            </a:r>
          </a:p>
          <a:p>
            <a:pPr defTabSz="400685">
              <a:spcBef>
                <a:spcPct val="20000"/>
              </a:spcBef>
            </a:pPr>
            <a:r>
              <a:rPr lang="it-IT" sz="2400" dirty="0">
                <a:solidFill>
                  <a:prstClr val="black"/>
                </a:solidFill>
              </a:rPr>
              <a:t>     affiliazione, idoneità, data ed esito degli ultimi 2 incontri, fermi medici;</a:t>
            </a:r>
          </a:p>
          <a:p>
            <a:pPr marL="342900" indent="-342900" defTabSz="400685">
              <a:spcBef>
                <a:spcPct val="20000"/>
              </a:spcBef>
              <a:buFont typeface="Wingdings" panose="05000000000000000000" pitchFamily="2" charset="2"/>
              <a:buChar char="Ø"/>
            </a:pPr>
            <a:r>
              <a:rPr lang="it-IT" sz="2400" dirty="0">
                <a:solidFill>
                  <a:prstClr val="black"/>
                </a:solidFill>
              </a:rPr>
              <a:t> modulo </a:t>
            </a:r>
            <a:r>
              <a:rPr lang="it-IT" sz="2400" dirty="0" err="1">
                <a:solidFill>
                  <a:prstClr val="black"/>
                </a:solidFill>
              </a:rPr>
              <a:t>pre</a:t>
            </a:r>
            <a:r>
              <a:rPr lang="it-IT" sz="2400" dirty="0">
                <a:solidFill>
                  <a:prstClr val="black"/>
                </a:solidFill>
              </a:rPr>
              <a:t>-gara Visita medica </a:t>
            </a:r>
            <a:r>
              <a:rPr lang="it-IT" sz="2400" dirty="0" err="1">
                <a:solidFill>
                  <a:prstClr val="black"/>
                </a:solidFill>
              </a:rPr>
              <a:t>pre</a:t>
            </a:r>
            <a:r>
              <a:rPr lang="it-IT" sz="2400" dirty="0">
                <a:solidFill>
                  <a:prstClr val="black"/>
                </a:solidFill>
              </a:rPr>
              <a:t>-gara</a:t>
            </a:r>
          </a:p>
          <a:p>
            <a:pPr marL="342900" indent="-342900" defTabSz="400685">
              <a:spcBef>
                <a:spcPct val="20000"/>
              </a:spcBef>
              <a:buFont typeface="Wingdings" panose="05000000000000000000" pitchFamily="2" charset="2"/>
              <a:buChar char="Ø"/>
            </a:pPr>
            <a:r>
              <a:rPr lang="it-IT" sz="2400" dirty="0">
                <a:solidFill>
                  <a:prstClr val="black"/>
                </a:solidFill>
              </a:rPr>
              <a:t> Controllare presenza e adeguatezza dell’ambulanza </a:t>
            </a:r>
          </a:p>
          <a:p>
            <a:pPr defTabSz="400685">
              <a:spcBef>
                <a:spcPct val="20000"/>
              </a:spcBef>
            </a:pPr>
            <a:r>
              <a:rPr lang="it-IT" sz="2400" dirty="0">
                <a:solidFill>
                  <a:prstClr val="black"/>
                </a:solidFill>
              </a:rPr>
              <a:t>	 concordare via di fuga e materiale  di primo intervento a bordo ring</a:t>
            </a:r>
          </a:p>
          <a:p>
            <a:pPr marL="342900" indent="-342900" defTabSz="400685">
              <a:spcBef>
                <a:spcPct val="20000"/>
              </a:spcBef>
              <a:buFont typeface="Wingdings" panose="05000000000000000000" pitchFamily="2" charset="2"/>
              <a:buChar char="Ø"/>
            </a:pPr>
            <a:r>
              <a:rPr lang="it-IT" sz="2400" dirty="0">
                <a:solidFill>
                  <a:prstClr val="black"/>
                </a:solidFill>
              </a:rPr>
              <a:t> Controllare la presenza di locali per eventuali controlli antidoping</a:t>
            </a:r>
          </a:p>
          <a:p>
            <a:pPr marL="342900" indent="-342900" defTabSz="400685">
              <a:spcBef>
                <a:spcPct val="20000"/>
              </a:spcBef>
              <a:buFont typeface="Wingdings" panose="05000000000000000000" pitchFamily="2" charset="2"/>
              <a:buChar char="Ø"/>
            </a:pPr>
            <a:r>
              <a:rPr lang="it-IT" sz="2400" dirty="0">
                <a:solidFill>
                  <a:prstClr val="black"/>
                </a:solidFill>
              </a:rPr>
              <a:t> Per ogni problema, far riferimento al Commissario di riunione.</a:t>
            </a:r>
          </a:p>
          <a:p>
            <a:pPr marL="342900" indent="-342900" defTabSz="400685">
              <a:spcBef>
                <a:spcPct val="20000"/>
              </a:spcBef>
              <a:buFont typeface="Wingdings" panose="05000000000000000000" pitchFamily="2" charset="2"/>
              <a:buChar char="Ø"/>
            </a:pPr>
            <a:r>
              <a:rPr lang="it-IT" sz="2400" dirty="0">
                <a:solidFill>
                  <a:prstClr val="black"/>
                </a:solidFill>
              </a:rPr>
              <a:t> Assistere agli incontri, prestare eventuale assistenza e predisporre periodi di riposo, esami per il reintegro ed eventuali ricoveri immediati sia durante che dopo l’incontro qualora siano riscontrabili prodromi ad evoluzione patologica,</a:t>
            </a:r>
          </a:p>
        </p:txBody>
      </p:sp>
      <p:sp>
        <p:nvSpPr>
          <p:cNvPr id="15" name="CasellaDiTesto 14"/>
          <p:cNvSpPr txBox="1"/>
          <p:nvPr/>
        </p:nvSpPr>
        <p:spPr>
          <a:xfrm>
            <a:off x="793742" y="1228502"/>
            <a:ext cx="9125339" cy="584775"/>
          </a:xfrm>
          <a:prstGeom prst="rect">
            <a:avLst/>
          </a:prstGeom>
          <a:noFill/>
        </p:spPr>
        <p:txBody>
          <a:bodyPr wrap="square" rtlCol="0">
            <a:spAutoFit/>
          </a:bodyPr>
          <a:lstStyle/>
          <a:p>
            <a:pPr lvl="0" algn="ctr"/>
            <a:r>
              <a:rPr lang="it-IT" sz="3200" b="1" i="1" dirty="0">
                <a:solidFill>
                  <a:prstClr val="black"/>
                </a:solidFill>
              </a:rPr>
              <a:t>Il</a:t>
            </a:r>
            <a:r>
              <a:rPr lang="it-IT" sz="3200" b="1" dirty="0">
                <a:solidFill>
                  <a:prstClr val="black"/>
                </a:solidFill>
              </a:rPr>
              <a:t> Medico di Bordo Ring</a:t>
            </a: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egnaposto piè di pagina 2"/>
          <p:cNvSpPr>
            <a:spLocks noGrp="1"/>
          </p:cNvSpPr>
          <p:nvPr>
            <p:ph type="ftr" sz="quarter" idx="11"/>
          </p:nvPr>
        </p:nvSpPr>
        <p:spPr>
          <a:xfrm>
            <a:off x="3541661" y="7006700"/>
            <a:ext cx="4259313" cy="402483"/>
          </a:xfrm>
        </p:spPr>
        <p:txBody>
          <a:bodyPr/>
          <a:lstStyle/>
          <a:p>
            <a:r>
              <a:rPr lang="it-IT" b="1">
                <a:solidFill>
                  <a:srgbClr val="FF0000"/>
                </a:solidFill>
              </a:rPr>
              <a:t>Corso Online Medici di bordo ring  3-4 maggio 2025</a:t>
            </a:r>
            <a:endParaRPr lang="it-IT" b="1"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 y="4716"/>
            <a:ext cx="10691813" cy="7554959"/>
          </a:xfrm>
          <a:prstGeom prst="rect">
            <a:avLst/>
          </a:prstGeom>
        </p:spPr>
      </p:pic>
      <p:sp>
        <p:nvSpPr>
          <p:cNvPr id="14" name="CasellaDiTesto 13"/>
          <p:cNvSpPr txBox="1"/>
          <p:nvPr/>
        </p:nvSpPr>
        <p:spPr>
          <a:xfrm>
            <a:off x="937943" y="2184713"/>
            <a:ext cx="8815923" cy="3785652"/>
          </a:xfrm>
          <a:prstGeom prst="rect">
            <a:avLst/>
          </a:prstGeom>
          <a:noFill/>
        </p:spPr>
        <p:txBody>
          <a:bodyPr wrap="square" rtlCol="0">
            <a:spAutoFit/>
          </a:bodyPr>
          <a:lstStyle/>
          <a:p>
            <a:pPr algn="ctr" defTabSz="400685">
              <a:spcBef>
                <a:spcPct val="20000"/>
              </a:spcBef>
            </a:pPr>
            <a:r>
              <a:rPr lang="it-IT" sz="2400" dirty="0">
                <a:solidFill>
                  <a:prstClr val="black"/>
                </a:solidFill>
              </a:rPr>
              <a:t>Ha  lo scopo di </a:t>
            </a:r>
          </a:p>
          <a:p>
            <a:pPr algn="ctr" defTabSz="400685">
              <a:spcBef>
                <a:spcPct val="20000"/>
              </a:spcBef>
            </a:pPr>
            <a:r>
              <a:rPr lang="it-IT" sz="2400" b="1" dirty="0">
                <a:solidFill>
                  <a:prstClr val="black"/>
                </a:solidFill>
              </a:rPr>
              <a:t>escludere </a:t>
            </a:r>
          </a:p>
          <a:p>
            <a:pPr algn="ctr" defTabSz="400685">
              <a:spcBef>
                <a:spcPct val="20000"/>
              </a:spcBef>
            </a:pPr>
            <a:r>
              <a:rPr lang="it-IT" sz="2400" dirty="0">
                <a:solidFill>
                  <a:prstClr val="black"/>
                </a:solidFill>
              </a:rPr>
              <a:t>la presenza di potenziali condizioni cliniche che potrebbero controindicare la partecipazione dell’atleta al combattimento. </a:t>
            </a:r>
          </a:p>
          <a:p>
            <a:pPr defTabSz="400685">
              <a:spcBef>
                <a:spcPct val="20000"/>
              </a:spcBef>
            </a:pPr>
            <a:endParaRPr lang="it-IT" sz="2400" dirty="0">
              <a:solidFill>
                <a:prstClr val="black"/>
              </a:solidFill>
            </a:endParaRPr>
          </a:p>
          <a:p>
            <a:pPr defTabSz="400685">
              <a:spcBef>
                <a:spcPct val="20000"/>
              </a:spcBef>
            </a:pPr>
            <a:r>
              <a:rPr lang="it-IT" sz="2400" dirty="0">
                <a:solidFill>
                  <a:prstClr val="black"/>
                </a:solidFill>
              </a:rPr>
              <a:t>   </a:t>
            </a:r>
          </a:p>
          <a:p>
            <a:pPr defTabSz="400685">
              <a:spcBef>
                <a:spcPct val="20000"/>
              </a:spcBef>
            </a:pPr>
            <a:r>
              <a:rPr lang="it-IT" sz="2400" dirty="0">
                <a:solidFill>
                  <a:prstClr val="black"/>
                </a:solidFill>
              </a:rPr>
              <a:t>Nella visita </a:t>
            </a:r>
            <a:r>
              <a:rPr lang="it-IT" sz="2400" dirty="0" err="1">
                <a:solidFill>
                  <a:prstClr val="black"/>
                </a:solidFill>
              </a:rPr>
              <a:t>pre</a:t>
            </a:r>
            <a:r>
              <a:rPr lang="it-IT" sz="2400" dirty="0">
                <a:solidFill>
                  <a:prstClr val="black"/>
                </a:solidFill>
              </a:rPr>
              <a:t>-gara devono essere valutati diversi aspetti, ma particolare importanza deve essere rivolta a quelli internistici, traumatologici e neurologici.</a:t>
            </a:r>
          </a:p>
        </p:txBody>
      </p:sp>
      <p:sp>
        <p:nvSpPr>
          <p:cNvPr id="15" name="CasellaDiTesto 14"/>
          <p:cNvSpPr txBox="1"/>
          <p:nvPr/>
        </p:nvSpPr>
        <p:spPr>
          <a:xfrm>
            <a:off x="783237" y="1520890"/>
            <a:ext cx="9125339" cy="584775"/>
          </a:xfrm>
          <a:prstGeom prst="rect">
            <a:avLst/>
          </a:prstGeom>
          <a:noFill/>
        </p:spPr>
        <p:txBody>
          <a:bodyPr wrap="square" rtlCol="0">
            <a:spAutoFit/>
          </a:bodyPr>
          <a:lstStyle/>
          <a:p>
            <a:pPr algn="ctr"/>
            <a:r>
              <a:rPr lang="it-IT" altLang="it-IT" sz="3200" b="1" dirty="0">
                <a:latin typeface="Times New Roman" panose="02020603050405020304" pitchFamily="18" charset="0"/>
                <a:cs typeface="Times New Roman" panose="02020603050405020304" pitchFamily="18" charset="0"/>
              </a:rPr>
              <a:t>La visita medica </a:t>
            </a:r>
            <a:r>
              <a:rPr lang="it-IT" altLang="it-IT" sz="3200" b="1" dirty="0" err="1">
                <a:latin typeface="Times New Roman" panose="02020603050405020304" pitchFamily="18" charset="0"/>
                <a:cs typeface="Times New Roman" panose="02020603050405020304" pitchFamily="18" charset="0"/>
              </a:rPr>
              <a:t>pre</a:t>
            </a:r>
            <a:r>
              <a:rPr lang="it-IT" altLang="it-IT" sz="3200" b="1" dirty="0">
                <a:latin typeface="Times New Roman" panose="02020603050405020304" pitchFamily="18" charset="0"/>
                <a:cs typeface="Times New Roman" panose="02020603050405020304" pitchFamily="18" charset="0"/>
              </a:rPr>
              <a:t>-gara</a:t>
            </a: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egnaposto piè di pagina 2"/>
          <p:cNvSpPr>
            <a:spLocks noGrp="1"/>
          </p:cNvSpPr>
          <p:nvPr>
            <p:ph type="ftr" sz="quarter" idx="11"/>
          </p:nvPr>
        </p:nvSpPr>
        <p:spPr>
          <a:xfrm>
            <a:off x="3541663" y="6915150"/>
            <a:ext cx="4249787" cy="494033"/>
          </a:xfrm>
        </p:spPr>
        <p:txBody>
          <a:bodyPr/>
          <a:lstStyle/>
          <a:p>
            <a:r>
              <a:rPr lang="it-IT" b="1">
                <a:solidFill>
                  <a:srgbClr val="FF0000"/>
                </a:solidFill>
              </a:rPr>
              <a:t>Corso Online Medici di bordo ring  3-4 maggio 2025</a:t>
            </a:r>
            <a:endParaRPr lang="it-IT" b="1"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 y="4716"/>
            <a:ext cx="10691813" cy="7554959"/>
          </a:xfrm>
          <a:prstGeom prst="rect">
            <a:avLst/>
          </a:prstGeom>
        </p:spPr>
      </p:pic>
      <p:sp>
        <p:nvSpPr>
          <p:cNvPr id="14" name="CasellaDiTesto 13"/>
          <p:cNvSpPr txBox="1"/>
          <p:nvPr/>
        </p:nvSpPr>
        <p:spPr>
          <a:xfrm>
            <a:off x="943897" y="2035277"/>
            <a:ext cx="8815923" cy="4801314"/>
          </a:xfrm>
          <a:prstGeom prst="rect">
            <a:avLst/>
          </a:prstGeom>
          <a:noFill/>
        </p:spPr>
        <p:txBody>
          <a:bodyPr wrap="square" rtlCol="0">
            <a:spAutoFit/>
          </a:bodyPr>
          <a:lstStyle/>
          <a:p>
            <a:pPr algn="just"/>
            <a:r>
              <a:rPr lang="it-IT" altLang="it-IT" b="1" i="1" dirty="0">
                <a:solidFill>
                  <a:schemeClr val="tx1"/>
                </a:solidFill>
                <a:cs typeface="Times New Roman" panose="02020603050405020304" pitchFamily="18" charset="0"/>
              </a:rPr>
              <a:t>Nella prima parte della visita, il medico raccoglie informazioni sullo stato di salute dell’atleta, su eventi patologici occorsi nei giorni precedenti, sull’eventuale uso di farmaci e su sintomi (specie neurologici) controllando il foglio pregara riempito dall’atleta.</a:t>
            </a:r>
            <a:r>
              <a:rPr lang="it-IT" altLang="it-IT" sz="1800" b="1" i="1" dirty="0">
                <a:solidFill>
                  <a:schemeClr val="tx1"/>
                </a:solidFill>
                <a:latin typeface="Times New Roman" panose="02020603050405020304" pitchFamily="18" charset="0"/>
                <a:cs typeface="Times New Roman" panose="02020603050405020304" pitchFamily="18" charset="0"/>
              </a:rPr>
              <a:t> </a:t>
            </a:r>
          </a:p>
          <a:p>
            <a:pPr algn="just"/>
            <a:endParaRPr lang="it-IT" altLang="it-IT" b="1" i="1" dirty="0">
              <a:latin typeface="Times New Roman" panose="02020603050405020304" pitchFamily="18" charset="0"/>
              <a:cs typeface="Times New Roman" panose="02020603050405020304" pitchFamily="18" charset="0"/>
            </a:endParaRPr>
          </a:p>
          <a:p>
            <a:pPr algn="just"/>
            <a:r>
              <a:rPr lang="it-IT" altLang="it-IT" sz="1800" b="1" i="1" dirty="0">
                <a:solidFill>
                  <a:schemeClr val="tx1"/>
                </a:solidFill>
                <a:latin typeface="Times New Roman" panose="02020603050405020304" pitchFamily="18" charset="0"/>
                <a:cs typeface="Times New Roman" panose="02020603050405020304" pitchFamily="18" charset="0"/>
              </a:rPr>
              <a:t>Esegue una valutazione  medico sportiva</a:t>
            </a:r>
          </a:p>
          <a:p>
            <a:pPr algn="just"/>
            <a:r>
              <a:rPr lang="it-IT" altLang="it-IT" sz="1800" b="1" i="1" dirty="0">
                <a:solidFill>
                  <a:schemeClr val="tx1"/>
                </a:solidFill>
                <a:latin typeface="Times New Roman" panose="02020603050405020304" pitchFamily="18" charset="0"/>
                <a:cs typeface="Times New Roman" panose="02020603050405020304" pitchFamily="18" charset="0"/>
              </a:rPr>
              <a:t>Nella seconda parte esegue la visita generale dell’apparato cardiorespiratorio  ed addominale che comprende l’auscultazione la misurazione della PA e della FC, nonché la ricerca di ferite, ematomi e di eventuali condizioni trasmissibili (herpes in fase attiva).</a:t>
            </a:r>
          </a:p>
          <a:p>
            <a:pPr algn="just"/>
            <a:endParaRPr lang="it-IT" altLang="it-IT" sz="1800" b="1" i="1" dirty="0">
              <a:solidFill>
                <a:schemeClr val="tx1"/>
              </a:solidFill>
              <a:latin typeface="Times New Roman" panose="02020603050405020304" pitchFamily="18" charset="0"/>
              <a:cs typeface="Times New Roman" panose="02020603050405020304" pitchFamily="18" charset="0"/>
            </a:endParaRPr>
          </a:p>
          <a:p>
            <a:pPr algn="just"/>
            <a:r>
              <a:rPr lang="it-IT" altLang="it-IT" sz="1800" b="1" i="1" dirty="0">
                <a:solidFill>
                  <a:schemeClr val="tx1"/>
                </a:solidFill>
                <a:latin typeface="Times New Roman" panose="02020603050405020304" pitchFamily="18" charset="0"/>
                <a:cs typeface="Times New Roman" panose="02020603050405020304" pitchFamily="18" charset="0"/>
              </a:rPr>
              <a:t>Esegue una valutazione traumatologica</a:t>
            </a:r>
          </a:p>
          <a:p>
            <a:pPr algn="just"/>
            <a:r>
              <a:rPr lang="it-IT" altLang="it-IT" sz="1800" b="1" i="1" dirty="0">
                <a:solidFill>
                  <a:schemeClr val="tx1"/>
                </a:solidFill>
                <a:latin typeface="Times New Roman" panose="02020603050405020304" pitchFamily="18" charset="0"/>
                <a:cs typeface="Times New Roman" panose="02020603050405020304" pitchFamily="18" charset="0"/>
              </a:rPr>
              <a:t>Escludere la presenza di dolorabilità (scafoide, coste, ecc.), ematomi e lacerazioni che possono essere la spia di lesioni sottostanti (fratture?)</a:t>
            </a:r>
          </a:p>
          <a:p>
            <a:pPr algn="just"/>
            <a:r>
              <a:rPr lang="it-IT" altLang="it-IT" sz="1800" b="1" i="1" dirty="0">
                <a:solidFill>
                  <a:schemeClr val="tx1"/>
                </a:solidFill>
                <a:latin typeface="Times New Roman" panose="02020603050405020304" pitchFamily="18" charset="0"/>
                <a:cs typeface="Times New Roman" panose="02020603050405020304" pitchFamily="18" charset="0"/>
              </a:rPr>
              <a:t>Occorre prestare attenzione anche ad eventuali problematiche articolari (instabilità di spalla), anche a carico degli arti inferiori, in particolar modo  nelle discipline dove si trovano ad essere maggiormente sollecitati.</a:t>
            </a:r>
          </a:p>
          <a:p>
            <a:pPr algn="just"/>
            <a:endParaRPr lang="it-IT" altLang="it-IT" sz="1800" b="1" i="1" dirty="0">
              <a:solidFill>
                <a:schemeClr val="tx1"/>
              </a:solidFill>
              <a:latin typeface="Times New Roman" panose="02020603050405020304" pitchFamily="18" charset="0"/>
              <a:cs typeface="Times New Roman" panose="02020603050405020304" pitchFamily="18" charset="0"/>
            </a:endParaRPr>
          </a:p>
          <a:p>
            <a:pPr algn="ctr"/>
            <a:endParaRPr lang="it-IT" altLang="it-IT" b="1" i="1" dirty="0">
              <a:solidFill>
                <a:schemeClr val="tx1"/>
              </a:solidFill>
              <a:cs typeface="Times New Roman" panose="02020603050405020304" pitchFamily="18" charset="0"/>
            </a:endParaRPr>
          </a:p>
        </p:txBody>
      </p:sp>
      <p:sp>
        <p:nvSpPr>
          <p:cNvPr id="15" name="CasellaDiTesto 14"/>
          <p:cNvSpPr txBox="1"/>
          <p:nvPr/>
        </p:nvSpPr>
        <p:spPr>
          <a:xfrm>
            <a:off x="783235" y="1435504"/>
            <a:ext cx="9125339" cy="584775"/>
          </a:xfrm>
          <a:prstGeom prst="rect">
            <a:avLst/>
          </a:prstGeom>
          <a:noFill/>
        </p:spPr>
        <p:txBody>
          <a:bodyPr wrap="square" rtlCol="0">
            <a:spAutoFit/>
          </a:bodyPr>
          <a:lstStyle/>
          <a:p>
            <a:pPr algn="ctr"/>
            <a:r>
              <a:rPr lang="it-IT" sz="3200" b="1" dirty="0"/>
              <a:t>VISITA PREGARA </a:t>
            </a: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egnaposto piè di pagina 2"/>
          <p:cNvSpPr>
            <a:spLocks noGrp="1"/>
          </p:cNvSpPr>
          <p:nvPr>
            <p:ph type="ftr" sz="quarter" idx="11"/>
          </p:nvPr>
        </p:nvSpPr>
        <p:spPr>
          <a:xfrm>
            <a:off x="3541663" y="6915150"/>
            <a:ext cx="4249787" cy="494033"/>
          </a:xfrm>
        </p:spPr>
        <p:txBody>
          <a:bodyPr/>
          <a:lstStyle/>
          <a:p>
            <a:r>
              <a:rPr lang="it-IT" b="1">
                <a:solidFill>
                  <a:srgbClr val="FF0000"/>
                </a:solidFill>
              </a:rPr>
              <a:t>Corso Online Medici di bordo ring  3-4 maggio 2025</a:t>
            </a:r>
            <a:endParaRPr lang="it-IT" b="1"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 y="4716"/>
            <a:ext cx="10691813" cy="7554959"/>
          </a:xfrm>
          <a:prstGeom prst="rect">
            <a:avLst/>
          </a:prstGeom>
        </p:spPr>
      </p:pic>
      <p:sp>
        <p:nvSpPr>
          <p:cNvPr id="14" name="CasellaDiTesto 13"/>
          <p:cNvSpPr txBox="1"/>
          <p:nvPr/>
        </p:nvSpPr>
        <p:spPr>
          <a:xfrm>
            <a:off x="783235" y="2020279"/>
            <a:ext cx="8815923" cy="4136517"/>
          </a:xfrm>
          <a:prstGeom prst="rect">
            <a:avLst/>
          </a:prstGeom>
          <a:noFill/>
        </p:spPr>
        <p:txBody>
          <a:bodyPr wrap="square" rtlCol="0">
            <a:spAutoFit/>
          </a:bodyPr>
          <a:lstStyle/>
          <a:p>
            <a:pPr marL="342900" indent="-342900" algn="ctr" fontAlgn="base">
              <a:spcBef>
                <a:spcPct val="20000"/>
              </a:spcBef>
              <a:spcAft>
                <a:spcPct val="0"/>
              </a:spcAft>
            </a:pPr>
            <a:r>
              <a:rPr lang="it-IT" altLang="it-IT" sz="1800" b="1" i="1">
                <a:solidFill>
                  <a:prstClr val="black"/>
                </a:solidFill>
                <a:latin typeface="Times New Roman" panose="02020603050405020304" pitchFamily="18" charset="0"/>
                <a:cs typeface="Times New Roman" panose="02020603050405020304" pitchFamily="18" charset="0"/>
              </a:rPr>
              <a:t>Esegue una valutazione neurologica</a:t>
            </a:r>
          </a:p>
          <a:p>
            <a:pPr marL="342900" indent="-342900" fontAlgn="base">
              <a:spcBef>
                <a:spcPct val="20000"/>
              </a:spcBef>
              <a:spcAft>
                <a:spcPct val="0"/>
              </a:spcAft>
            </a:pPr>
            <a:r>
              <a:rPr lang="it-IT" altLang="it-IT" sz="1800" b="1" i="1">
                <a:solidFill>
                  <a:prstClr val="black"/>
                </a:solidFill>
                <a:latin typeface="Times New Roman" panose="02020603050405020304" pitchFamily="18" charset="0"/>
                <a:cs typeface="Times New Roman" panose="02020603050405020304" pitchFamily="18" charset="0"/>
              </a:rPr>
              <a:t>In particolar modo, nel corso della visita non devono mancare: </a:t>
            </a:r>
          </a:p>
          <a:p>
            <a:pPr marL="342900" indent="-342900" fontAlgn="base">
              <a:spcBef>
                <a:spcPct val="20000"/>
              </a:spcBef>
              <a:spcAft>
                <a:spcPct val="0"/>
              </a:spcAft>
              <a:buFont typeface="Wingdings" panose="05000000000000000000" pitchFamily="2" charset="2"/>
              <a:buChar char="Ø"/>
            </a:pPr>
            <a:r>
              <a:rPr lang="it-IT" altLang="it-IT" sz="1800" b="1" i="1">
                <a:solidFill>
                  <a:prstClr val="black"/>
                </a:solidFill>
                <a:latin typeface="Times New Roman" panose="02020603050405020304" pitchFamily="18" charset="0"/>
                <a:cs typeface="Times New Roman" panose="02020603050405020304" pitchFamily="18" charset="0"/>
              </a:rPr>
              <a:t>   - test di esplorazione della funzione dei nn. cranici</a:t>
            </a:r>
          </a:p>
          <a:p>
            <a:pPr marL="342900" indent="-342900" fontAlgn="base">
              <a:spcBef>
                <a:spcPct val="20000"/>
              </a:spcBef>
              <a:spcAft>
                <a:spcPct val="0"/>
              </a:spcAft>
              <a:buFont typeface="Wingdings" panose="05000000000000000000" pitchFamily="2" charset="2"/>
              <a:buChar char="Ø"/>
            </a:pPr>
            <a:r>
              <a:rPr lang="it-IT" altLang="it-IT" sz="1800" b="1" i="1">
                <a:solidFill>
                  <a:prstClr val="black"/>
                </a:solidFill>
                <a:latin typeface="Times New Roman" panose="02020603050405020304" pitchFamily="18" charset="0"/>
                <a:cs typeface="Times New Roman" panose="02020603050405020304" pitchFamily="18" charset="0"/>
              </a:rPr>
              <a:t>   - analisi di pupille, riflessi pupillari e mobilità oculare</a:t>
            </a:r>
          </a:p>
          <a:p>
            <a:pPr marL="342900" indent="-342900" fontAlgn="base">
              <a:spcBef>
                <a:spcPct val="20000"/>
              </a:spcBef>
              <a:spcAft>
                <a:spcPct val="0"/>
              </a:spcAft>
              <a:buFont typeface="Wingdings" panose="05000000000000000000" pitchFamily="2" charset="2"/>
              <a:buChar char="Ø"/>
            </a:pPr>
            <a:r>
              <a:rPr lang="it-IT" altLang="it-IT" sz="1800" b="1" i="1">
                <a:solidFill>
                  <a:prstClr val="black"/>
                </a:solidFill>
                <a:latin typeface="Times New Roman" panose="02020603050405020304" pitchFamily="18" charset="0"/>
                <a:cs typeface="Times New Roman" panose="02020603050405020304" pitchFamily="18" charset="0"/>
              </a:rPr>
              <a:t>   - ricerca di deficit periferici di forza/sensibilità</a:t>
            </a:r>
          </a:p>
          <a:p>
            <a:pPr marL="342900" indent="-342900" fontAlgn="base">
              <a:spcBef>
                <a:spcPct val="20000"/>
              </a:spcBef>
              <a:spcAft>
                <a:spcPct val="0"/>
              </a:spcAft>
              <a:buFont typeface="Wingdings" panose="05000000000000000000" pitchFamily="2" charset="2"/>
              <a:buChar char="Ø"/>
            </a:pPr>
            <a:r>
              <a:rPr lang="it-IT" altLang="it-IT" sz="1800" b="1" i="1">
                <a:solidFill>
                  <a:prstClr val="black"/>
                </a:solidFill>
                <a:latin typeface="Times New Roman" panose="02020603050405020304" pitchFamily="18" charset="0"/>
                <a:cs typeface="Times New Roman" panose="02020603050405020304" pitchFamily="18" charset="0"/>
              </a:rPr>
              <a:t>   - test dell’equilibrio		</a:t>
            </a:r>
          </a:p>
          <a:p>
            <a:pPr marL="342900" indent="-342900" fontAlgn="base">
              <a:spcBef>
                <a:spcPct val="20000"/>
              </a:spcBef>
              <a:spcAft>
                <a:spcPct val="0"/>
              </a:spcAft>
              <a:buFont typeface="Wingdings" panose="05000000000000000000" pitchFamily="2" charset="2"/>
              <a:buChar char="Ø"/>
            </a:pPr>
            <a:r>
              <a:rPr lang="it-IT" altLang="it-IT" sz="1800" b="1" i="1">
                <a:solidFill>
                  <a:prstClr val="black"/>
                </a:solidFill>
                <a:latin typeface="Times New Roman" panose="02020603050405020304" pitchFamily="18" charset="0"/>
                <a:cs typeface="Times New Roman" panose="02020603050405020304" pitchFamily="18" charset="0"/>
              </a:rPr>
              <a:t>   - test di coordinazione</a:t>
            </a:r>
          </a:p>
          <a:p>
            <a:pPr marL="342900" indent="-342900" fontAlgn="base">
              <a:spcBef>
                <a:spcPct val="20000"/>
              </a:spcBef>
              <a:spcAft>
                <a:spcPct val="0"/>
              </a:spcAft>
              <a:buFont typeface="Wingdings" panose="05000000000000000000" pitchFamily="2" charset="2"/>
              <a:buChar char="Ø"/>
            </a:pPr>
            <a:endParaRPr lang="it-IT" altLang="it-IT" sz="1800" b="1" i="1">
              <a:solidFill>
                <a:prstClr val="black"/>
              </a:solidFill>
              <a:latin typeface="Times New Roman" panose="02020603050405020304" pitchFamily="18" charset="0"/>
              <a:cs typeface="Times New Roman" panose="02020603050405020304" pitchFamily="18" charset="0"/>
            </a:endParaRPr>
          </a:p>
          <a:p>
            <a:pPr lvl="0" fontAlgn="base">
              <a:spcBef>
                <a:spcPct val="20000"/>
              </a:spcBef>
              <a:spcAft>
                <a:spcPct val="0"/>
              </a:spcAft>
            </a:pPr>
            <a:r>
              <a:rPr lang="it-IT" altLang="it-IT" sz="1800" b="1" i="1">
                <a:solidFill>
                  <a:prstClr val="black"/>
                </a:solidFill>
                <a:latin typeface="Times New Roman" panose="02020603050405020304" pitchFamily="18" charset="0"/>
                <a:cs typeface="Times New Roman" panose="02020603050405020304" pitchFamily="18" charset="0"/>
              </a:rPr>
              <a:t> Eventualmente  con manovre semeiologiche aggiuntive come</a:t>
            </a:r>
          </a:p>
          <a:p>
            <a:pPr marL="285750" indent="-285750">
              <a:buFont typeface="Wingdings" panose="05000000000000000000" pitchFamily="2" charset="2"/>
              <a:buChar char="Ø"/>
            </a:pPr>
            <a:r>
              <a:rPr lang="it-IT" altLang="it-IT" sz="1800" b="1" i="1">
                <a:latin typeface="Times New Roman" panose="02020603050405020304" pitchFamily="18" charset="0"/>
                <a:cs typeface="Times New Roman" panose="02020603050405020304" pitchFamily="18" charset="0"/>
              </a:rPr>
              <a:t>-manovra di Mingazzini</a:t>
            </a:r>
          </a:p>
          <a:p>
            <a:pPr marL="285750" indent="-285750">
              <a:buFont typeface="Wingdings" panose="05000000000000000000" pitchFamily="2" charset="2"/>
              <a:buChar char="Ø"/>
            </a:pPr>
            <a:r>
              <a:rPr lang="it-IT" altLang="it-IT" sz="1800" b="1" i="1">
                <a:latin typeface="Times New Roman" panose="02020603050405020304" pitchFamily="18" charset="0"/>
                <a:cs typeface="Times New Roman" panose="02020603050405020304" pitchFamily="18" charset="0"/>
              </a:rPr>
              <a:t>-test della cicogna</a:t>
            </a:r>
          </a:p>
          <a:p>
            <a:pPr marL="285750" indent="-285750">
              <a:buFont typeface="Wingdings" panose="05000000000000000000" pitchFamily="2" charset="2"/>
              <a:buChar char="Ø"/>
            </a:pPr>
            <a:r>
              <a:rPr lang="it-IT" altLang="it-IT" sz="1800" b="1" i="1">
                <a:latin typeface="Times New Roman" panose="02020603050405020304" pitchFamily="18" charset="0"/>
                <a:cs typeface="Times New Roman" panose="02020603050405020304" pitchFamily="18" charset="0"/>
              </a:rPr>
              <a:t>-test di Romberg</a:t>
            </a:r>
          </a:p>
          <a:p>
            <a:pPr marL="285750" indent="-285750">
              <a:buFont typeface="Wingdings" panose="05000000000000000000" pitchFamily="2" charset="2"/>
              <a:buChar char="Ø"/>
            </a:pPr>
            <a:r>
              <a:rPr lang="it-IT" altLang="it-IT" sz="1800" b="1" i="1">
                <a:latin typeface="Times New Roman" panose="02020603050405020304" pitchFamily="18" charset="0"/>
                <a:cs typeface="Times New Roman" panose="02020603050405020304" pitchFamily="18" charset="0"/>
              </a:rPr>
              <a:t>-marcia sul posto a occhi chiusi</a:t>
            </a:r>
            <a:endParaRPr lang="it-IT" altLang="it-IT" sz="1800" b="1" i="1" dirty="0">
              <a:latin typeface="Times New Roman" panose="02020603050405020304" pitchFamily="18" charset="0"/>
              <a:cs typeface="Times New Roman" panose="02020603050405020304" pitchFamily="18" charset="0"/>
            </a:endParaRPr>
          </a:p>
        </p:txBody>
      </p:sp>
      <p:sp>
        <p:nvSpPr>
          <p:cNvPr id="15" name="CasellaDiTesto 14"/>
          <p:cNvSpPr txBox="1"/>
          <p:nvPr/>
        </p:nvSpPr>
        <p:spPr>
          <a:xfrm>
            <a:off x="783235" y="1435504"/>
            <a:ext cx="9125339" cy="584775"/>
          </a:xfrm>
          <a:prstGeom prst="rect">
            <a:avLst/>
          </a:prstGeom>
          <a:noFill/>
        </p:spPr>
        <p:txBody>
          <a:bodyPr wrap="square" rtlCol="0">
            <a:spAutoFit/>
          </a:bodyPr>
          <a:lstStyle/>
          <a:p>
            <a:pPr algn="ctr"/>
            <a:r>
              <a:rPr lang="it-IT" sz="3200" b="1" dirty="0"/>
              <a:t>VISITA PREGARA </a:t>
            </a: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egnaposto piè di pagina 2"/>
          <p:cNvSpPr>
            <a:spLocks noGrp="1"/>
          </p:cNvSpPr>
          <p:nvPr>
            <p:ph type="ftr" sz="quarter" idx="11"/>
          </p:nvPr>
        </p:nvSpPr>
        <p:spPr>
          <a:xfrm>
            <a:off x="3541663" y="6915150"/>
            <a:ext cx="4335512" cy="494033"/>
          </a:xfrm>
        </p:spPr>
        <p:txBody>
          <a:bodyPr/>
          <a:lstStyle/>
          <a:p>
            <a:r>
              <a:rPr lang="it-IT" b="1">
                <a:solidFill>
                  <a:srgbClr val="FF0000"/>
                </a:solidFill>
              </a:rPr>
              <a:t>Corso Online Medici di bordo ring  3-4 maggio 2025</a:t>
            </a:r>
            <a:endParaRPr lang="it-IT" b="1"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 y="4716"/>
            <a:ext cx="10691813" cy="7554959"/>
          </a:xfrm>
          <a:prstGeom prst="rect">
            <a:avLst/>
          </a:prstGeom>
        </p:spPr>
      </p:pic>
      <p:sp>
        <p:nvSpPr>
          <p:cNvPr id="15" name="CasellaDiTesto 14"/>
          <p:cNvSpPr txBox="1"/>
          <p:nvPr/>
        </p:nvSpPr>
        <p:spPr>
          <a:xfrm>
            <a:off x="783235" y="1435504"/>
            <a:ext cx="9125339" cy="584775"/>
          </a:xfrm>
          <a:prstGeom prst="rect">
            <a:avLst/>
          </a:prstGeom>
          <a:noFill/>
        </p:spPr>
        <p:txBody>
          <a:bodyPr wrap="square" rtlCol="0">
            <a:spAutoFit/>
          </a:bodyPr>
          <a:lstStyle/>
          <a:p>
            <a:pPr algn="ctr"/>
            <a:r>
              <a:rPr lang="it-IT" sz="3200" b="1" dirty="0"/>
              <a:t>VISITA PREGARA ATLETE</a:t>
            </a: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egnaposto piè di pagina 2"/>
          <p:cNvSpPr>
            <a:spLocks noGrp="1"/>
          </p:cNvSpPr>
          <p:nvPr>
            <p:ph type="ftr" sz="quarter" idx="11"/>
          </p:nvPr>
        </p:nvSpPr>
        <p:spPr>
          <a:xfrm>
            <a:off x="3541663" y="6915150"/>
            <a:ext cx="4221212" cy="494033"/>
          </a:xfrm>
        </p:spPr>
        <p:txBody>
          <a:bodyPr/>
          <a:lstStyle/>
          <a:p>
            <a:r>
              <a:rPr lang="it-IT" b="1">
                <a:solidFill>
                  <a:srgbClr val="FF0000"/>
                </a:solidFill>
              </a:rPr>
              <a:t>Corso Online Medici di bordo ring  3-4 maggio 2025</a:t>
            </a:r>
            <a:endParaRPr lang="it-IT" b="1" dirty="0">
              <a:solidFill>
                <a:srgbClr val="FF0000"/>
              </a:solidFill>
            </a:endParaRPr>
          </a:p>
        </p:txBody>
      </p:sp>
      <p:sp>
        <p:nvSpPr>
          <p:cNvPr id="6" name="CasellaDiTesto 5"/>
          <p:cNvSpPr txBox="1"/>
          <p:nvPr/>
        </p:nvSpPr>
        <p:spPr>
          <a:xfrm>
            <a:off x="659757" y="2118167"/>
            <a:ext cx="9248817" cy="4154984"/>
          </a:xfrm>
          <a:prstGeom prst="rect">
            <a:avLst/>
          </a:prstGeom>
          <a:noFill/>
        </p:spPr>
        <p:txBody>
          <a:bodyPr wrap="square">
            <a:spAutoFit/>
          </a:bodyPr>
          <a:lstStyle/>
          <a:p>
            <a:pPr algn="ctr"/>
            <a:r>
              <a:rPr lang="it-IT" altLang="it-IT" sz="2400" b="1" i="1" dirty="0">
                <a:solidFill>
                  <a:schemeClr val="tx1"/>
                </a:solidFill>
                <a:cs typeface="Times New Roman" panose="02020603050405020304" pitchFamily="18" charset="0"/>
              </a:rPr>
              <a:t>Negli sport a contatto pieno, le atlete donne devono presentare al medico dell’evento il referto di un test di gravidanza (negativo), effettuato in un laboratorio nei 14 giorni precedenti l’incontro.</a:t>
            </a:r>
          </a:p>
          <a:p>
            <a:pPr algn="ctr">
              <a:buFont typeface="Arial" panose="020B0604020202020204" pitchFamily="34" charset="0"/>
              <a:buNone/>
            </a:pPr>
            <a:endParaRPr lang="it-IT" altLang="it-IT" sz="2400" b="1" i="1" dirty="0">
              <a:solidFill>
                <a:schemeClr val="tx1"/>
              </a:solidFill>
              <a:cs typeface="Times New Roman" panose="02020603050405020304" pitchFamily="18" charset="0"/>
            </a:endParaRPr>
          </a:p>
          <a:p>
            <a:pPr algn="ctr">
              <a:buFont typeface="Arial" panose="020B0604020202020204" pitchFamily="34" charset="0"/>
              <a:buNone/>
            </a:pPr>
            <a:r>
              <a:rPr lang="it-IT" altLang="it-IT" sz="2400" b="1" i="1" dirty="0">
                <a:cs typeface="Times New Roman" panose="02020603050405020304" pitchFamily="18" charset="0"/>
              </a:rPr>
              <a:t>    </a:t>
            </a:r>
          </a:p>
          <a:p>
            <a:pPr algn="ctr"/>
            <a:r>
              <a:rPr lang="it-IT" altLang="it-IT" sz="2400" b="1" i="1" dirty="0">
                <a:solidFill>
                  <a:schemeClr val="tx1"/>
                </a:solidFill>
                <a:cs typeface="Times New Roman" panose="02020603050405020304" pitchFamily="18" charset="0"/>
              </a:rPr>
              <a:t>Il medico deve valutare e/o informarsi (come da modulistica) su possibili problematiche esclusive della donna (mastiti, sanguinamenti diversi dal flusso mestruale).</a:t>
            </a:r>
          </a:p>
          <a:p>
            <a:pPr algn="ctr"/>
            <a:endParaRPr lang="it-IT" altLang="it-IT" sz="2400" b="1" i="1" dirty="0">
              <a:solidFill>
                <a:schemeClr val="tx1"/>
              </a:solidFill>
              <a:cs typeface="Times New Roman" panose="02020603050405020304" pitchFamily="18" charset="0"/>
            </a:endParaRPr>
          </a:p>
          <a:p>
            <a:pPr algn="ctr"/>
            <a:r>
              <a:rPr lang="it-IT" altLang="it-IT" sz="2400" b="1" i="1" dirty="0">
                <a:solidFill>
                  <a:prstClr val="black"/>
                </a:solidFill>
                <a:cs typeface="Times New Roman" panose="02020603050405020304" pitchFamily="18" charset="0"/>
              </a:rPr>
              <a:t>Negli sport a contatto pieno, la presenza di protesi mammarie è una condizione che comporta la non idoneità (DM 2/8/2005)</a:t>
            </a:r>
            <a:endParaRPr lang="it-IT" sz="24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 y="4716"/>
            <a:ext cx="10691813" cy="7554959"/>
          </a:xfrm>
          <a:prstGeom prst="rect">
            <a:avLst/>
          </a:prstGeom>
        </p:spPr>
      </p:pic>
      <p:sp>
        <p:nvSpPr>
          <p:cNvPr id="14" name="CasellaDiTesto 13"/>
          <p:cNvSpPr txBox="1"/>
          <p:nvPr/>
        </p:nvSpPr>
        <p:spPr>
          <a:xfrm>
            <a:off x="943897" y="2035277"/>
            <a:ext cx="8815923" cy="2800767"/>
          </a:xfrm>
          <a:prstGeom prst="rect">
            <a:avLst/>
          </a:prstGeom>
          <a:noFill/>
        </p:spPr>
        <p:txBody>
          <a:bodyPr wrap="square" rtlCol="0">
            <a:spAutoFit/>
          </a:bodyPr>
          <a:lstStyle/>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a:p>
            <a:endParaRPr lang="it-IT" sz="1100" dirty="0">
              <a:latin typeface="Myriad Pro Semibold" panose="020B0603030403020204" pitchFamily="34" charset="0"/>
            </a:endParaRPr>
          </a:p>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p:txBody>
      </p:sp>
      <p:sp>
        <p:nvSpPr>
          <p:cNvPr id="15" name="CasellaDiTesto 14"/>
          <p:cNvSpPr txBox="1"/>
          <p:nvPr/>
        </p:nvSpPr>
        <p:spPr>
          <a:xfrm>
            <a:off x="783237" y="1520890"/>
            <a:ext cx="9125339" cy="369332"/>
          </a:xfrm>
          <a:prstGeom prst="rect">
            <a:avLst/>
          </a:prstGeom>
          <a:noFill/>
        </p:spPr>
        <p:txBody>
          <a:bodyPr wrap="square" rtlCol="0">
            <a:spAutoFit/>
          </a:bodyPr>
          <a:lstStyle/>
          <a:p>
            <a:pPr algn="ctr"/>
            <a:r>
              <a:rPr lang="it-IT" dirty="0">
                <a:solidFill>
                  <a:schemeClr val="accent1">
                    <a:lumMod val="75000"/>
                  </a:schemeClr>
                </a:solidFill>
                <a:latin typeface="COCOGOOSE" panose="02000000000000000000" pitchFamily="2" charset="0"/>
              </a:rPr>
              <a:t>PRESENTAZIONE - INTRODUZIONE</a:t>
            </a: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egnaposto piè di pagina 2"/>
          <p:cNvSpPr>
            <a:spLocks noGrp="1"/>
          </p:cNvSpPr>
          <p:nvPr>
            <p:ph type="ftr" sz="quarter" idx="11"/>
          </p:nvPr>
        </p:nvSpPr>
        <p:spPr>
          <a:xfrm>
            <a:off x="3541663" y="6915150"/>
            <a:ext cx="4040237" cy="494033"/>
          </a:xfrm>
        </p:spPr>
        <p:txBody>
          <a:bodyPr/>
          <a:lstStyle/>
          <a:p>
            <a:r>
              <a:rPr lang="it-IT" b="1">
                <a:solidFill>
                  <a:srgbClr val="FF0000"/>
                </a:solidFill>
              </a:rPr>
              <a:t>Corso Online Medici di bordo ring  3-4 maggio 2025</a:t>
            </a:r>
            <a:endParaRPr lang="it-IT" b="1" dirty="0">
              <a:solidFill>
                <a:srgbClr val="FF0000"/>
              </a:solidFill>
            </a:endParaRPr>
          </a:p>
        </p:txBody>
      </p:sp>
      <p:graphicFrame>
        <p:nvGraphicFramePr>
          <p:cNvPr id="4" name="Oggetto 3"/>
          <p:cNvGraphicFramePr>
            <a:graphicFrameLocks noChangeAspect="1"/>
          </p:cNvGraphicFramePr>
          <p:nvPr/>
        </p:nvGraphicFramePr>
        <p:xfrm>
          <a:off x="606860" y="8580"/>
          <a:ext cx="4915424" cy="6562022"/>
        </p:xfrm>
        <a:graphic>
          <a:graphicData uri="http://schemas.openxmlformats.org/presentationml/2006/ole">
            <mc:AlternateContent xmlns:mc="http://schemas.openxmlformats.org/markup-compatibility/2006">
              <mc:Choice xmlns:v="urn:schemas-microsoft-com:vml" Requires="v">
                <p:oleObj name="Acrobat Document" r:id="rId3" imgW="5549900" imgH="7179310" progId="Acrobat.Document.DC">
                  <p:embed/>
                </p:oleObj>
              </mc:Choice>
              <mc:Fallback>
                <p:oleObj name="Acrobat Document" r:id="rId3" imgW="5549900" imgH="7179310" progId="Acrobat.Document.DC">
                  <p:embed/>
                  <p:pic>
                    <p:nvPicPr>
                      <p:cNvPr id="0" name="Oggetto 6"/>
                      <p:cNvPicPr/>
                      <p:nvPr/>
                    </p:nvPicPr>
                    <p:blipFill>
                      <a:blip r:embed="rId4"/>
                      <a:stretch>
                        <a:fillRect/>
                      </a:stretch>
                    </p:blipFill>
                    <p:spPr>
                      <a:xfrm>
                        <a:off x="606860" y="8580"/>
                        <a:ext cx="4915424" cy="6562022"/>
                      </a:xfrm>
                      <a:prstGeom prst="rect">
                        <a:avLst/>
                      </a:prstGeom>
                    </p:spPr>
                  </p:pic>
                </p:oleObj>
              </mc:Fallback>
            </mc:AlternateContent>
          </a:graphicData>
        </a:graphic>
      </p:graphicFrame>
      <p:graphicFrame>
        <p:nvGraphicFramePr>
          <p:cNvPr id="6" name="Oggetto 5"/>
          <p:cNvGraphicFramePr>
            <a:graphicFrameLocks noChangeAspect="1"/>
          </p:cNvGraphicFramePr>
          <p:nvPr/>
        </p:nvGraphicFramePr>
        <p:xfrm>
          <a:off x="5478805" y="140746"/>
          <a:ext cx="4324494" cy="6505102"/>
        </p:xfrm>
        <a:graphic>
          <a:graphicData uri="http://schemas.openxmlformats.org/presentationml/2006/ole">
            <mc:AlternateContent xmlns:mc="http://schemas.openxmlformats.org/markup-compatibility/2006">
              <mc:Choice xmlns:v="urn:schemas-microsoft-com:vml" Requires="v">
                <p:oleObj name="Acrobat Document" r:id="rId5" imgW="5549900" imgH="7179310" progId="Acrobat.Document.DC">
                  <p:embed/>
                </p:oleObj>
              </mc:Choice>
              <mc:Fallback>
                <p:oleObj name="Acrobat Document" r:id="rId5" imgW="5549900" imgH="7179310" progId="Acrobat.Document.DC">
                  <p:embed/>
                  <p:pic>
                    <p:nvPicPr>
                      <p:cNvPr id="0" name="Oggetto 7"/>
                      <p:cNvPicPr/>
                      <p:nvPr/>
                    </p:nvPicPr>
                    <p:blipFill>
                      <a:blip r:embed="rId6"/>
                      <a:stretch>
                        <a:fillRect/>
                      </a:stretch>
                    </p:blipFill>
                    <p:spPr>
                      <a:xfrm>
                        <a:off x="5478805" y="140746"/>
                        <a:ext cx="4324494" cy="6505102"/>
                      </a:xfrm>
                      <a:prstGeom prst="rect">
                        <a:avLst/>
                      </a:prstGeom>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8871" y="64044"/>
            <a:ext cx="10691813" cy="7554959"/>
          </a:xfrm>
          <a:prstGeom prst="rect">
            <a:avLst/>
          </a:prstGeom>
        </p:spPr>
      </p:pic>
      <p:sp>
        <p:nvSpPr>
          <p:cNvPr id="17" name="CasellaDiTesto 16"/>
          <p:cNvSpPr txBox="1"/>
          <p:nvPr/>
        </p:nvSpPr>
        <p:spPr>
          <a:xfrm>
            <a:off x="783237" y="1520890"/>
            <a:ext cx="9125339" cy="369332"/>
          </a:xfrm>
          <a:prstGeom prst="rect">
            <a:avLst/>
          </a:prstGeom>
          <a:noFill/>
        </p:spPr>
        <p:txBody>
          <a:bodyPr wrap="square" rtlCol="0">
            <a:spAutoFit/>
          </a:bodyPr>
          <a:lstStyle/>
          <a:p>
            <a:pPr algn="ctr"/>
            <a:r>
              <a:rPr lang="it-IT" dirty="0">
                <a:solidFill>
                  <a:schemeClr val="accent1">
                    <a:lumMod val="75000"/>
                  </a:schemeClr>
                </a:solidFill>
                <a:latin typeface="COCOGOOSE" panose="02000000000000000000" pitchFamily="2" charset="0"/>
              </a:rPr>
              <a:t>TITOLO</a:t>
            </a:r>
          </a:p>
        </p:txBody>
      </p:sp>
      <p:sp>
        <p:nvSpPr>
          <p:cNvPr id="20" name="CasellaDiTesto 19"/>
          <p:cNvSpPr txBox="1"/>
          <p:nvPr/>
        </p:nvSpPr>
        <p:spPr>
          <a:xfrm>
            <a:off x="858417" y="1996751"/>
            <a:ext cx="4376057" cy="4154984"/>
          </a:xfrm>
          <a:prstGeom prst="rect">
            <a:avLst/>
          </a:prstGeom>
          <a:noFill/>
        </p:spPr>
        <p:txBody>
          <a:bodyPr wrap="square" rtlCol="0">
            <a:spAutoFit/>
          </a:bodyPr>
          <a:lstStyle/>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a:p>
            <a:endParaRPr lang="it-IT" sz="1100" dirty="0">
              <a:latin typeface="Myriad Pro Semibold" panose="020B0603030403020204" pitchFamily="34" charset="0"/>
            </a:endParaRPr>
          </a:p>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a:p>
            <a:endParaRPr lang="it-IT" sz="1100" dirty="0">
              <a:latin typeface="Myriad Pro Semibold" panose="020B0603030403020204" pitchFamily="34" charset="0"/>
            </a:endParaRPr>
          </a:p>
        </p:txBody>
      </p:sp>
      <p:cxnSp>
        <p:nvCxnSpPr>
          <p:cNvPr id="21" name="Connettore 1 20"/>
          <p:cNvCxnSpPr/>
          <p:nvPr/>
        </p:nvCxnSpPr>
        <p:spPr>
          <a:xfrm>
            <a:off x="5411757" y="1996751"/>
            <a:ext cx="0" cy="4154984"/>
          </a:xfrm>
          <a:prstGeom prst="line">
            <a:avLst/>
          </a:prstGeom>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5579707" y="1996751"/>
            <a:ext cx="4376057" cy="1954381"/>
          </a:xfrm>
          <a:prstGeom prst="rect">
            <a:avLst/>
          </a:prstGeom>
          <a:noFill/>
        </p:spPr>
        <p:txBody>
          <a:bodyPr wrap="square" rtlCol="0">
            <a:spAutoFit/>
          </a:bodyPr>
          <a:lstStyle/>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p:txBody>
      </p:sp>
      <p:sp>
        <p:nvSpPr>
          <p:cNvPr id="8" name="Rettangolo 7"/>
          <p:cNvSpPr/>
          <p:nvPr/>
        </p:nvSpPr>
        <p:spPr>
          <a:xfrm>
            <a:off x="6946105" y="4294943"/>
            <a:ext cx="1856792" cy="1856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7360024" y="4975412"/>
            <a:ext cx="1048870" cy="646331"/>
          </a:xfrm>
          <a:prstGeom prst="rect">
            <a:avLst/>
          </a:prstGeom>
          <a:noFill/>
        </p:spPr>
        <p:txBody>
          <a:bodyPr wrap="square" rtlCol="0">
            <a:spAutoFit/>
          </a:bodyPr>
          <a:lstStyle/>
          <a:p>
            <a:r>
              <a:rPr lang="it-IT" sz="1200" dirty="0">
                <a:solidFill>
                  <a:schemeClr val="bg1"/>
                </a:solidFill>
              </a:rPr>
              <a:t>EVENTUALE</a:t>
            </a:r>
          </a:p>
          <a:p>
            <a:r>
              <a:rPr lang="it-IT" sz="1200" dirty="0">
                <a:solidFill>
                  <a:schemeClr val="bg1"/>
                </a:solidFill>
              </a:rPr>
              <a:t>IMMAGINE COORDINATA</a:t>
            </a:r>
          </a:p>
        </p:txBody>
      </p:sp>
      <p:sp>
        <p:nvSpPr>
          <p:cNvPr id="10" name="Rettangolo 9"/>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ttangolo 10"/>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Segnaposto piè di pagina 1"/>
          <p:cNvSpPr>
            <a:spLocks noGrp="1"/>
          </p:cNvSpPr>
          <p:nvPr>
            <p:ph type="ftr" sz="quarter" idx="11"/>
          </p:nvPr>
        </p:nvSpPr>
        <p:spPr>
          <a:xfrm>
            <a:off x="3381375" y="6926203"/>
            <a:ext cx="4248150" cy="482660"/>
          </a:xfrm>
        </p:spPr>
        <p:txBody>
          <a:bodyPr/>
          <a:lstStyle/>
          <a:p>
            <a:r>
              <a:rPr lang="it-IT">
                <a:solidFill>
                  <a:srgbClr val="FF0000"/>
                </a:solidFill>
              </a:rPr>
              <a:t>Corso Online Medici di bordo ring  3-4 maggio 2025</a:t>
            </a:r>
            <a:endParaRPr lang="it-IT" dirty="0">
              <a:solidFill>
                <a:srgbClr val="FF0000"/>
              </a:solidFill>
            </a:endParaRPr>
          </a:p>
        </p:txBody>
      </p:sp>
      <p:graphicFrame>
        <p:nvGraphicFramePr>
          <p:cNvPr id="7" name="Segnaposto contenuto 6"/>
          <p:cNvGraphicFramePr>
            <a:graphicFrameLocks noGrp="1" noChangeAspect="1"/>
          </p:cNvGraphicFramePr>
          <p:nvPr>
            <p:ph idx="1"/>
          </p:nvPr>
        </p:nvGraphicFramePr>
        <p:xfrm>
          <a:off x="5457340" y="1407940"/>
          <a:ext cx="4387885" cy="5611354"/>
        </p:xfrm>
        <a:graphic>
          <a:graphicData uri="http://schemas.openxmlformats.org/presentationml/2006/ole">
            <mc:AlternateContent xmlns:mc="http://schemas.openxmlformats.org/markup-compatibility/2006">
              <mc:Choice xmlns:v="urn:schemas-microsoft-com:vml" Requires="v">
                <p:oleObj name="Acrobat Document" r:id="rId3" imgW="5395595" imgH="7632065" progId="Acrobat.Document.DC">
                  <p:embed/>
                </p:oleObj>
              </mc:Choice>
              <mc:Fallback>
                <p:oleObj name="Acrobat Document" r:id="rId3" imgW="5395595" imgH="7632065" progId="Acrobat.Document.DC">
                  <p:embed/>
                  <p:pic>
                    <p:nvPicPr>
                      <p:cNvPr id="0" name="Oggetto 1"/>
                      <p:cNvPicPr/>
                      <p:nvPr/>
                    </p:nvPicPr>
                    <p:blipFill>
                      <a:blip r:embed="rId4"/>
                      <a:stretch>
                        <a:fillRect/>
                      </a:stretch>
                    </p:blipFill>
                    <p:spPr>
                      <a:xfrm>
                        <a:off x="5457340" y="1407940"/>
                        <a:ext cx="4387885" cy="5611354"/>
                      </a:xfrm>
                      <a:prstGeom prst="rect">
                        <a:avLst/>
                      </a:prstGeom>
                    </p:spPr>
                  </p:pic>
                </p:oleObj>
              </mc:Fallback>
            </mc:AlternateContent>
          </a:graphicData>
        </a:graphic>
      </p:graphicFrame>
      <p:graphicFrame>
        <p:nvGraphicFramePr>
          <p:cNvPr id="12" name="Oggetto 11"/>
          <p:cNvGraphicFramePr>
            <a:graphicFrameLocks noChangeAspect="1"/>
          </p:cNvGraphicFramePr>
          <p:nvPr/>
        </p:nvGraphicFramePr>
        <p:xfrm>
          <a:off x="873035" y="1380196"/>
          <a:ext cx="4620487" cy="5513985"/>
        </p:xfrm>
        <a:graphic>
          <a:graphicData uri="http://schemas.openxmlformats.org/presentationml/2006/ole">
            <mc:AlternateContent xmlns:mc="http://schemas.openxmlformats.org/markup-compatibility/2006">
              <mc:Choice xmlns:v="urn:schemas-microsoft-com:vml" Requires="v">
                <p:oleObj name="Acrobat Document" r:id="rId5" imgW="5395595" imgH="7632065" progId="Acrobat.Document.DC">
                  <p:embed/>
                </p:oleObj>
              </mc:Choice>
              <mc:Fallback>
                <p:oleObj name="Acrobat Document" r:id="rId5" imgW="5395595" imgH="7632065" progId="Acrobat.Document.DC">
                  <p:embed/>
                  <p:pic>
                    <p:nvPicPr>
                      <p:cNvPr id="0" name="Oggetto 2"/>
                      <p:cNvPicPr/>
                      <p:nvPr/>
                    </p:nvPicPr>
                    <p:blipFill>
                      <a:blip r:embed="rId6"/>
                      <a:stretch>
                        <a:fillRect/>
                      </a:stretch>
                    </p:blipFill>
                    <p:spPr>
                      <a:xfrm>
                        <a:off x="873035" y="1380196"/>
                        <a:ext cx="4620487" cy="5513985"/>
                      </a:xfrm>
                      <a:prstGeom prst="rect">
                        <a:avLst/>
                      </a:prstGeom>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 y="2358"/>
            <a:ext cx="10691813" cy="7554959"/>
          </a:xfrm>
          <a:prstGeom prst="rect">
            <a:avLst/>
          </a:prstGeom>
        </p:spPr>
      </p:pic>
      <p:sp>
        <p:nvSpPr>
          <p:cNvPr id="17" name="CasellaDiTesto 16"/>
          <p:cNvSpPr txBox="1"/>
          <p:nvPr/>
        </p:nvSpPr>
        <p:spPr>
          <a:xfrm>
            <a:off x="783237" y="1520890"/>
            <a:ext cx="9125339" cy="369332"/>
          </a:xfrm>
          <a:prstGeom prst="rect">
            <a:avLst/>
          </a:prstGeom>
          <a:noFill/>
        </p:spPr>
        <p:txBody>
          <a:bodyPr wrap="square" rtlCol="0">
            <a:spAutoFit/>
          </a:bodyPr>
          <a:lstStyle/>
          <a:p>
            <a:pPr algn="ctr"/>
            <a:r>
              <a:rPr lang="it-IT" dirty="0">
                <a:solidFill>
                  <a:schemeClr val="accent1">
                    <a:lumMod val="75000"/>
                  </a:schemeClr>
                </a:solidFill>
                <a:latin typeface="COCOGOOSE" panose="02000000000000000000" pitchFamily="2" charset="0"/>
              </a:rPr>
              <a:t>TITOLO</a:t>
            </a:r>
          </a:p>
        </p:txBody>
      </p:sp>
      <p:sp>
        <p:nvSpPr>
          <p:cNvPr id="20" name="CasellaDiTesto 19"/>
          <p:cNvSpPr txBox="1"/>
          <p:nvPr/>
        </p:nvSpPr>
        <p:spPr>
          <a:xfrm>
            <a:off x="919249" y="1996751"/>
            <a:ext cx="4376057" cy="4154984"/>
          </a:xfrm>
          <a:prstGeom prst="rect">
            <a:avLst/>
          </a:prstGeom>
          <a:noFill/>
        </p:spPr>
        <p:txBody>
          <a:bodyPr wrap="square" rtlCol="0">
            <a:spAutoFit/>
          </a:bodyPr>
          <a:lstStyle/>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a:p>
            <a:endParaRPr lang="it-IT" sz="1100" dirty="0">
              <a:latin typeface="Myriad Pro Semibold" panose="020B0603030403020204" pitchFamily="34" charset="0"/>
            </a:endParaRPr>
          </a:p>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a:p>
            <a:endParaRPr lang="it-IT" sz="1100" dirty="0">
              <a:latin typeface="Myriad Pro Semibold" panose="020B0603030403020204" pitchFamily="34" charset="0"/>
            </a:endParaRPr>
          </a:p>
        </p:txBody>
      </p:sp>
      <p:cxnSp>
        <p:nvCxnSpPr>
          <p:cNvPr id="21" name="Connettore 1 20"/>
          <p:cNvCxnSpPr/>
          <p:nvPr/>
        </p:nvCxnSpPr>
        <p:spPr>
          <a:xfrm>
            <a:off x="5411757" y="1996751"/>
            <a:ext cx="0" cy="4154984"/>
          </a:xfrm>
          <a:prstGeom prst="line">
            <a:avLst/>
          </a:prstGeom>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5579707" y="1996751"/>
            <a:ext cx="4376057" cy="1954381"/>
          </a:xfrm>
          <a:prstGeom prst="rect">
            <a:avLst/>
          </a:prstGeom>
          <a:noFill/>
        </p:spPr>
        <p:txBody>
          <a:bodyPr wrap="square" rtlCol="0">
            <a:spAutoFit/>
          </a:bodyPr>
          <a:lstStyle/>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p:txBody>
      </p:sp>
      <p:sp>
        <p:nvSpPr>
          <p:cNvPr id="9" name="Rettangolo 8"/>
          <p:cNvSpPr/>
          <p:nvPr/>
        </p:nvSpPr>
        <p:spPr>
          <a:xfrm>
            <a:off x="6946105" y="4294943"/>
            <a:ext cx="1856792" cy="1856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7360024" y="4975412"/>
            <a:ext cx="1048870" cy="646331"/>
          </a:xfrm>
          <a:prstGeom prst="rect">
            <a:avLst/>
          </a:prstGeom>
          <a:noFill/>
        </p:spPr>
        <p:txBody>
          <a:bodyPr wrap="square" rtlCol="0">
            <a:spAutoFit/>
          </a:bodyPr>
          <a:lstStyle/>
          <a:p>
            <a:r>
              <a:rPr lang="it-IT" sz="1200" dirty="0">
                <a:solidFill>
                  <a:schemeClr val="bg1"/>
                </a:solidFill>
              </a:rPr>
              <a:t>EVENTUALE</a:t>
            </a:r>
          </a:p>
          <a:p>
            <a:r>
              <a:rPr lang="it-IT" sz="1200" dirty="0">
                <a:solidFill>
                  <a:schemeClr val="bg1"/>
                </a:solidFill>
              </a:rPr>
              <a:t>IMMAGINE COORDINATA</a:t>
            </a:r>
          </a:p>
        </p:txBody>
      </p:sp>
      <p:sp>
        <p:nvSpPr>
          <p:cNvPr id="11" name="Rettangolo 10"/>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ttangolo 11"/>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Segnaposto piè di pagina 1"/>
          <p:cNvSpPr>
            <a:spLocks noGrp="1"/>
          </p:cNvSpPr>
          <p:nvPr>
            <p:ph type="ftr" sz="quarter" idx="11"/>
          </p:nvPr>
        </p:nvSpPr>
        <p:spPr>
          <a:xfrm>
            <a:off x="3541663" y="7006700"/>
            <a:ext cx="4164062" cy="402483"/>
          </a:xfrm>
        </p:spPr>
        <p:txBody>
          <a:bodyPr/>
          <a:lstStyle/>
          <a:p>
            <a:r>
              <a:rPr lang="it-IT">
                <a:solidFill>
                  <a:srgbClr val="FF0000"/>
                </a:solidFill>
              </a:rPr>
              <a:t>Corso Online Medici di bordo ring  3-4 maggio 2025</a:t>
            </a:r>
            <a:endParaRPr lang="it-IT" dirty="0">
              <a:solidFill>
                <a:srgbClr val="FF0000"/>
              </a:solidFill>
            </a:endParaRPr>
          </a:p>
        </p:txBody>
      </p:sp>
      <p:graphicFrame>
        <p:nvGraphicFramePr>
          <p:cNvPr id="4" name="Oggetto 3"/>
          <p:cNvGraphicFramePr>
            <a:graphicFrameLocks noChangeAspect="1"/>
          </p:cNvGraphicFramePr>
          <p:nvPr/>
        </p:nvGraphicFramePr>
        <p:xfrm>
          <a:off x="850378" y="1314450"/>
          <a:ext cx="4429678" cy="5544116"/>
        </p:xfrm>
        <a:graphic>
          <a:graphicData uri="http://schemas.openxmlformats.org/presentationml/2006/ole">
            <mc:AlternateContent xmlns:mc="http://schemas.openxmlformats.org/markup-compatibility/2006">
              <mc:Choice xmlns:v="urn:schemas-microsoft-com:vml" Requires="v">
                <p:oleObj name="Acrobat Document" r:id="rId3" imgW="5395595" imgH="7632065" progId="Acrobat.Document.DC">
                  <p:embed/>
                </p:oleObj>
              </mc:Choice>
              <mc:Fallback>
                <p:oleObj name="Acrobat Document" r:id="rId3" imgW="5395595" imgH="7632065" progId="Acrobat.Document.DC">
                  <p:embed/>
                  <p:pic>
                    <p:nvPicPr>
                      <p:cNvPr id="0" name="Oggetto 1"/>
                      <p:cNvPicPr/>
                      <p:nvPr/>
                    </p:nvPicPr>
                    <p:blipFill>
                      <a:blip r:embed="rId4"/>
                      <a:stretch>
                        <a:fillRect/>
                      </a:stretch>
                    </p:blipFill>
                    <p:spPr>
                      <a:xfrm>
                        <a:off x="850378" y="1314450"/>
                        <a:ext cx="4429678" cy="5544116"/>
                      </a:xfrm>
                      <a:prstGeom prst="rect">
                        <a:avLst/>
                      </a:prstGeom>
                    </p:spPr>
                  </p:pic>
                </p:oleObj>
              </mc:Fallback>
            </mc:AlternateContent>
          </a:graphicData>
        </a:graphic>
      </p:graphicFrame>
      <p:graphicFrame>
        <p:nvGraphicFramePr>
          <p:cNvPr id="6" name="Oggetto 5"/>
          <p:cNvGraphicFramePr>
            <a:graphicFrameLocks noChangeAspect="1"/>
          </p:cNvGraphicFramePr>
          <p:nvPr/>
        </p:nvGraphicFramePr>
        <p:xfrm>
          <a:off x="5295306" y="1555033"/>
          <a:ext cx="4544019" cy="5479820"/>
        </p:xfrm>
        <a:graphic>
          <a:graphicData uri="http://schemas.openxmlformats.org/presentationml/2006/ole">
            <mc:AlternateContent xmlns:mc="http://schemas.openxmlformats.org/markup-compatibility/2006">
              <mc:Choice xmlns:v="urn:schemas-microsoft-com:vml" Requires="v">
                <p:oleObj name="Acrobat Document" r:id="rId5" imgW="5395595" imgH="7632065" progId="Acrobat.Document.DC">
                  <p:embed/>
                </p:oleObj>
              </mc:Choice>
              <mc:Fallback>
                <p:oleObj name="Acrobat Document" r:id="rId5" imgW="5395595" imgH="7632065" progId="Acrobat.Document.DC">
                  <p:embed/>
                  <p:pic>
                    <p:nvPicPr>
                      <p:cNvPr id="0" name="Oggetto 2"/>
                      <p:cNvPicPr/>
                      <p:nvPr/>
                    </p:nvPicPr>
                    <p:blipFill>
                      <a:blip r:embed="rId6"/>
                      <a:stretch>
                        <a:fillRect/>
                      </a:stretch>
                    </p:blipFill>
                    <p:spPr>
                      <a:xfrm>
                        <a:off x="5295306" y="1555033"/>
                        <a:ext cx="4544019" cy="5479820"/>
                      </a:xfrm>
                      <a:prstGeom prst="rect">
                        <a:avLst/>
                      </a:prstGeom>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8871" y="64044"/>
            <a:ext cx="10691813" cy="7554959"/>
          </a:xfrm>
          <a:prstGeom prst="rect">
            <a:avLst/>
          </a:prstGeom>
        </p:spPr>
      </p:pic>
      <p:sp>
        <p:nvSpPr>
          <p:cNvPr id="17" name="CasellaDiTesto 16"/>
          <p:cNvSpPr txBox="1"/>
          <p:nvPr/>
        </p:nvSpPr>
        <p:spPr>
          <a:xfrm>
            <a:off x="783237" y="1520890"/>
            <a:ext cx="9125339" cy="369332"/>
          </a:xfrm>
          <a:prstGeom prst="rect">
            <a:avLst/>
          </a:prstGeom>
          <a:noFill/>
        </p:spPr>
        <p:txBody>
          <a:bodyPr wrap="square" rtlCol="0">
            <a:spAutoFit/>
          </a:bodyPr>
          <a:lstStyle/>
          <a:p>
            <a:pPr algn="ctr"/>
            <a:r>
              <a:rPr lang="it-IT" dirty="0">
                <a:solidFill>
                  <a:schemeClr val="accent1">
                    <a:lumMod val="75000"/>
                  </a:schemeClr>
                </a:solidFill>
                <a:latin typeface="COCOGOOSE" panose="02000000000000000000" pitchFamily="2" charset="0"/>
              </a:rPr>
              <a:t>TITOLO</a:t>
            </a:r>
          </a:p>
        </p:txBody>
      </p:sp>
      <p:sp>
        <p:nvSpPr>
          <p:cNvPr id="20" name="CasellaDiTesto 19"/>
          <p:cNvSpPr txBox="1"/>
          <p:nvPr/>
        </p:nvSpPr>
        <p:spPr>
          <a:xfrm>
            <a:off x="858417" y="1996751"/>
            <a:ext cx="4376057" cy="4154984"/>
          </a:xfrm>
          <a:prstGeom prst="rect">
            <a:avLst/>
          </a:prstGeom>
          <a:noFill/>
        </p:spPr>
        <p:txBody>
          <a:bodyPr wrap="square" rtlCol="0">
            <a:spAutoFit/>
          </a:bodyPr>
          <a:lstStyle/>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a:p>
            <a:endParaRPr lang="it-IT" sz="1100" dirty="0">
              <a:latin typeface="Myriad Pro Semibold" panose="020B0603030403020204" pitchFamily="34" charset="0"/>
            </a:endParaRPr>
          </a:p>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a:p>
            <a:endParaRPr lang="it-IT" sz="1100" dirty="0">
              <a:latin typeface="Myriad Pro Semibold" panose="020B0603030403020204" pitchFamily="34" charset="0"/>
            </a:endParaRPr>
          </a:p>
        </p:txBody>
      </p:sp>
      <p:cxnSp>
        <p:nvCxnSpPr>
          <p:cNvPr id="21" name="Connettore 1 20"/>
          <p:cNvCxnSpPr/>
          <p:nvPr/>
        </p:nvCxnSpPr>
        <p:spPr>
          <a:xfrm>
            <a:off x="5411757" y="1996751"/>
            <a:ext cx="0" cy="4154984"/>
          </a:xfrm>
          <a:prstGeom prst="line">
            <a:avLst/>
          </a:prstGeom>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5579707" y="1996751"/>
            <a:ext cx="4376057" cy="1954381"/>
          </a:xfrm>
          <a:prstGeom prst="rect">
            <a:avLst/>
          </a:prstGeom>
          <a:noFill/>
        </p:spPr>
        <p:txBody>
          <a:bodyPr wrap="square" rtlCol="0">
            <a:spAutoFit/>
          </a:bodyPr>
          <a:lstStyle/>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p:txBody>
      </p:sp>
      <p:sp>
        <p:nvSpPr>
          <p:cNvPr id="8" name="Rettangolo 7"/>
          <p:cNvSpPr/>
          <p:nvPr/>
        </p:nvSpPr>
        <p:spPr>
          <a:xfrm>
            <a:off x="6946105" y="4294943"/>
            <a:ext cx="1856792" cy="1856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7360024" y="4975412"/>
            <a:ext cx="1048870" cy="646331"/>
          </a:xfrm>
          <a:prstGeom prst="rect">
            <a:avLst/>
          </a:prstGeom>
          <a:noFill/>
        </p:spPr>
        <p:txBody>
          <a:bodyPr wrap="square" rtlCol="0">
            <a:spAutoFit/>
          </a:bodyPr>
          <a:lstStyle/>
          <a:p>
            <a:r>
              <a:rPr lang="it-IT" sz="1200" dirty="0">
                <a:solidFill>
                  <a:schemeClr val="bg1"/>
                </a:solidFill>
              </a:rPr>
              <a:t>EVENTUALE</a:t>
            </a:r>
          </a:p>
          <a:p>
            <a:r>
              <a:rPr lang="it-IT" sz="1200" dirty="0">
                <a:solidFill>
                  <a:schemeClr val="bg1"/>
                </a:solidFill>
              </a:rPr>
              <a:t>IMMAGINE COORDINATA</a:t>
            </a:r>
          </a:p>
        </p:txBody>
      </p:sp>
      <p:sp>
        <p:nvSpPr>
          <p:cNvPr id="10" name="Rettangolo 9"/>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ttangolo 10"/>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Segnaposto piè di pagina 1"/>
          <p:cNvSpPr>
            <a:spLocks noGrp="1"/>
          </p:cNvSpPr>
          <p:nvPr>
            <p:ph type="ftr" sz="quarter" idx="11"/>
          </p:nvPr>
        </p:nvSpPr>
        <p:spPr>
          <a:xfrm>
            <a:off x="3381375" y="6926203"/>
            <a:ext cx="4181475" cy="482660"/>
          </a:xfrm>
        </p:spPr>
        <p:txBody>
          <a:bodyPr/>
          <a:lstStyle/>
          <a:p>
            <a:r>
              <a:rPr lang="it-IT">
                <a:solidFill>
                  <a:srgbClr val="FF0000"/>
                </a:solidFill>
              </a:rPr>
              <a:t>Corso Online Medici di bordo ring  3-4 maggio 2025</a:t>
            </a:r>
            <a:endParaRPr lang="it-IT" dirty="0">
              <a:solidFill>
                <a:srgbClr val="FF0000"/>
              </a:solidFill>
            </a:endParaRPr>
          </a:p>
        </p:txBody>
      </p:sp>
      <p:graphicFrame>
        <p:nvGraphicFramePr>
          <p:cNvPr id="13" name="Segnaposto contenuto 1"/>
          <p:cNvGraphicFramePr>
            <a:graphicFrameLocks noGrp="1" noChangeAspect="1"/>
          </p:cNvGraphicFramePr>
          <p:nvPr>
            <p:ph idx="1"/>
          </p:nvPr>
        </p:nvGraphicFramePr>
        <p:xfrm>
          <a:off x="211998" y="150812"/>
          <a:ext cx="4698905" cy="6646273"/>
        </p:xfrm>
        <a:graphic>
          <a:graphicData uri="http://schemas.openxmlformats.org/presentationml/2006/ole">
            <mc:AlternateContent xmlns:mc="http://schemas.openxmlformats.org/markup-compatibility/2006">
              <mc:Choice xmlns:v="urn:schemas-microsoft-com:vml" Requires="v">
                <p:oleObj name="Acrobat Document" r:id="rId3" imgW="5395595" imgH="7632065" progId="Acrobat.Document.DC">
                  <p:embed/>
                </p:oleObj>
              </mc:Choice>
              <mc:Fallback>
                <p:oleObj name="Acrobat Document" r:id="rId3" imgW="5395595" imgH="7632065" progId="Acrobat.Document.DC">
                  <p:embed/>
                  <p:pic>
                    <p:nvPicPr>
                      <p:cNvPr id="0" name="Segnaposto contenuto 1"/>
                      <p:cNvPicPr/>
                      <p:nvPr/>
                    </p:nvPicPr>
                    <p:blipFill>
                      <a:blip r:embed="rId4"/>
                      <a:stretch>
                        <a:fillRect/>
                      </a:stretch>
                    </p:blipFill>
                    <p:spPr>
                      <a:xfrm>
                        <a:off x="211998" y="150812"/>
                        <a:ext cx="4698905" cy="6646273"/>
                      </a:xfrm>
                      <a:prstGeom prst="rect">
                        <a:avLst/>
                      </a:prstGeom>
                    </p:spPr>
                  </p:pic>
                </p:oleObj>
              </mc:Fallback>
            </mc:AlternateContent>
          </a:graphicData>
        </a:graphic>
      </p:graphicFrame>
      <p:graphicFrame>
        <p:nvGraphicFramePr>
          <p:cNvPr id="14" name="Oggetto 13"/>
          <p:cNvGraphicFramePr>
            <a:graphicFrameLocks noChangeAspect="1"/>
          </p:cNvGraphicFramePr>
          <p:nvPr/>
        </p:nvGraphicFramePr>
        <p:xfrm>
          <a:off x="4838855" y="0"/>
          <a:ext cx="5425765" cy="6819674"/>
        </p:xfrm>
        <a:graphic>
          <a:graphicData uri="http://schemas.openxmlformats.org/presentationml/2006/ole">
            <mc:AlternateContent xmlns:mc="http://schemas.openxmlformats.org/markup-compatibility/2006">
              <mc:Choice xmlns:v="urn:schemas-microsoft-com:vml" Requires="v">
                <p:oleObj name="Acrobat Document" r:id="rId5" imgW="5395595" imgH="7632065" progId="Acrobat.Document.DC">
                  <p:embed/>
                </p:oleObj>
              </mc:Choice>
              <mc:Fallback>
                <p:oleObj name="Acrobat Document" r:id="rId5" imgW="5395595" imgH="7632065" progId="Acrobat.Document.DC">
                  <p:embed/>
                  <p:pic>
                    <p:nvPicPr>
                      <p:cNvPr id="0" name="Oggetto 2"/>
                      <p:cNvPicPr/>
                      <p:nvPr/>
                    </p:nvPicPr>
                    <p:blipFill>
                      <a:blip r:embed="rId6"/>
                      <a:stretch>
                        <a:fillRect/>
                      </a:stretch>
                    </p:blipFill>
                    <p:spPr>
                      <a:xfrm>
                        <a:off x="4838855" y="0"/>
                        <a:ext cx="5425765" cy="6819674"/>
                      </a:xfrm>
                      <a:prstGeom prst="rect">
                        <a:avLst/>
                      </a:prstGeom>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21011" y="0"/>
            <a:ext cx="10691813" cy="7554959"/>
          </a:xfrm>
          <a:prstGeom prst="rect">
            <a:avLst/>
          </a:prstGeom>
        </p:spPr>
      </p:pic>
      <p:sp>
        <p:nvSpPr>
          <p:cNvPr id="14" name="CasellaDiTesto 13"/>
          <p:cNvSpPr txBox="1"/>
          <p:nvPr/>
        </p:nvSpPr>
        <p:spPr>
          <a:xfrm>
            <a:off x="783237" y="2681574"/>
            <a:ext cx="8950698" cy="3785652"/>
          </a:xfrm>
          <a:prstGeom prst="rect">
            <a:avLst/>
          </a:prstGeom>
          <a:noFill/>
        </p:spPr>
        <p:txBody>
          <a:bodyPr wrap="square" rtlCol="0">
            <a:spAutoFit/>
          </a:bodyPr>
          <a:lstStyle/>
          <a:p>
            <a:pPr algn="ctr">
              <a:buFont typeface="Monotype Sorts" pitchFamily="2" charset="2"/>
              <a:buNone/>
              <a:defRPr/>
            </a:pPr>
            <a:r>
              <a:rPr lang="it-IT" sz="2400" dirty="0"/>
              <a:t>Medico qualificato</a:t>
            </a:r>
          </a:p>
          <a:p>
            <a:pPr algn="ctr">
              <a:buFont typeface="Monotype Sorts" pitchFamily="2" charset="2"/>
              <a:buNone/>
              <a:defRPr/>
            </a:pPr>
            <a:r>
              <a:rPr lang="it-IT" sz="2400" dirty="0"/>
              <a:t> che ha conoscenze specifiche che vanno oltre le conoscenze proprie del Medico Sportivo</a:t>
            </a:r>
          </a:p>
          <a:p>
            <a:pPr algn="ctr">
              <a:buFont typeface="Monotype Sorts" pitchFamily="2" charset="2"/>
              <a:buNone/>
              <a:defRPr/>
            </a:pPr>
            <a:endParaRPr lang="it-IT" sz="2400" dirty="0"/>
          </a:p>
          <a:p>
            <a:pPr algn="ctr">
              <a:buFont typeface="Monotype Sorts" pitchFamily="2" charset="2"/>
              <a:buNone/>
              <a:defRPr/>
            </a:pPr>
            <a:r>
              <a:rPr lang="it-IT" sz="2400" i="1" dirty="0">
                <a:solidFill>
                  <a:schemeClr val="tx1"/>
                </a:solidFill>
              </a:rPr>
              <a:t>Ha caratteristiche che ne aumentano  enormemente le responsabilità in quanto deve avere</a:t>
            </a:r>
          </a:p>
          <a:p>
            <a:pPr algn="ctr">
              <a:buFont typeface="Monotype Sorts" pitchFamily="2" charset="2"/>
              <a:buNone/>
              <a:defRPr/>
            </a:pPr>
            <a:endParaRPr lang="it-IT" sz="2400" i="1" dirty="0">
              <a:solidFill>
                <a:schemeClr val="tx1"/>
              </a:solidFill>
            </a:endParaRPr>
          </a:p>
          <a:p>
            <a:pPr algn="ctr">
              <a:buFont typeface="Monotype Sorts" pitchFamily="2" charset="2"/>
              <a:buNone/>
              <a:defRPr/>
            </a:pPr>
            <a:r>
              <a:rPr lang="it-IT" sz="2400" b="1" i="1" dirty="0">
                <a:solidFill>
                  <a:schemeClr val="tx1"/>
                </a:solidFill>
              </a:rPr>
              <a:t>“Una elevata capacità diagnostica, un’altrettanta rapidità decisionale terapeutica” (A. Venerando</a:t>
            </a:r>
            <a:r>
              <a:rPr lang="it-IT" sz="2400" b="1" dirty="0">
                <a:solidFill>
                  <a:schemeClr val="tx1"/>
                </a:solidFill>
              </a:rPr>
              <a:t>)</a:t>
            </a:r>
          </a:p>
          <a:p>
            <a:pPr algn="ctr">
              <a:buFont typeface="Monotype Sorts" pitchFamily="2" charset="2"/>
              <a:buNone/>
              <a:defRPr/>
            </a:pPr>
            <a:endParaRPr lang="it-IT" sz="2400" dirty="0"/>
          </a:p>
        </p:txBody>
      </p:sp>
      <p:sp>
        <p:nvSpPr>
          <p:cNvPr id="15" name="CasellaDiTesto 14"/>
          <p:cNvSpPr txBox="1"/>
          <p:nvPr/>
        </p:nvSpPr>
        <p:spPr>
          <a:xfrm>
            <a:off x="783237" y="1520890"/>
            <a:ext cx="9125339" cy="584775"/>
          </a:xfrm>
          <a:prstGeom prst="rect">
            <a:avLst/>
          </a:prstGeom>
          <a:noFill/>
        </p:spPr>
        <p:txBody>
          <a:bodyPr wrap="square" rtlCol="0">
            <a:spAutoFit/>
          </a:bodyPr>
          <a:lstStyle/>
          <a:p>
            <a:pPr lvl="0" algn="ctr"/>
            <a:r>
              <a:rPr lang="it-IT" sz="3200" b="1" i="1" dirty="0">
                <a:solidFill>
                  <a:prstClr val="black"/>
                </a:solidFill>
              </a:rPr>
              <a:t>Il</a:t>
            </a:r>
            <a:r>
              <a:rPr lang="it-IT" sz="3200" b="1" dirty="0">
                <a:solidFill>
                  <a:prstClr val="black"/>
                </a:solidFill>
              </a:rPr>
              <a:t> Medico di Bordo Ring</a:t>
            </a: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egnaposto piè di pagina 2"/>
          <p:cNvSpPr>
            <a:spLocks noGrp="1"/>
          </p:cNvSpPr>
          <p:nvPr>
            <p:ph type="ftr" sz="quarter" idx="11"/>
          </p:nvPr>
        </p:nvSpPr>
        <p:spPr>
          <a:xfrm>
            <a:off x="3390900" y="6896100"/>
            <a:ext cx="4238625" cy="513083"/>
          </a:xfrm>
        </p:spPr>
        <p:txBody>
          <a:bodyPr/>
          <a:lstStyle/>
          <a:p>
            <a:r>
              <a:rPr lang="it-IT" b="1">
                <a:solidFill>
                  <a:srgbClr val="FF0000"/>
                </a:solidFill>
              </a:rPr>
              <a:t>Corso Online Medici di bordo ring  3-4 maggio 2025</a:t>
            </a:r>
            <a:endParaRPr lang="it-IT" b="1"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0293" y="4716"/>
            <a:ext cx="10691813" cy="7554959"/>
          </a:xfrm>
          <a:prstGeom prst="rect">
            <a:avLst/>
          </a:prstGeom>
        </p:spPr>
      </p:pic>
      <p:sp>
        <p:nvSpPr>
          <p:cNvPr id="17" name="CasellaDiTesto 16"/>
          <p:cNvSpPr txBox="1"/>
          <p:nvPr/>
        </p:nvSpPr>
        <p:spPr>
          <a:xfrm>
            <a:off x="783237" y="1520890"/>
            <a:ext cx="9125339" cy="369332"/>
          </a:xfrm>
          <a:prstGeom prst="rect">
            <a:avLst/>
          </a:prstGeom>
          <a:noFill/>
        </p:spPr>
        <p:txBody>
          <a:bodyPr wrap="square" rtlCol="0">
            <a:spAutoFit/>
          </a:bodyPr>
          <a:lstStyle/>
          <a:p>
            <a:pPr algn="ctr"/>
            <a:r>
              <a:rPr lang="it-IT" dirty="0">
                <a:solidFill>
                  <a:schemeClr val="accent1">
                    <a:lumMod val="75000"/>
                  </a:schemeClr>
                </a:solidFill>
                <a:latin typeface="COCOGOOSE" panose="02000000000000000000" pitchFamily="2" charset="0"/>
              </a:rPr>
              <a:t>TITOLO</a:t>
            </a:r>
          </a:p>
        </p:txBody>
      </p:sp>
      <p:sp>
        <p:nvSpPr>
          <p:cNvPr id="20" name="CasellaDiTesto 19"/>
          <p:cNvSpPr txBox="1"/>
          <p:nvPr/>
        </p:nvSpPr>
        <p:spPr>
          <a:xfrm>
            <a:off x="858417" y="1996751"/>
            <a:ext cx="4376057" cy="4154984"/>
          </a:xfrm>
          <a:prstGeom prst="rect">
            <a:avLst/>
          </a:prstGeom>
          <a:noFill/>
        </p:spPr>
        <p:txBody>
          <a:bodyPr wrap="square" rtlCol="0">
            <a:spAutoFit/>
          </a:bodyPr>
          <a:lstStyle/>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a:p>
            <a:endParaRPr lang="it-IT" sz="1100" dirty="0">
              <a:latin typeface="Myriad Pro Semibold" panose="020B0603030403020204" pitchFamily="34" charset="0"/>
            </a:endParaRPr>
          </a:p>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a:p>
            <a:endParaRPr lang="it-IT" sz="1100" dirty="0">
              <a:latin typeface="Myriad Pro Semibold" panose="020B0603030403020204" pitchFamily="34" charset="0"/>
            </a:endParaRPr>
          </a:p>
        </p:txBody>
      </p:sp>
      <p:cxnSp>
        <p:nvCxnSpPr>
          <p:cNvPr id="21" name="Connettore 1 20"/>
          <p:cNvCxnSpPr/>
          <p:nvPr/>
        </p:nvCxnSpPr>
        <p:spPr>
          <a:xfrm>
            <a:off x="5411757" y="1996751"/>
            <a:ext cx="0" cy="4154984"/>
          </a:xfrm>
          <a:prstGeom prst="line">
            <a:avLst/>
          </a:prstGeom>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5579707" y="1996751"/>
            <a:ext cx="4376057" cy="1954381"/>
          </a:xfrm>
          <a:prstGeom prst="rect">
            <a:avLst/>
          </a:prstGeom>
          <a:noFill/>
        </p:spPr>
        <p:txBody>
          <a:bodyPr wrap="square" rtlCol="0">
            <a:spAutoFit/>
          </a:bodyPr>
          <a:lstStyle/>
          <a:p>
            <a:r>
              <a:rPr lang="it-IT" sz="1100" b="1" dirty="0">
                <a:latin typeface="Myriad Pro Semibold" panose="020B0603030403020204" pitchFamily="34" charset="0"/>
              </a:rPr>
              <a:t>Lorem </a:t>
            </a:r>
            <a:r>
              <a:rPr lang="it-IT" sz="1100" b="1" dirty="0" err="1">
                <a:latin typeface="Myriad Pro Semibold" panose="020B0603030403020204" pitchFamily="34" charset="0"/>
              </a:rPr>
              <a:t>Ipsum</a:t>
            </a:r>
            <a:r>
              <a:rPr lang="it-IT" sz="1100" dirty="0">
                <a:latin typeface="Myriad Pro Semibold" panose="020B0603030403020204" pitchFamily="34" charset="0"/>
              </a:rPr>
              <a:t> è un testo segnaposto utilizzato nel settore della tipografia e della stampa. Lorem </a:t>
            </a:r>
            <a:r>
              <a:rPr lang="it-IT" sz="1100" dirty="0" err="1">
                <a:latin typeface="Myriad Pro Semibold" panose="020B0603030403020204" pitchFamily="34" charset="0"/>
              </a:rPr>
              <a:t>Ipsum</a:t>
            </a:r>
            <a:r>
              <a:rPr lang="it-IT" sz="1100" dirty="0">
                <a:latin typeface="Myriad Pro Semibold" panose="020B0603030403020204" pitchFamily="34" charset="0"/>
              </a:rPr>
              <a:t> è considerato il testo segnaposto standard sin dal sedicesimo secolo, quando un anonimo tipografo prese una cassetta di caratteri e li assemblò per preparare un testo campione. È sopravvissuto non solo a più di cinque secoli, ma anche al passaggio alla videoimpaginazione, pervenendoci sostanzialmente inalterato. Fu reso popolare, negli anni ’60, con la diffusione dei fogli di caratteri trasferibili “</a:t>
            </a:r>
            <a:r>
              <a:rPr lang="it-IT" sz="1100" dirty="0" err="1">
                <a:latin typeface="Myriad Pro Semibold" panose="020B0603030403020204" pitchFamily="34" charset="0"/>
              </a:rPr>
              <a:t>Letraset</a:t>
            </a:r>
            <a:r>
              <a:rPr lang="it-IT" sz="1100" dirty="0">
                <a:latin typeface="Myriad Pro Semibold" panose="020B0603030403020204" pitchFamily="34" charset="0"/>
              </a:rPr>
              <a:t>”, che contenevano passaggi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 e più recentemente da software di impaginazione come </a:t>
            </a:r>
            <a:r>
              <a:rPr lang="it-IT" sz="1100" dirty="0" err="1">
                <a:latin typeface="Myriad Pro Semibold" panose="020B0603030403020204" pitchFamily="34" charset="0"/>
              </a:rPr>
              <a:t>Aldus</a:t>
            </a:r>
            <a:r>
              <a:rPr lang="it-IT" sz="1100" dirty="0">
                <a:latin typeface="Myriad Pro Semibold" panose="020B0603030403020204" pitchFamily="34" charset="0"/>
              </a:rPr>
              <a:t> </a:t>
            </a:r>
            <a:r>
              <a:rPr lang="it-IT" sz="1100" dirty="0" err="1">
                <a:latin typeface="Myriad Pro Semibold" panose="020B0603030403020204" pitchFamily="34" charset="0"/>
              </a:rPr>
              <a:t>PageMaker</a:t>
            </a:r>
            <a:r>
              <a:rPr lang="it-IT" sz="1100" dirty="0">
                <a:latin typeface="Myriad Pro Semibold" panose="020B0603030403020204" pitchFamily="34" charset="0"/>
              </a:rPr>
              <a:t>, che includeva versioni del Lorem </a:t>
            </a:r>
            <a:r>
              <a:rPr lang="it-IT" sz="1100" dirty="0" err="1">
                <a:latin typeface="Myriad Pro Semibold" panose="020B0603030403020204" pitchFamily="34" charset="0"/>
              </a:rPr>
              <a:t>Ipsum</a:t>
            </a:r>
            <a:r>
              <a:rPr lang="it-IT" sz="1100" dirty="0">
                <a:latin typeface="Myriad Pro Semibold" panose="020B0603030403020204" pitchFamily="34" charset="0"/>
              </a:rPr>
              <a:t>.</a:t>
            </a:r>
          </a:p>
        </p:txBody>
      </p:sp>
      <p:sp>
        <p:nvSpPr>
          <p:cNvPr id="8" name="Rettangolo 7"/>
          <p:cNvSpPr/>
          <p:nvPr/>
        </p:nvSpPr>
        <p:spPr>
          <a:xfrm>
            <a:off x="6946105" y="4294943"/>
            <a:ext cx="1856792" cy="1856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7360024" y="4975412"/>
            <a:ext cx="1048870" cy="646331"/>
          </a:xfrm>
          <a:prstGeom prst="rect">
            <a:avLst/>
          </a:prstGeom>
          <a:noFill/>
        </p:spPr>
        <p:txBody>
          <a:bodyPr wrap="square" rtlCol="0">
            <a:spAutoFit/>
          </a:bodyPr>
          <a:lstStyle/>
          <a:p>
            <a:r>
              <a:rPr lang="it-IT" sz="1200" dirty="0">
                <a:solidFill>
                  <a:schemeClr val="bg1"/>
                </a:solidFill>
              </a:rPr>
              <a:t>EVENTUALE</a:t>
            </a:r>
          </a:p>
          <a:p>
            <a:r>
              <a:rPr lang="it-IT" sz="1200" dirty="0">
                <a:solidFill>
                  <a:schemeClr val="bg1"/>
                </a:solidFill>
              </a:rPr>
              <a:t>IMMAGINE COORDINATA</a:t>
            </a:r>
          </a:p>
        </p:txBody>
      </p:sp>
      <p:sp>
        <p:nvSpPr>
          <p:cNvPr id="10" name="Rettangolo 9"/>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ttangolo 10"/>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Segnaposto piè di pagina 1"/>
          <p:cNvSpPr>
            <a:spLocks noGrp="1"/>
          </p:cNvSpPr>
          <p:nvPr>
            <p:ph type="ftr" sz="quarter" idx="11"/>
          </p:nvPr>
        </p:nvSpPr>
        <p:spPr>
          <a:xfrm>
            <a:off x="3381375" y="6926203"/>
            <a:ext cx="4143375" cy="482660"/>
          </a:xfrm>
        </p:spPr>
        <p:txBody>
          <a:bodyPr/>
          <a:lstStyle/>
          <a:p>
            <a:r>
              <a:rPr lang="it-IT">
                <a:solidFill>
                  <a:srgbClr val="FF0000"/>
                </a:solidFill>
              </a:rPr>
              <a:t>Corso Online Medici di bordo ring  3-4 maggio 2025</a:t>
            </a:r>
            <a:endParaRPr lang="it-IT" dirty="0">
              <a:solidFill>
                <a:srgbClr val="FF0000"/>
              </a:solidFill>
            </a:endParaRPr>
          </a:p>
        </p:txBody>
      </p:sp>
      <p:graphicFrame>
        <p:nvGraphicFramePr>
          <p:cNvPr id="7" name="Segnaposto contenuto 6"/>
          <p:cNvGraphicFramePr>
            <a:graphicFrameLocks noGrp="1" noChangeAspect="1"/>
          </p:cNvGraphicFramePr>
          <p:nvPr>
            <p:ph idx="1"/>
          </p:nvPr>
        </p:nvGraphicFramePr>
        <p:xfrm>
          <a:off x="198552" y="43381"/>
          <a:ext cx="5223312" cy="6732010"/>
        </p:xfrm>
        <a:graphic>
          <a:graphicData uri="http://schemas.openxmlformats.org/presentationml/2006/ole">
            <mc:AlternateContent xmlns:mc="http://schemas.openxmlformats.org/markup-compatibility/2006">
              <mc:Choice xmlns:v="urn:schemas-microsoft-com:vml" Requires="v">
                <p:oleObj name="Acrobat Document" r:id="rId3" imgW="3837940" imgH="5428615" progId="Acrobat.Document.DC">
                  <p:embed/>
                </p:oleObj>
              </mc:Choice>
              <mc:Fallback>
                <p:oleObj name="Acrobat Document" r:id="rId3" imgW="3837940" imgH="5428615" progId="Acrobat.Document.DC">
                  <p:embed/>
                  <p:pic>
                    <p:nvPicPr>
                      <p:cNvPr id="0" name="Picture 2"/>
                      <p:cNvPicPr/>
                      <p:nvPr/>
                    </p:nvPicPr>
                    <p:blipFill>
                      <a:blip r:embed="rId4"/>
                      <a:stretch>
                        <a:fillRect/>
                      </a:stretch>
                    </p:blipFill>
                    <p:spPr>
                      <a:xfrm>
                        <a:off x="198552" y="43381"/>
                        <a:ext cx="5223312" cy="6732010"/>
                      </a:xfrm>
                      <a:prstGeom prst="rect">
                        <a:avLst/>
                      </a:prstGeom>
                    </p:spPr>
                  </p:pic>
                </p:oleObj>
              </mc:Fallback>
            </mc:AlternateContent>
          </a:graphicData>
        </a:graphic>
      </p:graphicFrame>
      <p:sp>
        <p:nvSpPr>
          <p:cNvPr id="15" name="CasellaDiTesto 14"/>
          <p:cNvSpPr txBox="1"/>
          <p:nvPr/>
        </p:nvSpPr>
        <p:spPr>
          <a:xfrm flipH="1">
            <a:off x="756072" y="3128715"/>
            <a:ext cx="1388185" cy="4001095"/>
          </a:xfrm>
          <a:prstGeom prst="rect">
            <a:avLst/>
          </a:prstGeom>
          <a:noFill/>
        </p:spPr>
        <p:txBody>
          <a:bodyPr wrap="square">
            <a:spAutoFit/>
          </a:bodyPr>
          <a:lstStyle/>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900" b="0" i="0" u="none" strike="noStrike" baseline="0" dirty="0">
              <a:solidFill>
                <a:srgbClr val="000000"/>
              </a:solidFill>
              <a:latin typeface="Arial" panose="020B0604020202020204" pitchFamily="34" charset="0"/>
            </a:endParaRPr>
          </a:p>
          <a:p>
            <a:endParaRPr lang="it-IT" sz="900" b="0" i="0" u="none" strike="noStrike" baseline="0" dirty="0">
              <a:solidFill>
                <a:srgbClr val="000000"/>
              </a:solidFill>
              <a:latin typeface="Arial" panose="020B0604020202020204" pitchFamily="34" charset="0"/>
            </a:endParaRPr>
          </a:p>
          <a:p>
            <a:r>
              <a:rPr lang="it-IT" sz="800" b="1" i="0" u="none" strike="noStrike" baseline="0" dirty="0" err="1">
                <a:solidFill>
                  <a:srgbClr val="26628B"/>
                </a:solidFill>
                <a:latin typeface="Arial" panose="020B0604020202020204" pitchFamily="34" charset="0"/>
              </a:rPr>
              <a:t>Tot.Match</a:t>
            </a:r>
            <a:r>
              <a:rPr lang="it-IT" sz="800" b="1" i="0" u="none" strike="noStrike" baseline="0" dirty="0">
                <a:solidFill>
                  <a:srgbClr val="26628B"/>
                </a:solidFill>
                <a:latin typeface="Arial" panose="020B0604020202020204" pitchFamily="34" charset="0"/>
              </a:rPr>
              <a:t> AOB: </a:t>
            </a:r>
            <a:r>
              <a:rPr lang="it-IT" sz="800" b="0" i="0" u="none" strike="noStrike" baseline="0" dirty="0">
                <a:solidFill>
                  <a:srgbClr val="26628B"/>
                </a:solidFill>
                <a:latin typeface="Arial" panose="020B0604020202020204" pitchFamily="34" charset="0"/>
              </a:rPr>
              <a:t>22</a:t>
            </a:r>
          </a:p>
          <a:p>
            <a:r>
              <a:rPr lang="it-IT" sz="800" b="1" i="0" u="none" strike="noStrike" baseline="0" dirty="0">
                <a:solidFill>
                  <a:srgbClr val="26628B"/>
                </a:solidFill>
                <a:latin typeface="Arial" panose="020B0604020202020204" pitchFamily="34" charset="0"/>
              </a:rPr>
              <a:t>Vittorie AOB: </a:t>
            </a:r>
            <a:r>
              <a:rPr lang="it-IT" sz="800" b="0" i="0" u="none" strike="noStrike" baseline="0" dirty="0">
                <a:solidFill>
                  <a:srgbClr val="26628B"/>
                </a:solidFill>
                <a:latin typeface="Arial" panose="020B0604020202020204" pitchFamily="34" charset="0"/>
              </a:rPr>
              <a:t>13</a:t>
            </a:r>
          </a:p>
          <a:p>
            <a:r>
              <a:rPr lang="it-IT" sz="800" b="1" i="0" u="none" strike="noStrike" baseline="0" dirty="0">
                <a:solidFill>
                  <a:srgbClr val="26628B"/>
                </a:solidFill>
                <a:latin typeface="Arial" panose="020B0604020202020204" pitchFamily="34" charset="0"/>
              </a:rPr>
              <a:t>Pareggi AOB: </a:t>
            </a:r>
            <a:r>
              <a:rPr lang="it-IT" sz="800" b="0" i="0" u="none" strike="noStrike" baseline="0" dirty="0">
                <a:solidFill>
                  <a:srgbClr val="26628B"/>
                </a:solidFill>
                <a:latin typeface="Arial" panose="020B0604020202020204" pitchFamily="34" charset="0"/>
              </a:rPr>
              <a:t>4</a:t>
            </a:r>
          </a:p>
          <a:p>
            <a:r>
              <a:rPr lang="it-IT" sz="800" b="1" i="0" u="none" strike="noStrike" baseline="0" dirty="0">
                <a:solidFill>
                  <a:srgbClr val="26628B"/>
                </a:solidFill>
                <a:latin typeface="Arial" panose="020B0604020202020204" pitchFamily="34" charset="0"/>
              </a:rPr>
              <a:t>Sconfitte AOB: </a:t>
            </a:r>
            <a:r>
              <a:rPr lang="it-IT" sz="800" b="0" i="0" u="none" strike="noStrike" baseline="0" dirty="0">
                <a:solidFill>
                  <a:srgbClr val="26628B"/>
                </a:solidFill>
                <a:latin typeface="Arial" panose="020B0604020202020204" pitchFamily="34" charset="0"/>
              </a:rPr>
              <a:t>5</a:t>
            </a:r>
          </a:p>
          <a:p>
            <a:r>
              <a:rPr lang="it-IT" sz="800" b="1" i="0" u="none" strike="noStrike" baseline="0" dirty="0">
                <a:solidFill>
                  <a:srgbClr val="26628B"/>
                </a:solidFill>
                <a:latin typeface="Arial" panose="020B0604020202020204" pitchFamily="34" charset="0"/>
              </a:rPr>
              <a:t>No contest AOB: </a:t>
            </a:r>
            <a:r>
              <a:rPr lang="it-IT" sz="800" b="0" i="0" u="none" strike="noStrike" baseline="0" dirty="0">
                <a:solidFill>
                  <a:srgbClr val="26628B"/>
                </a:solidFill>
                <a:latin typeface="Arial" panose="020B0604020202020204" pitchFamily="34" charset="0"/>
              </a:rPr>
              <a:t>0</a:t>
            </a:r>
            <a:endParaRPr lang="it-IT" sz="800" dirty="0"/>
          </a:p>
        </p:txBody>
      </p:sp>
      <p:graphicFrame>
        <p:nvGraphicFramePr>
          <p:cNvPr id="18" name="Oggetto 17"/>
          <p:cNvGraphicFramePr>
            <a:graphicFrameLocks noChangeAspect="1"/>
          </p:cNvGraphicFramePr>
          <p:nvPr/>
        </p:nvGraphicFramePr>
        <p:xfrm>
          <a:off x="5379728" y="123881"/>
          <a:ext cx="4700993" cy="6651510"/>
        </p:xfrm>
        <a:graphic>
          <a:graphicData uri="http://schemas.openxmlformats.org/presentationml/2006/ole">
            <mc:AlternateContent xmlns:mc="http://schemas.openxmlformats.org/markup-compatibility/2006">
              <mc:Choice xmlns:v="urn:schemas-microsoft-com:vml" Requires="v">
                <p:oleObj name="Acrobat Document" r:id="rId5" imgW="3837940" imgH="5428615" progId="Acrobat.Document.DC">
                  <p:embed/>
                </p:oleObj>
              </mc:Choice>
              <mc:Fallback>
                <p:oleObj name="Acrobat Document" r:id="rId5" imgW="3837940" imgH="5428615" progId="Acrobat.Document.DC">
                  <p:embed/>
                  <p:pic>
                    <p:nvPicPr>
                      <p:cNvPr id="0" name="Picture 3"/>
                      <p:cNvPicPr/>
                      <p:nvPr/>
                    </p:nvPicPr>
                    <p:blipFill>
                      <a:blip r:embed="rId6"/>
                      <a:stretch>
                        <a:fillRect/>
                      </a:stretch>
                    </p:blipFill>
                    <p:spPr>
                      <a:xfrm>
                        <a:off x="5379728" y="123881"/>
                        <a:ext cx="4700993" cy="6651510"/>
                      </a:xfrm>
                      <a:prstGeom prst="rect">
                        <a:avLst/>
                      </a:prstGeom>
                    </p:spPr>
                  </p:pic>
                </p:oleObj>
              </mc:Fallback>
            </mc:AlternateContent>
          </a:graphicData>
        </a:graphic>
      </p:graphicFrame>
      <p:sp>
        <p:nvSpPr>
          <p:cNvPr id="6" name="CasellaDiTesto 5"/>
          <p:cNvSpPr txBox="1"/>
          <p:nvPr/>
        </p:nvSpPr>
        <p:spPr>
          <a:xfrm>
            <a:off x="5887379" y="1777578"/>
            <a:ext cx="2200935" cy="5201424"/>
          </a:xfrm>
          <a:prstGeom prst="rect">
            <a:avLst/>
          </a:prstGeom>
          <a:noFill/>
        </p:spPr>
        <p:txBody>
          <a:bodyPr wrap="square">
            <a:spAutoFit/>
          </a:bodyPr>
          <a:lstStyle/>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b="0" i="0" u="none" strike="noStrike" baseline="0" dirty="0">
              <a:solidFill>
                <a:srgbClr val="000000"/>
              </a:solidFill>
              <a:latin typeface="Arial" panose="020B0604020202020204" pitchFamily="34" charset="0"/>
            </a:endParaRPr>
          </a:p>
          <a:p>
            <a:endParaRPr lang="it-IT" sz="2800" dirty="0">
              <a:solidFill>
                <a:srgbClr val="000000"/>
              </a:solidFill>
              <a:latin typeface="Arial" panose="020B0604020202020204" pitchFamily="34" charset="0"/>
            </a:endParaRPr>
          </a:p>
          <a:p>
            <a:r>
              <a:rPr lang="it-IT" sz="800" b="1" i="0" u="none" strike="noStrike" baseline="0" dirty="0">
                <a:solidFill>
                  <a:srgbClr val="26628B"/>
                </a:solidFill>
                <a:latin typeface="Arial" panose="020B0604020202020204" pitchFamily="34" charset="0"/>
              </a:rPr>
              <a:t>Pareggi AOB: </a:t>
            </a:r>
            <a:r>
              <a:rPr lang="it-IT" sz="800" b="0" i="0" u="none" strike="noStrike" baseline="0" dirty="0">
                <a:solidFill>
                  <a:srgbClr val="26628B"/>
                </a:solidFill>
                <a:latin typeface="Arial" panose="020B0604020202020204" pitchFamily="34" charset="0"/>
              </a:rPr>
              <a:t>1</a:t>
            </a:r>
          </a:p>
          <a:p>
            <a:r>
              <a:rPr lang="it-IT" sz="800" b="1" i="0" u="none" strike="noStrike" baseline="0" dirty="0">
                <a:solidFill>
                  <a:srgbClr val="26628B"/>
                </a:solidFill>
                <a:latin typeface="Arial" panose="020B0604020202020204" pitchFamily="34" charset="0"/>
              </a:rPr>
              <a:t>Sconfitte AOB: </a:t>
            </a:r>
            <a:r>
              <a:rPr lang="it-IT" sz="800" b="0" i="0" u="none" strike="noStrike" baseline="0" dirty="0">
                <a:solidFill>
                  <a:srgbClr val="26628B"/>
                </a:solidFill>
                <a:latin typeface="Arial" panose="020B0604020202020204" pitchFamily="34" charset="0"/>
              </a:rPr>
              <a:t>5</a:t>
            </a:r>
          </a:p>
          <a:p>
            <a:r>
              <a:rPr lang="it-IT" sz="800" b="1" i="0" u="none" strike="noStrike" baseline="0" dirty="0">
                <a:solidFill>
                  <a:srgbClr val="26628B"/>
                </a:solidFill>
                <a:latin typeface="Arial" panose="020B0604020202020204" pitchFamily="34" charset="0"/>
              </a:rPr>
              <a:t>No contest AOB: </a:t>
            </a:r>
            <a:r>
              <a:rPr lang="it-IT" sz="800" b="0" i="0" u="none" strike="noStrike" baseline="0" dirty="0">
                <a:solidFill>
                  <a:srgbClr val="26628B"/>
                </a:solidFill>
                <a:latin typeface="Arial" panose="020B0604020202020204" pitchFamily="34" charset="0"/>
              </a:rPr>
              <a:t>0</a:t>
            </a:r>
            <a:endParaRPr lang="it-IT" sz="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2358"/>
            <a:ext cx="10691813" cy="7554959"/>
          </a:xfrm>
          <a:prstGeom prst="rect">
            <a:avLst/>
          </a:prstGeom>
        </p:spPr>
      </p:pic>
      <p:sp>
        <p:nvSpPr>
          <p:cNvPr id="11" name="CasellaDiTesto 10"/>
          <p:cNvSpPr txBox="1"/>
          <p:nvPr/>
        </p:nvSpPr>
        <p:spPr>
          <a:xfrm>
            <a:off x="858417" y="1996751"/>
            <a:ext cx="8901403" cy="2308324"/>
          </a:xfrm>
          <a:prstGeom prst="rect">
            <a:avLst/>
          </a:prstGeom>
          <a:noFill/>
        </p:spPr>
        <p:txBody>
          <a:bodyPr wrap="square" rtlCol="0">
            <a:spAutoFit/>
          </a:bodyPr>
          <a:lstStyle/>
          <a:p>
            <a:pPr marL="342900" indent="-342900" algn="just" fontAlgn="base">
              <a:spcBef>
                <a:spcPct val="20000"/>
              </a:spcBef>
              <a:spcAft>
                <a:spcPct val="0"/>
              </a:spcAft>
              <a:buFont typeface="Arial" panose="020B0604020202020204" pitchFamily="34" charset="0"/>
              <a:buChar char="•"/>
            </a:pPr>
            <a:r>
              <a:rPr lang="it-IT" sz="2400" i="1" dirty="0">
                <a:solidFill>
                  <a:prstClr val="black"/>
                </a:solidFill>
              </a:rPr>
              <a:t>Il Medico di bordo ring è uno “specialista del pugilato” al quale è richiesta una preparazione multidisciplinare con elevato grado </a:t>
            </a:r>
            <a:r>
              <a:rPr lang="it-IT" sz="2400" i="1">
                <a:solidFill>
                  <a:prstClr val="black"/>
                </a:solidFill>
              </a:rPr>
              <a:t>di attenzione, professionalità </a:t>
            </a:r>
            <a:r>
              <a:rPr lang="it-IT" sz="2400" i="1" dirty="0">
                <a:solidFill>
                  <a:prstClr val="black"/>
                </a:solidFill>
              </a:rPr>
              <a:t>e coscienza professionale che deve metterlo in grado di osservare-riflettere-agire rapidamente senza condizionamenti esterni, nell’esclusivo interesse della salute ed integrità psicofisica del pugile</a:t>
            </a:r>
          </a:p>
        </p:txBody>
      </p:sp>
      <p:sp>
        <p:nvSpPr>
          <p:cNvPr id="17" name="CasellaDiTesto 16"/>
          <p:cNvSpPr txBox="1"/>
          <p:nvPr/>
        </p:nvSpPr>
        <p:spPr>
          <a:xfrm>
            <a:off x="783237" y="1520890"/>
            <a:ext cx="9125339" cy="369332"/>
          </a:xfrm>
          <a:prstGeom prst="rect">
            <a:avLst/>
          </a:prstGeom>
          <a:noFill/>
        </p:spPr>
        <p:txBody>
          <a:bodyPr wrap="square" rtlCol="0">
            <a:spAutoFit/>
          </a:bodyPr>
          <a:lstStyle/>
          <a:p>
            <a:pPr algn="ctr"/>
            <a:r>
              <a:rPr lang="it-IT" dirty="0">
                <a:solidFill>
                  <a:schemeClr val="accent1">
                    <a:lumMod val="75000"/>
                  </a:schemeClr>
                </a:solidFill>
                <a:latin typeface="COCOGOOSE" panose="02000000000000000000" pitchFamily="2" charset="0"/>
              </a:rPr>
              <a:t>CONCLUSIONE</a:t>
            </a: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Segnaposto piè di pagina 1"/>
          <p:cNvSpPr>
            <a:spLocks noGrp="1"/>
          </p:cNvSpPr>
          <p:nvPr>
            <p:ph type="ftr" sz="quarter" idx="11"/>
          </p:nvPr>
        </p:nvSpPr>
        <p:spPr>
          <a:xfrm>
            <a:off x="3314700" y="7006700"/>
            <a:ext cx="4238625" cy="402483"/>
          </a:xfrm>
        </p:spPr>
        <p:txBody>
          <a:bodyPr/>
          <a:lstStyle/>
          <a:p>
            <a:r>
              <a:rPr lang="it-IT" b="1"/>
              <a:t>Corso Online Medici di bordo ring  3-4 maggio 2025</a:t>
            </a:r>
            <a:endParaRPr lang="it-IT"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a:stretch>
            <a:fillRect/>
          </a:stretch>
        </p:blipFill>
        <p:spPr>
          <a:xfrm>
            <a:off x="0" y="0"/>
            <a:ext cx="10691813" cy="7557343"/>
          </a:xfrm>
          <a:prstGeom prst="rect">
            <a:avLst/>
          </a:prstGeom>
        </p:spPr>
      </p:pic>
      <p:sp>
        <p:nvSpPr>
          <p:cNvPr id="7" name="CasellaDiTesto 6"/>
          <p:cNvSpPr txBox="1"/>
          <p:nvPr/>
        </p:nvSpPr>
        <p:spPr>
          <a:xfrm>
            <a:off x="1856792" y="4821183"/>
            <a:ext cx="6932645" cy="461665"/>
          </a:xfrm>
          <a:prstGeom prst="rect">
            <a:avLst/>
          </a:prstGeom>
          <a:noFill/>
        </p:spPr>
        <p:txBody>
          <a:bodyPr wrap="square" rtlCol="0">
            <a:spAutoFit/>
          </a:bodyPr>
          <a:lstStyle/>
          <a:p>
            <a:pPr algn="ctr"/>
            <a:r>
              <a:rPr lang="it-IT" sz="2400" dirty="0">
                <a:solidFill>
                  <a:schemeClr val="bg1"/>
                </a:solidFill>
                <a:latin typeface="COCOGOOSE" panose="02000000000000000000" pitchFamily="2" charset="0"/>
              </a:rPr>
              <a:t>GRAZIE PER L’ATTENZIONE</a:t>
            </a:r>
            <a:endParaRPr lang="it-IT" dirty="0">
              <a:solidFill>
                <a:schemeClr val="bg1"/>
              </a:solidFill>
              <a:latin typeface="COCOGOOSE" panose="02000000000000000000" pitchFamily="2" charset="0"/>
            </a:endParaRPr>
          </a:p>
        </p:txBody>
      </p:sp>
      <p:cxnSp>
        <p:nvCxnSpPr>
          <p:cNvPr id="9" name="Connettore 1 8"/>
          <p:cNvCxnSpPr/>
          <p:nvPr/>
        </p:nvCxnSpPr>
        <p:spPr>
          <a:xfrm>
            <a:off x="1856792" y="4428565"/>
            <a:ext cx="67941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1856792" y="4168589"/>
            <a:ext cx="67941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1856792" y="6140824"/>
            <a:ext cx="67941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1856792" y="6400801"/>
            <a:ext cx="67941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magine 15"/>
          <p:cNvPicPr>
            <a:picLocks noChangeAspect="1"/>
          </p:cNvPicPr>
          <p:nvPr/>
        </p:nvPicPr>
        <p:blipFill>
          <a:blip r:embed="rId3"/>
          <a:stretch>
            <a:fillRect/>
          </a:stretch>
        </p:blipFill>
        <p:spPr>
          <a:xfrm>
            <a:off x="5411648" y="2166335"/>
            <a:ext cx="2739684" cy="1144539"/>
          </a:xfrm>
          <a:prstGeom prst="rect">
            <a:avLst/>
          </a:prstGeom>
        </p:spPr>
      </p:pic>
      <p:pic>
        <p:nvPicPr>
          <p:cNvPr id="17" name="Immagine 16"/>
          <p:cNvPicPr>
            <a:picLocks noChangeAspect="1"/>
          </p:cNvPicPr>
          <p:nvPr/>
        </p:nvPicPr>
        <p:blipFill rotWithShape="1">
          <a:blip r:embed="rId4"/>
          <a:srcRect r="55781"/>
          <a:stretch>
            <a:fillRect/>
          </a:stretch>
        </p:blipFill>
        <p:spPr>
          <a:xfrm>
            <a:off x="2771541" y="1217570"/>
            <a:ext cx="1970788" cy="2360641"/>
          </a:xfrm>
          <a:prstGeom prst="rect">
            <a:avLst/>
          </a:prstGeom>
        </p:spPr>
      </p:pic>
      <p:sp>
        <p:nvSpPr>
          <p:cNvPr id="2" name="Segnaposto piè di pagina 1"/>
          <p:cNvSpPr>
            <a:spLocks noGrp="1"/>
          </p:cNvSpPr>
          <p:nvPr>
            <p:ph type="ftr" sz="quarter" idx="11"/>
          </p:nvPr>
        </p:nvSpPr>
        <p:spPr>
          <a:xfrm>
            <a:off x="3265437" y="6998801"/>
            <a:ext cx="4285655" cy="440614"/>
          </a:xfrm>
        </p:spPr>
        <p:txBody>
          <a:bodyPr/>
          <a:lstStyle/>
          <a:p>
            <a:r>
              <a:rPr lang="it-IT" b="1">
                <a:solidFill>
                  <a:srgbClr val="FF0000"/>
                </a:solidFill>
              </a:rPr>
              <a:t>Corso Online Medici di bordo ring  3-4 maggio 2025</a:t>
            </a:r>
            <a:endParaRPr lang="it-IT" b="1"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Corso Online Medici di bordo ring  3-4 maggio 2025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a:stretch>
            <a:fillRect/>
          </a:stretch>
        </p:blipFill>
        <p:spPr>
          <a:xfrm>
            <a:off x="65741" y="2332"/>
            <a:ext cx="10691813" cy="7557343"/>
          </a:xfrm>
          <a:prstGeom prst="rect">
            <a:avLst/>
          </a:prstGeom>
        </p:spPr>
      </p:pic>
      <p:pic>
        <p:nvPicPr>
          <p:cNvPr id="25" name="Immagine 24"/>
          <p:cNvPicPr>
            <a:picLocks noChangeAspect="1"/>
          </p:cNvPicPr>
          <p:nvPr/>
        </p:nvPicPr>
        <p:blipFill>
          <a:blip r:embed="rId3">
            <a:alphaModFix amt="22000"/>
          </a:blip>
          <a:stretch>
            <a:fillRect/>
          </a:stretch>
        </p:blipFill>
        <p:spPr>
          <a:xfrm>
            <a:off x="2078060" y="2014961"/>
            <a:ext cx="6535691" cy="4584276"/>
          </a:xfrm>
          <a:prstGeom prst="rect">
            <a:avLst/>
          </a:prstGeom>
        </p:spPr>
      </p:pic>
      <p:sp>
        <p:nvSpPr>
          <p:cNvPr id="6" name="CasellaDiTesto 5"/>
          <p:cNvSpPr txBox="1"/>
          <p:nvPr/>
        </p:nvSpPr>
        <p:spPr>
          <a:xfrm>
            <a:off x="921822" y="4548229"/>
            <a:ext cx="8848165" cy="461665"/>
          </a:xfrm>
          <a:prstGeom prst="rect">
            <a:avLst/>
          </a:prstGeom>
          <a:noFill/>
        </p:spPr>
        <p:txBody>
          <a:bodyPr wrap="square" rtlCol="0">
            <a:spAutoFit/>
          </a:bodyPr>
          <a:lstStyle/>
          <a:p>
            <a:pPr marL="0" indent="0" algn="ctr">
              <a:buNone/>
            </a:pPr>
            <a:r>
              <a:rPr lang="it-IT" sz="2400" b="1" dirty="0">
                <a:solidFill>
                  <a:srgbClr val="FF0000"/>
                </a:solidFill>
              </a:rPr>
              <a:t>Principi  del pugilato disabili</a:t>
            </a:r>
          </a:p>
        </p:txBody>
      </p:sp>
      <p:sp>
        <p:nvSpPr>
          <p:cNvPr id="7" name="CasellaDiTesto 6"/>
          <p:cNvSpPr txBox="1"/>
          <p:nvPr/>
        </p:nvSpPr>
        <p:spPr>
          <a:xfrm>
            <a:off x="3647131" y="5746481"/>
            <a:ext cx="6932645" cy="461665"/>
          </a:xfrm>
          <a:prstGeom prst="rect">
            <a:avLst/>
          </a:prstGeom>
          <a:noFill/>
        </p:spPr>
        <p:txBody>
          <a:bodyPr wrap="square" rtlCol="0">
            <a:spAutoFit/>
          </a:bodyPr>
          <a:lstStyle/>
          <a:p>
            <a:pPr algn="ctr"/>
            <a:r>
              <a:rPr lang="it-IT" sz="2400" dirty="0">
                <a:solidFill>
                  <a:schemeClr val="bg1"/>
                </a:solidFill>
                <a:latin typeface="COCOGOOSE" panose="02000000000000000000" pitchFamily="2" charset="0"/>
              </a:rPr>
              <a:t>Dr. Italo Guido </a:t>
            </a:r>
            <a:r>
              <a:rPr lang="it-IT" sz="2400" dirty="0" err="1">
                <a:solidFill>
                  <a:schemeClr val="bg1"/>
                </a:solidFill>
                <a:latin typeface="COCOGOOSE" panose="02000000000000000000" pitchFamily="2" charset="0"/>
              </a:rPr>
              <a:t>Ricagni</a:t>
            </a:r>
            <a:endParaRPr lang="it-IT" sz="2400" dirty="0">
              <a:solidFill>
                <a:schemeClr val="bg1"/>
              </a:solidFill>
              <a:latin typeface="COCOGOOSE" panose="02000000000000000000" pitchFamily="2" charset="0"/>
            </a:endParaRPr>
          </a:p>
        </p:txBody>
      </p:sp>
      <p:pic>
        <p:nvPicPr>
          <p:cNvPr id="13" name="Immagine 12"/>
          <p:cNvPicPr>
            <a:picLocks noChangeAspect="1"/>
          </p:cNvPicPr>
          <p:nvPr/>
        </p:nvPicPr>
        <p:blipFill>
          <a:blip r:embed="rId4"/>
          <a:stretch>
            <a:fillRect/>
          </a:stretch>
        </p:blipFill>
        <p:spPr>
          <a:xfrm>
            <a:off x="5411648" y="2166335"/>
            <a:ext cx="2739684" cy="1144539"/>
          </a:xfrm>
          <a:prstGeom prst="rect">
            <a:avLst/>
          </a:prstGeom>
        </p:spPr>
      </p:pic>
      <p:pic>
        <p:nvPicPr>
          <p:cNvPr id="17" name="Immagine 16"/>
          <p:cNvPicPr>
            <a:picLocks noChangeAspect="1"/>
          </p:cNvPicPr>
          <p:nvPr/>
        </p:nvPicPr>
        <p:blipFill rotWithShape="1">
          <a:blip r:embed="rId5"/>
          <a:srcRect r="55781"/>
          <a:stretch>
            <a:fillRect/>
          </a:stretch>
        </p:blipFill>
        <p:spPr>
          <a:xfrm>
            <a:off x="2771541" y="1217570"/>
            <a:ext cx="1970788" cy="2360641"/>
          </a:xfrm>
          <a:prstGeom prst="rect">
            <a:avLst/>
          </a:prstGeom>
        </p:spPr>
      </p:pic>
      <p:cxnSp>
        <p:nvCxnSpPr>
          <p:cNvPr id="20" name="Connettore 1 19"/>
          <p:cNvCxnSpPr/>
          <p:nvPr/>
        </p:nvCxnSpPr>
        <p:spPr>
          <a:xfrm>
            <a:off x="1856792" y="4428565"/>
            <a:ext cx="67941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1856792" y="4168589"/>
            <a:ext cx="67941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1856792" y="6140824"/>
            <a:ext cx="67941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1856792" y="6400801"/>
            <a:ext cx="67941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egnaposto piè di pagina 1"/>
          <p:cNvSpPr>
            <a:spLocks noGrp="1"/>
          </p:cNvSpPr>
          <p:nvPr>
            <p:ph type="ftr" sz="quarter" idx="11"/>
          </p:nvPr>
        </p:nvSpPr>
        <p:spPr>
          <a:xfrm>
            <a:off x="3371850" y="6945320"/>
            <a:ext cx="4267199" cy="463863"/>
          </a:xfrm>
        </p:spPr>
        <p:txBody>
          <a:bodyPr/>
          <a:lstStyle/>
          <a:p>
            <a:r>
              <a:rPr lang="it-IT" b="1">
                <a:solidFill>
                  <a:srgbClr val="FF0000"/>
                </a:solidFill>
              </a:rPr>
              <a:t>Corso Online Medici di bordo ring  3-4 maggio 2025</a:t>
            </a:r>
            <a:endParaRPr lang="it-IT" b="1"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5062" y="416755"/>
            <a:ext cx="9221689" cy="1461188"/>
          </a:xfrm>
        </p:spPr>
        <p:txBody>
          <a:bodyPr>
            <a:normAutofit fontScale="90000"/>
          </a:bodyPr>
          <a:lstStyle/>
          <a:p>
            <a:pPr algn="ctr"/>
            <a:r>
              <a:rPr lang="it-IT" b="1" dirty="0"/>
              <a:t>Idoneità sportiva amatoriale nel pugilato per disabili agonistica a contatto controllato e non agonistica</a:t>
            </a:r>
          </a:p>
        </p:txBody>
      </p:sp>
      <p:sp>
        <p:nvSpPr>
          <p:cNvPr id="3" name="Segnaposto contenuto 2"/>
          <p:cNvSpPr>
            <a:spLocks noGrp="1"/>
          </p:cNvSpPr>
          <p:nvPr>
            <p:ph idx="1"/>
          </p:nvPr>
        </p:nvSpPr>
        <p:spPr/>
        <p:txBody>
          <a:bodyPr>
            <a:normAutofit fontScale="92500" lnSpcReduction="20000"/>
          </a:bodyPr>
          <a:lstStyle/>
          <a:p>
            <a:r>
              <a:rPr lang="it-IT" dirty="0"/>
              <a:t>Le visite sportive agonistiche e non costituiscono momento fondamentale per la prevenzione ed il benessere del paziente / atleta.</a:t>
            </a:r>
          </a:p>
          <a:p>
            <a:r>
              <a:rPr lang="it-IT" dirty="0"/>
              <a:t>Legge n. 33  del 1980 Istituzione SSN</a:t>
            </a:r>
          </a:p>
          <a:p>
            <a:r>
              <a:rPr lang="it-IT" dirty="0"/>
              <a:t>D.M.18 2 1982 tutela sanitaria Agonistica</a:t>
            </a:r>
          </a:p>
          <a:p>
            <a:r>
              <a:rPr lang="it-IT" dirty="0"/>
              <a:t>D.M.24 febbraio 1983 tutela sanitaria non agonistica</a:t>
            </a:r>
          </a:p>
          <a:p>
            <a:r>
              <a:rPr lang="it-IT" dirty="0"/>
              <a:t>Circolare Ministero Sanità del 24 ottobre 1988 Attività sportiva disabili</a:t>
            </a:r>
          </a:p>
          <a:p>
            <a:r>
              <a:rPr lang="it-IT" dirty="0"/>
              <a:t>D.M. 4-3-1993 Idoneità sportiva agonistica per portatori di handicap</a:t>
            </a:r>
          </a:p>
          <a:p>
            <a:r>
              <a:rPr lang="it-IT" dirty="0"/>
              <a:t>D.M. 24 -4-2013  e legge 123 del 20 ottobre 2023 idoneità sportiva non agonistica </a:t>
            </a:r>
          </a:p>
        </p:txBody>
      </p:sp>
      <p:sp>
        <p:nvSpPr>
          <p:cNvPr id="4" name="Segnaposto piè di pagina 3"/>
          <p:cNvSpPr>
            <a:spLocks noGrp="1"/>
          </p:cNvSpPr>
          <p:nvPr>
            <p:ph type="ftr" sz="quarter" idx="11"/>
          </p:nvPr>
        </p:nvSpPr>
        <p:spPr/>
        <p:txBody>
          <a:bodyPr/>
          <a:lstStyle/>
          <a:p>
            <a:r>
              <a:rPr lang="it-IT"/>
              <a:t>Corso Online Medici di bordo ring  3-4 maggio 2025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          </a:t>
            </a:r>
            <a:r>
              <a:rPr lang="it-IT" b="1" dirty="0"/>
              <a:t>CAUSALI NON IDONEITA</a:t>
            </a:r>
            <a:r>
              <a:rPr lang="it-IT" dirty="0"/>
              <a:t>’</a:t>
            </a:r>
          </a:p>
        </p:txBody>
      </p:sp>
      <p:sp>
        <p:nvSpPr>
          <p:cNvPr id="3" name="Segnaposto contenuto 2"/>
          <p:cNvSpPr>
            <a:spLocks noGrp="1"/>
          </p:cNvSpPr>
          <p:nvPr>
            <p:ph idx="1"/>
          </p:nvPr>
        </p:nvSpPr>
        <p:spPr/>
        <p:txBody>
          <a:bodyPr>
            <a:normAutofit lnSpcReduction="10000"/>
          </a:bodyPr>
          <a:lstStyle/>
          <a:p>
            <a:r>
              <a:rPr lang="it-IT" dirty="0"/>
              <a:t>Sono tutte le causali di malattie che impediscono mettono a rischio l’integrità psico fisica degli atleti.</a:t>
            </a:r>
          </a:p>
          <a:p>
            <a:r>
              <a:rPr lang="it-IT" dirty="0"/>
              <a:t>La valutazione dell’handicap motorio è basato sulle abilità motorie residue predispone alla classificazione  che permette una competizione  con atleti in possesso dello stesso impairment</a:t>
            </a:r>
          </a:p>
          <a:p>
            <a:r>
              <a:rPr lang="it-IT" dirty="0"/>
              <a:t>Chi non raggiunge un punteggio minimo di </a:t>
            </a:r>
            <a:r>
              <a:rPr lang="it-IT"/>
              <a:t>invalidità non </a:t>
            </a:r>
            <a:r>
              <a:rPr lang="it-IT" dirty="0"/>
              <a:t>può </a:t>
            </a:r>
            <a:r>
              <a:rPr lang="it-IT"/>
              <a:t>essere classificato</a:t>
            </a:r>
            <a:endParaRPr lang="it-IT" dirty="0"/>
          </a:p>
          <a:p>
            <a:r>
              <a:rPr lang="it-IT" dirty="0"/>
              <a:t>Età 15-18 anni Classe Ragazzi</a:t>
            </a:r>
          </a:p>
          <a:p>
            <a:r>
              <a:rPr lang="it-IT" dirty="0"/>
              <a:t>Età 18-65 anni classe adulti</a:t>
            </a:r>
          </a:p>
        </p:txBody>
      </p:sp>
      <p:sp>
        <p:nvSpPr>
          <p:cNvPr id="4" name="Segnaposto piè di pagina 3"/>
          <p:cNvSpPr>
            <a:spLocks noGrp="1"/>
          </p:cNvSpPr>
          <p:nvPr>
            <p:ph type="ftr" sz="quarter" idx="11"/>
          </p:nvPr>
        </p:nvSpPr>
        <p:spPr/>
        <p:txBody>
          <a:bodyPr/>
          <a:lstStyle/>
          <a:p>
            <a:r>
              <a:rPr lang="it-IT"/>
              <a:t>Corso Online Medici di bordo ring  3-4 maggio 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              </a:t>
            </a:r>
            <a:r>
              <a:rPr lang="it-IT" b="1"/>
              <a:t>CLASSIFICAZIONI</a:t>
            </a:r>
          </a:p>
        </p:txBody>
      </p:sp>
      <p:sp>
        <p:nvSpPr>
          <p:cNvPr id="3" name="Segnaposto contenuto 2"/>
          <p:cNvSpPr>
            <a:spLocks noGrp="1"/>
          </p:cNvSpPr>
          <p:nvPr>
            <p:ph idx="1"/>
          </p:nvPr>
        </p:nvSpPr>
        <p:spPr/>
        <p:txBody>
          <a:bodyPr/>
          <a:lstStyle/>
          <a:p>
            <a:pPr marL="0" indent="0">
              <a:buNone/>
            </a:pPr>
            <a:r>
              <a:rPr lang="it-IT" dirty="0"/>
              <a:t>Le classificazioni sono un momento indispensabile per raggruppare insieme atleti che presentano difficoltà comparabili o che risultano </a:t>
            </a:r>
            <a:r>
              <a:rPr lang="it-IT" dirty="0" err="1"/>
              <a:t>paragonabilinella</a:t>
            </a:r>
            <a:r>
              <a:rPr lang="it-IT" dirty="0"/>
              <a:t> perdita di potenziale movimento.</a:t>
            </a:r>
          </a:p>
          <a:p>
            <a:pPr marL="0" indent="0">
              <a:buNone/>
            </a:pPr>
            <a:r>
              <a:rPr lang="it-IT" dirty="0"/>
              <a:t>Per accedere alle </a:t>
            </a:r>
            <a:r>
              <a:rPr lang="it-IT" dirty="0" err="1"/>
              <a:t>classifcazioni</a:t>
            </a:r>
            <a:r>
              <a:rPr lang="it-IT" dirty="0"/>
              <a:t> necessita:</a:t>
            </a:r>
          </a:p>
          <a:p>
            <a:pPr marL="0" indent="0">
              <a:buNone/>
            </a:pPr>
            <a:r>
              <a:rPr lang="it-IT" dirty="0"/>
              <a:t>certificato invalidità</a:t>
            </a:r>
          </a:p>
          <a:p>
            <a:pPr marL="0" indent="0">
              <a:buNone/>
            </a:pPr>
            <a:r>
              <a:rPr lang="it-IT" dirty="0"/>
              <a:t>modulo medico diagnostico</a:t>
            </a:r>
          </a:p>
          <a:p>
            <a:pPr marL="0" indent="0">
              <a:buNone/>
            </a:pPr>
            <a:r>
              <a:rPr lang="it-IT" dirty="0"/>
              <a:t>consenso informato</a:t>
            </a:r>
          </a:p>
        </p:txBody>
      </p:sp>
      <p:sp>
        <p:nvSpPr>
          <p:cNvPr id="4" name="Segnaposto piè di pagina 3"/>
          <p:cNvSpPr>
            <a:spLocks noGrp="1"/>
          </p:cNvSpPr>
          <p:nvPr>
            <p:ph type="ftr" sz="quarter" idx="11"/>
          </p:nvPr>
        </p:nvSpPr>
        <p:spPr/>
        <p:txBody>
          <a:bodyPr/>
          <a:lstStyle/>
          <a:p>
            <a:r>
              <a:rPr lang="it-IT"/>
              <a:t>Corso Online Medici di bordo ring  3-4 maggio 2025</a:t>
            </a:r>
          </a:p>
        </p:txBody>
      </p:sp>
      <p:sp>
        <p:nvSpPr>
          <p:cNvPr id="5" name="Text Box 4"/>
          <p:cNvSpPr txBox="1"/>
          <p:nvPr/>
        </p:nvSpPr>
        <p:spPr>
          <a:xfrm>
            <a:off x="5344795" y="5669280"/>
            <a:ext cx="3563620" cy="368300"/>
          </a:xfrm>
          <a:prstGeom prst="rect">
            <a:avLst/>
          </a:prstGeom>
          <a:noFill/>
        </p:spPr>
        <p:txBody>
          <a:bodyPr wrap="square" rtlCol="0">
            <a:spAutoFit/>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4D1EB478-8A09-1912-D3C8-FCFDB83DE2AE}"/>
              </a:ext>
            </a:extLst>
          </p:cNvPr>
          <p:cNvSpPr>
            <a:spLocks noGrp="1"/>
          </p:cNvSpPr>
          <p:nvPr>
            <p:ph type="ftr" sz="quarter" idx="11"/>
          </p:nvPr>
        </p:nvSpPr>
        <p:spPr/>
        <p:txBody>
          <a:bodyPr/>
          <a:lstStyle/>
          <a:p>
            <a:r>
              <a:rPr lang="it-IT"/>
              <a:t>Corso Online Medici di bordo ring  3-4 maggio 2025</a:t>
            </a:r>
          </a:p>
        </p:txBody>
      </p:sp>
      <p:graphicFrame>
        <p:nvGraphicFramePr>
          <p:cNvPr id="6" name="Oggetto 5">
            <a:extLst>
              <a:ext uri="{FF2B5EF4-FFF2-40B4-BE49-F238E27FC236}">
                <a16:creationId xmlns:a16="http://schemas.microsoft.com/office/drawing/2014/main" id="{D440928E-0274-03B3-7349-61FC5B58AB5F}"/>
              </a:ext>
            </a:extLst>
          </p:cNvPr>
          <p:cNvGraphicFramePr>
            <a:graphicFrameLocks noChangeAspect="1"/>
          </p:cNvGraphicFramePr>
          <p:nvPr>
            <p:extLst>
              <p:ext uri="{D42A27DB-BD31-4B8C-83A1-F6EECF244321}">
                <p14:modId xmlns:p14="http://schemas.microsoft.com/office/powerpoint/2010/main" val="1852154063"/>
              </p:ext>
            </p:extLst>
          </p:nvPr>
        </p:nvGraphicFramePr>
        <p:xfrm>
          <a:off x="103239" y="138751"/>
          <a:ext cx="4793226" cy="6798867"/>
        </p:xfrm>
        <a:graphic>
          <a:graphicData uri="http://schemas.openxmlformats.org/presentationml/2006/ole">
            <mc:AlternateContent xmlns:mc="http://schemas.openxmlformats.org/markup-compatibility/2006">
              <mc:Choice xmlns:v="urn:schemas-microsoft-com:vml" Requires="v">
                <p:oleObj name="Document" r:id="rId2" imgW="6132516" imgH="7568716" progId="Word.Document.8">
                  <p:embed/>
                </p:oleObj>
              </mc:Choice>
              <mc:Fallback>
                <p:oleObj name="Document" r:id="rId2" imgW="6132516" imgH="7568716" progId="Word.Document.8">
                  <p:embed/>
                  <p:pic>
                    <p:nvPicPr>
                      <p:cNvPr id="0" name=""/>
                      <p:cNvPicPr/>
                      <p:nvPr/>
                    </p:nvPicPr>
                    <p:blipFill>
                      <a:blip r:embed="rId3"/>
                      <a:stretch>
                        <a:fillRect/>
                      </a:stretch>
                    </p:blipFill>
                    <p:spPr>
                      <a:xfrm>
                        <a:off x="103239" y="138751"/>
                        <a:ext cx="4793226" cy="6798867"/>
                      </a:xfrm>
                      <a:prstGeom prst="rect">
                        <a:avLst/>
                      </a:prstGeom>
                    </p:spPr>
                  </p:pic>
                </p:oleObj>
              </mc:Fallback>
            </mc:AlternateContent>
          </a:graphicData>
        </a:graphic>
      </p:graphicFrame>
      <p:graphicFrame>
        <p:nvGraphicFramePr>
          <p:cNvPr id="7" name="Oggetto 6">
            <a:extLst>
              <a:ext uri="{FF2B5EF4-FFF2-40B4-BE49-F238E27FC236}">
                <a16:creationId xmlns:a16="http://schemas.microsoft.com/office/drawing/2014/main" id="{10E55FE5-9155-5604-0D6D-2FF4390FE8B1}"/>
              </a:ext>
            </a:extLst>
          </p:cNvPr>
          <p:cNvGraphicFramePr>
            <a:graphicFrameLocks noChangeAspect="1"/>
          </p:cNvGraphicFramePr>
          <p:nvPr>
            <p:extLst>
              <p:ext uri="{D42A27DB-BD31-4B8C-83A1-F6EECF244321}">
                <p14:modId xmlns:p14="http://schemas.microsoft.com/office/powerpoint/2010/main" val="3236160303"/>
              </p:ext>
            </p:extLst>
          </p:nvPr>
        </p:nvGraphicFramePr>
        <p:xfrm>
          <a:off x="5176684" y="150491"/>
          <a:ext cx="5411890" cy="6798868"/>
        </p:xfrm>
        <a:graphic>
          <a:graphicData uri="http://schemas.openxmlformats.org/presentationml/2006/ole">
            <mc:AlternateContent xmlns:mc="http://schemas.openxmlformats.org/markup-compatibility/2006">
              <mc:Choice xmlns:v="urn:schemas-microsoft-com:vml" Requires="v">
                <p:oleObj name="Document" r:id="rId4" imgW="6122670" imgH="7561423" progId="Word.OpenDocumentText.12">
                  <p:embed/>
                </p:oleObj>
              </mc:Choice>
              <mc:Fallback>
                <p:oleObj name="Document" r:id="rId4" imgW="6122670" imgH="7561423" progId="Word.OpenDocumentText.12">
                  <p:embed/>
                  <p:pic>
                    <p:nvPicPr>
                      <p:cNvPr id="0" name=""/>
                      <p:cNvPicPr/>
                      <p:nvPr/>
                    </p:nvPicPr>
                    <p:blipFill>
                      <a:blip r:embed="rId5"/>
                      <a:stretch>
                        <a:fillRect/>
                      </a:stretch>
                    </p:blipFill>
                    <p:spPr>
                      <a:xfrm>
                        <a:off x="5176684" y="150491"/>
                        <a:ext cx="5411890" cy="6798868"/>
                      </a:xfrm>
                      <a:prstGeom prst="rect">
                        <a:avLst/>
                      </a:prstGeom>
                    </p:spPr>
                  </p:pic>
                </p:oleObj>
              </mc:Fallback>
            </mc:AlternateContent>
          </a:graphicData>
        </a:graphic>
      </p:graphicFrame>
    </p:spTree>
    <p:extLst>
      <p:ext uri="{BB962C8B-B14F-4D97-AF65-F5344CB8AC3E}">
        <p14:creationId xmlns:p14="http://schemas.microsoft.com/office/powerpoint/2010/main" val="1718219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A662BB94-E988-C71E-E7A0-49C78E721208}"/>
              </a:ext>
            </a:extLst>
          </p:cNvPr>
          <p:cNvSpPr>
            <a:spLocks noGrp="1"/>
          </p:cNvSpPr>
          <p:nvPr>
            <p:ph type="ftr" sz="quarter" idx="11"/>
          </p:nvPr>
        </p:nvSpPr>
        <p:spPr/>
        <p:txBody>
          <a:bodyPr/>
          <a:lstStyle/>
          <a:p>
            <a:r>
              <a:rPr lang="it-IT"/>
              <a:t>Corso Online Medici di bordo ring  3-4 maggio 2025</a:t>
            </a:r>
          </a:p>
        </p:txBody>
      </p:sp>
      <p:graphicFrame>
        <p:nvGraphicFramePr>
          <p:cNvPr id="3" name="Oggetto 2">
            <a:extLst>
              <a:ext uri="{FF2B5EF4-FFF2-40B4-BE49-F238E27FC236}">
                <a16:creationId xmlns:a16="http://schemas.microsoft.com/office/drawing/2014/main" id="{3BBF7326-FD52-F370-B9CA-CA1A7BEFBCE0}"/>
              </a:ext>
            </a:extLst>
          </p:cNvPr>
          <p:cNvGraphicFramePr>
            <a:graphicFrameLocks noChangeAspect="1"/>
          </p:cNvGraphicFramePr>
          <p:nvPr>
            <p:extLst>
              <p:ext uri="{D42A27DB-BD31-4B8C-83A1-F6EECF244321}">
                <p14:modId xmlns:p14="http://schemas.microsoft.com/office/powerpoint/2010/main" val="3450719339"/>
              </p:ext>
            </p:extLst>
          </p:nvPr>
        </p:nvGraphicFramePr>
        <p:xfrm>
          <a:off x="1984778" y="368710"/>
          <a:ext cx="6977428" cy="1156929"/>
        </p:xfrm>
        <a:graphic>
          <a:graphicData uri="http://schemas.openxmlformats.org/presentationml/2006/ole">
            <mc:AlternateContent xmlns:mc="http://schemas.openxmlformats.org/markup-compatibility/2006">
              <mc:Choice xmlns:v="urn:schemas-microsoft-com:vml" Requires="v">
                <p:oleObj name="Oggetto shell Packager" showAsIcon="1" r:id="rId2" imgW="3398591" imgH="563706" progId="Package">
                  <p:embed/>
                </p:oleObj>
              </mc:Choice>
              <mc:Fallback>
                <p:oleObj name="Oggetto shell Packager" showAsIcon="1" r:id="rId2" imgW="3398591" imgH="563706" progId="Package">
                  <p:embed/>
                  <p:pic>
                    <p:nvPicPr>
                      <p:cNvPr id="0" name=""/>
                      <p:cNvPicPr/>
                      <p:nvPr/>
                    </p:nvPicPr>
                    <p:blipFill>
                      <a:blip r:embed="rId3"/>
                      <a:stretch>
                        <a:fillRect/>
                      </a:stretch>
                    </p:blipFill>
                    <p:spPr>
                      <a:xfrm>
                        <a:off x="1984778" y="368710"/>
                        <a:ext cx="6977428" cy="1156929"/>
                      </a:xfrm>
                      <a:prstGeom prst="rect">
                        <a:avLst/>
                      </a:prstGeom>
                    </p:spPr>
                  </p:pic>
                </p:oleObj>
              </mc:Fallback>
            </mc:AlternateContent>
          </a:graphicData>
        </a:graphic>
      </p:graphicFrame>
      <p:graphicFrame>
        <p:nvGraphicFramePr>
          <p:cNvPr id="8" name="Oggetto 7">
            <a:extLst>
              <a:ext uri="{FF2B5EF4-FFF2-40B4-BE49-F238E27FC236}">
                <a16:creationId xmlns:a16="http://schemas.microsoft.com/office/drawing/2014/main" id="{8D99E811-19ED-774B-4A20-5BCD1AD93BAB}"/>
              </a:ext>
            </a:extLst>
          </p:cNvPr>
          <p:cNvGraphicFramePr>
            <a:graphicFrameLocks noChangeAspect="1"/>
          </p:cNvGraphicFramePr>
          <p:nvPr>
            <p:extLst>
              <p:ext uri="{D42A27DB-BD31-4B8C-83A1-F6EECF244321}">
                <p14:modId xmlns:p14="http://schemas.microsoft.com/office/powerpoint/2010/main" val="3476830945"/>
              </p:ext>
            </p:extLst>
          </p:nvPr>
        </p:nvGraphicFramePr>
        <p:xfrm>
          <a:off x="1531022" y="1766453"/>
          <a:ext cx="8011184" cy="1632591"/>
        </p:xfrm>
        <a:graphic>
          <a:graphicData uri="http://schemas.openxmlformats.org/presentationml/2006/ole">
            <mc:AlternateContent xmlns:mc="http://schemas.openxmlformats.org/markup-compatibility/2006">
              <mc:Choice xmlns:v="urn:schemas-microsoft-com:vml" Requires="v">
                <p:oleObj name="Oggetto shell Packager" showAsIcon="1" r:id="rId4" imgW="2766166" imgH="563706" progId="Package">
                  <p:embed/>
                </p:oleObj>
              </mc:Choice>
              <mc:Fallback>
                <p:oleObj name="Oggetto shell Packager" showAsIcon="1" r:id="rId4" imgW="2766166" imgH="563706" progId="Package">
                  <p:embed/>
                  <p:pic>
                    <p:nvPicPr>
                      <p:cNvPr id="0" name=""/>
                      <p:cNvPicPr/>
                      <p:nvPr/>
                    </p:nvPicPr>
                    <p:blipFill>
                      <a:blip r:embed="rId5"/>
                      <a:stretch>
                        <a:fillRect/>
                      </a:stretch>
                    </p:blipFill>
                    <p:spPr>
                      <a:xfrm>
                        <a:off x="1531022" y="1766453"/>
                        <a:ext cx="8011184" cy="1632591"/>
                      </a:xfrm>
                      <a:prstGeom prst="rect">
                        <a:avLst/>
                      </a:prstGeom>
                    </p:spPr>
                  </p:pic>
                </p:oleObj>
              </mc:Fallback>
            </mc:AlternateContent>
          </a:graphicData>
        </a:graphic>
      </p:graphicFrame>
    </p:spTree>
    <p:extLst>
      <p:ext uri="{BB962C8B-B14F-4D97-AF65-F5344CB8AC3E}">
        <p14:creationId xmlns:p14="http://schemas.microsoft.com/office/powerpoint/2010/main" val="160243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2358"/>
            <a:ext cx="10691813" cy="7554959"/>
          </a:xfrm>
          <a:prstGeom prst="rect">
            <a:avLst/>
          </a:prstGeom>
        </p:spPr>
      </p:pic>
      <p:sp>
        <p:nvSpPr>
          <p:cNvPr id="14" name="CasellaDiTesto 13"/>
          <p:cNvSpPr txBox="1"/>
          <p:nvPr/>
        </p:nvSpPr>
        <p:spPr>
          <a:xfrm>
            <a:off x="651198" y="2033005"/>
            <a:ext cx="8901403" cy="5632311"/>
          </a:xfrm>
          <a:prstGeom prst="rect">
            <a:avLst/>
          </a:prstGeom>
          <a:noFill/>
        </p:spPr>
        <p:txBody>
          <a:bodyPr wrap="square" rtlCol="0">
            <a:spAutoFit/>
          </a:bodyPr>
          <a:lstStyle/>
          <a:p>
            <a:pPr algn="just"/>
            <a:endParaRPr lang="it-IT" sz="2400" b="1"/>
          </a:p>
          <a:p>
            <a:pPr algn="just"/>
            <a:r>
              <a:rPr lang="it-IT" sz="2400" b="1" dirty="0"/>
              <a:t>Sono ammessi al ruolo  i Medici - Chirurghi abilitati all’esercizio della Professione ed iscritti all’Ordine dei Medici Provinciali che abbiano frequentato con valutazione positiva un corso di formazione indetto in convenzione con la F.M.S.I., in sede centrale o periferica della F.P.I. anche in modalità </a:t>
            </a:r>
            <a:r>
              <a:rPr lang="it-IT" sz="2400" b="1" dirty="0" err="1"/>
              <a:t>e-learnig</a:t>
            </a:r>
            <a:r>
              <a:rPr lang="it-IT" sz="2400" b="1" dirty="0"/>
              <a:t> Almeno 12 ore).</a:t>
            </a:r>
          </a:p>
          <a:p>
            <a:pPr algn="just"/>
            <a:endParaRPr lang="it-IT" sz="2400" b="1" dirty="0"/>
          </a:p>
          <a:p>
            <a:pPr algn="just"/>
            <a:r>
              <a:rPr lang="it-IT" sz="2400" b="1" dirty="0"/>
              <a:t>Non abbiano riportato condanne penali per reati dolosi e non abbiano riportato sanzioni disciplinari da parte di Federazioni Sportive Nazionali superiori ad un anno nell’ultimo decennio.</a:t>
            </a:r>
          </a:p>
          <a:p>
            <a:pPr algn="just"/>
            <a:endParaRPr lang="it-IT" sz="2400" b="1" dirty="0"/>
          </a:p>
          <a:p>
            <a:pPr algn="just"/>
            <a:r>
              <a:rPr lang="it-IT" sz="2400" b="1" dirty="0"/>
              <a:t>Il Medico iscritto al ruolo è tenuto a frequentare almeno 1 corso di aggiornamento nel quadriennio olimpico pena la sospensione dal ruolo.</a:t>
            </a:r>
          </a:p>
          <a:p>
            <a:endParaRPr lang="it-IT" sz="2400" dirty="0"/>
          </a:p>
        </p:txBody>
      </p:sp>
      <p:sp>
        <p:nvSpPr>
          <p:cNvPr id="15" name="CasellaDiTesto 14"/>
          <p:cNvSpPr txBox="1"/>
          <p:nvPr/>
        </p:nvSpPr>
        <p:spPr>
          <a:xfrm>
            <a:off x="746448" y="1556229"/>
            <a:ext cx="9125339" cy="584775"/>
          </a:xfrm>
          <a:prstGeom prst="rect">
            <a:avLst/>
          </a:prstGeom>
          <a:noFill/>
        </p:spPr>
        <p:txBody>
          <a:bodyPr wrap="square" rtlCol="0">
            <a:spAutoFit/>
          </a:bodyPr>
          <a:lstStyle/>
          <a:p>
            <a:pPr lvl="0" algn="ctr"/>
            <a:r>
              <a:rPr lang="it-IT" sz="3200" b="1" i="1" dirty="0">
                <a:solidFill>
                  <a:prstClr val="black"/>
                </a:solidFill>
              </a:rPr>
              <a:t>Il</a:t>
            </a:r>
            <a:r>
              <a:rPr lang="it-IT" sz="3200" b="1" dirty="0">
                <a:solidFill>
                  <a:prstClr val="black"/>
                </a:solidFill>
              </a:rPr>
              <a:t> Medico di Bordo Ring</a:t>
            </a: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egnaposto piè di pagina 2"/>
          <p:cNvSpPr>
            <a:spLocks noGrp="1"/>
          </p:cNvSpPr>
          <p:nvPr>
            <p:ph type="ftr" sz="quarter" idx="11"/>
          </p:nvPr>
        </p:nvSpPr>
        <p:spPr>
          <a:xfrm>
            <a:off x="3181350" y="6915150"/>
            <a:ext cx="4248150" cy="494033"/>
          </a:xfrm>
        </p:spPr>
        <p:txBody>
          <a:bodyPr/>
          <a:lstStyle/>
          <a:p>
            <a:r>
              <a:rPr lang="it-IT" b="1">
                <a:solidFill>
                  <a:srgbClr val="FF0000"/>
                </a:solidFill>
              </a:rPr>
              <a:t>Corso Online Medici di bordo ring  3-4 maggio 2025</a:t>
            </a:r>
            <a:endParaRPr lang="it-IT" b="1" dirty="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6FBFDD-218D-0BB3-FAB7-4D3526B0D58E}"/>
              </a:ext>
            </a:extLst>
          </p:cNvPr>
          <p:cNvSpPr>
            <a:spLocks noGrp="1"/>
          </p:cNvSpPr>
          <p:nvPr>
            <p:ph type="title"/>
          </p:nvPr>
        </p:nvSpPr>
        <p:spPr/>
        <p:txBody>
          <a:bodyPr>
            <a:normAutofit fontScale="90000"/>
          </a:bodyPr>
          <a:lstStyle/>
          <a:p>
            <a:r>
              <a:rPr lang="it-IT" sz="3200" b="1" u="sng" dirty="0">
                <a:solidFill>
                  <a:srgbClr val="000000"/>
                </a:solidFill>
                <a:effectLst/>
                <a:latin typeface="Arial" panose="020B0604020202020204" pitchFamily="34" charset="0"/>
                <a:ea typeface="Calibri" panose="020F0502020204030204" pitchFamily="34" charset="0"/>
              </a:rPr>
              <a:t>Criteri di non eleggibilità per il pugilato disabili</a:t>
            </a:r>
            <a:r>
              <a:rPr lang="it-IT" sz="1800" u="sng" dirty="0">
                <a:solidFill>
                  <a:srgbClr val="000000"/>
                </a:solidFill>
                <a:effectLst/>
                <a:latin typeface="Arial" panose="020B0604020202020204" pitchFamily="34" charset="0"/>
                <a:ea typeface="Calibri" panose="020F0502020204030204" pitchFamily="34" charset="0"/>
              </a:rPr>
              <a:t>. </a:t>
            </a:r>
            <a:br>
              <a:rPr lang="it-IT" sz="1800" dirty="0">
                <a:solidFill>
                  <a:srgbClr val="000000"/>
                </a:solidFill>
                <a:effectLst/>
                <a:latin typeface="Arial" panose="020B0604020202020204" pitchFamily="34" charset="0"/>
                <a:ea typeface="Calibri" panose="020F0502020204030204" pitchFamily="34" charset="0"/>
              </a:rPr>
            </a:br>
            <a:endParaRPr lang="it-IT" dirty="0"/>
          </a:p>
        </p:txBody>
      </p:sp>
      <p:sp>
        <p:nvSpPr>
          <p:cNvPr id="3" name="Segnaposto contenuto 2">
            <a:extLst>
              <a:ext uri="{FF2B5EF4-FFF2-40B4-BE49-F238E27FC236}">
                <a16:creationId xmlns:a16="http://schemas.microsoft.com/office/drawing/2014/main" id="{BDF8BE73-C961-4422-DA45-B892E78E342C}"/>
              </a:ext>
            </a:extLst>
          </p:cNvPr>
          <p:cNvSpPr>
            <a:spLocks noGrp="1"/>
          </p:cNvSpPr>
          <p:nvPr>
            <p:ph idx="1"/>
          </p:nvPr>
        </p:nvSpPr>
        <p:spPr>
          <a:xfrm>
            <a:off x="735061" y="1584711"/>
            <a:ext cx="9221689" cy="4796544"/>
          </a:xfrm>
        </p:spPr>
        <p:txBody>
          <a:bodyPr>
            <a:normAutofit lnSpcReduction="10000"/>
          </a:bodyPr>
          <a:lstStyle/>
          <a:p>
            <a:pPr algn="just">
              <a:lnSpc>
                <a:spcPct val="150000"/>
              </a:lnSpc>
              <a:buNone/>
            </a:pPr>
            <a:r>
              <a:rPr lang="it-IT" sz="1800" dirty="0">
                <a:solidFill>
                  <a:srgbClr val="000000"/>
                </a:solidFill>
                <a:effectLst/>
                <a:latin typeface="Arial" panose="020B0604020202020204" pitchFamily="34" charset="0"/>
                <a:ea typeface="Calibri" panose="020F0502020204030204" pitchFamily="34" charset="0"/>
              </a:rPr>
              <a:t>La certificazione di idoneità agonistica è rilasciata ai sensi del decreto 4 Marzo 1993 Allegato 1 Tab. B, le specifiche riguardanti gli accertamenti integrativi (attualmente non necessari) seguiranno eventualmente le norme previste dal decreto 18 febbraio 1982.</a:t>
            </a:r>
          </a:p>
          <a:p>
            <a:pPr algn="just">
              <a:lnSpc>
                <a:spcPct val="150000"/>
              </a:lnSpc>
              <a:buNone/>
            </a:pPr>
            <a:r>
              <a:rPr lang="it-IT" sz="1800" dirty="0">
                <a:solidFill>
                  <a:srgbClr val="000000"/>
                </a:solidFill>
                <a:effectLst/>
                <a:latin typeface="Arial" panose="020B0604020202020204" pitchFamily="34" charset="0"/>
                <a:ea typeface="Calibri" panose="020F0502020204030204" pitchFamily="34" charset="0"/>
              </a:rPr>
              <a:t>Per quanto concerne il rilascio di tali certificazioni, pur essendo presenti linee  guida in ambito cardiologico, pneumologico, neurologico, endocrinologico ed allergologico, non risultano al momento indicazioni su patologie per le quali non si possa richiedere l’espressione di un giudizio di idoneità a priori.  </a:t>
            </a:r>
          </a:p>
          <a:p>
            <a:pPr algn="just">
              <a:lnSpc>
                <a:spcPct val="150000"/>
              </a:lnSpc>
            </a:pPr>
            <a:r>
              <a:rPr lang="it-IT" sz="1800" dirty="0">
                <a:solidFill>
                  <a:srgbClr val="000000"/>
                </a:solidFill>
                <a:effectLst/>
                <a:latin typeface="Arial" panose="020B0604020202020204" pitchFamily="34" charset="0"/>
                <a:ea typeface="Calibri" panose="020F0502020204030204" pitchFamily="34" charset="0"/>
              </a:rPr>
              <a:t>Di contro per il pugilato, ed in particolare per il pugilato disabili, nel corso delle riunioni e sulla base di un consenso condiviso tra i membri della commissione disabili della FMSI emerge che alcune categorie di atleti non possono essere inserite nel circuito pugilistico disabili amatoriale (Gym Boxe con contatto controllato) allo stato attuale. </a:t>
            </a:r>
          </a:p>
          <a:p>
            <a:endParaRPr lang="it-IT" dirty="0"/>
          </a:p>
        </p:txBody>
      </p:sp>
      <p:sp>
        <p:nvSpPr>
          <p:cNvPr id="4" name="Segnaposto piè di pagina 3">
            <a:extLst>
              <a:ext uri="{FF2B5EF4-FFF2-40B4-BE49-F238E27FC236}">
                <a16:creationId xmlns:a16="http://schemas.microsoft.com/office/drawing/2014/main" id="{2D64A185-E3CC-5291-4E43-CE0BD827B45B}"/>
              </a:ext>
            </a:extLst>
          </p:cNvPr>
          <p:cNvSpPr>
            <a:spLocks noGrp="1"/>
          </p:cNvSpPr>
          <p:nvPr>
            <p:ph type="ftr" sz="quarter" idx="11"/>
          </p:nvPr>
        </p:nvSpPr>
        <p:spPr/>
        <p:txBody>
          <a:bodyPr/>
          <a:lstStyle/>
          <a:p>
            <a:r>
              <a:rPr lang="it-IT"/>
              <a:t>Corso Online Medici di bordo ring  3-4 maggio 2025</a:t>
            </a:r>
          </a:p>
        </p:txBody>
      </p:sp>
    </p:spTree>
    <p:extLst>
      <p:ext uri="{BB962C8B-B14F-4D97-AF65-F5344CB8AC3E}">
        <p14:creationId xmlns:p14="http://schemas.microsoft.com/office/powerpoint/2010/main" val="3707550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157472-1461-49FE-F4F2-5EBEE76CB068}"/>
              </a:ext>
            </a:extLst>
          </p:cNvPr>
          <p:cNvSpPr>
            <a:spLocks noGrp="1"/>
          </p:cNvSpPr>
          <p:nvPr>
            <p:ph type="title"/>
          </p:nvPr>
        </p:nvSpPr>
        <p:spPr/>
        <p:txBody>
          <a:bodyPr>
            <a:normAutofit/>
          </a:bodyPr>
          <a:lstStyle/>
          <a:p>
            <a:r>
              <a:rPr lang="it-IT" sz="1800" b="1" dirty="0">
                <a:solidFill>
                  <a:srgbClr val="000000"/>
                </a:solidFill>
                <a:latin typeface="Arial" panose="020B0604020202020204" pitchFamily="34" charset="0"/>
                <a:ea typeface="Calibri" panose="020F0502020204030204" pitchFamily="34" charset="0"/>
              </a:rPr>
              <a:t>Di seguito le condizioni che comportano l’esclusione degli atleti da tale attività:</a:t>
            </a:r>
            <a:br>
              <a:rPr lang="it-IT" sz="5400" dirty="0">
                <a:solidFill>
                  <a:srgbClr val="000000"/>
                </a:solidFill>
                <a:latin typeface="Arial" panose="020B0604020202020204" pitchFamily="34" charset="0"/>
                <a:ea typeface="Calibri" panose="020F0502020204030204" pitchFamily="34" charset="0"/>
              </a:rPr>
            </a:br>
            <a:endParaRPr lang="it-IT" dirty="0"/>
          </a:p>
        </p:txBody>
      </p:sp>
      <p:sp>
        <p:nvSpPr>
          <p:cNvPr id="3" name="Segnaposto contenuto 2">
            <a:extLst>
              <a:ext uri="{FF2B5EF4-FFF2-40B4-BE49-F238E27FC236}">
                <a16:creationId xmlns:a16="http://schemas.microsoft.com/office/drawing/2014/main" id="{911CBCE3-C27F-0EA4-0227-C6814F45F73A}"/>
              </a:ext>
            </a:extLst>
          </p:cNvPr>
          <p:cNvSpPr>
            <a:spLocks noGrp="1"/>
          </p:cNvSpPr>
          <p:nvPr>
            <p:ph idx="1"/>
          </p:nvPr>
        </p:nvSpPr>
        <p:spPr>
          <a:xfrm>
            <a:off x="735061" y="1253613"/>
            <a:ext cx="9221689" cy="5216132"/>
          </a:xfrm>
        </p:spPr>
        <p:txBody>
          <a:bodyPr>
            <a:normAutofit fontScale="25000" lnSpcReduction="20000"/>
          </a:bodyPr>
          <a:lstStyle/>
          <a:p>
            <a:pPr algn="just">
              <a:lnSpc>
                <a:spcPct val="150000"/>
              </a:lnSpc>
              <a:buNone/>
            </a:pPr>
            <a:r>
              <a:rPr lang="it-IT" sz="1800" dirty="0">
                <a:solidFill>
                  <a:srgbClr val="000000"/>
                </a:solidFill>
                <a:effectLst/>
                <a:latin typeface="Arial" panose="020B0604020202020204" pitchFamily="34" charset="0"/>
                <a:ea typeface="Calibri" panose="020F0502020204030204" pitchFamily="34" charset="0"/>
              </a:rPr>
              <a:t> </a:t>
            </a:r>
            <a:endParaRPr lang="it-IT" sz="26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buFont typeface="Symbol" panose="05050102010706020507" pitchFamily="18" charset="2"/>
              <a:buChar char=""/>
            </a:pPr>
            <a:r>
              <a:rPr lang="it-IT" sz="6400" dirty="0">
                <a:solidFill>
                  <a:srgbClr val="000000"/>
                </a:solidFill>
                <a:effectLst/>
                <a:latin typeface="+mj-lt"/>
                <a:ea typeface="Calibri" panose="020F0502020204030204" pitchFamily="34" charset="0"/>
              </a:rPr>
              <a:t>deficit sensoriali (visivi)</a:t>
            </a:r>
          </a:p>
          <a:p>
            <a:pPr marL="342900" lvl="0" indent="-342900" algn="just">
              <a:lnSpc>
                <a:spcPct val="150000"/>
              </a:lnSpc>
              <a:buFont typeface="Symbol" panose="05050102010706020507" pitchFamily="18" charset="2"/>
              <a:buChar char=""/>
            </a:pPr>
            <a:r>
              <a:rPr lang="it-IT" sz="6400" dirty="0">
                <a:solidFill>
                  <a:srgbClr val="000000"/>
                </a:solidFill>
                <a:effectLst/>
                <a:latin typeface="+mj-lt"/>
                <a:ea typeface="Calibri" panose="020F0502020204030204" pitchFamily="34" charset="0"/>
              </a:rPr>
              <a:t>cerebro lesioni (sia congenite che acquisite)</a:t>
            </a:r>
          </a:p>
          <a:p>
            <a:pPr marL="342900" lvl="0" indent="-342900" algn="just">
              <a:lnSpc>
                <a:spcPct val="150000"/>
              </a:lnSpc>
              <a:buFont typeface="Symbol" panose="05050102010706020507" pitchFamily="18" charset="2"/>
              <a:buChar char=""/>
            </a:pPr>
            <a:r>
              <a:rPr lang="it-IT" sz="6400" dirty="0">
                <a:solidFill>
                  <a:srgbClr val="000000"/>
                </a:solidFill>
                <a:effectLst/>
                <a:latin typeface="+mj-lt"/>
                <a:ea typeface="Calibri" panose="020F0502020204030204" pitchFamily="34" charset="0"/>
              </a:rPr>
              <a:t>patologie neuro-mio-degenerative</a:t>
            </a:r>
          </a:p>
          <a:p>
            <a:pPr marL="342900" lvl="0" indent="-342900" algn="just">
              <a:lnSpc>
                <a:spcPct val="150000"/>
              </a:lnSpc>
              <a:buFont typeface="Symbol" panose="05050102010706020507" pitchFamily="18" charset="2"/>
              <a:buChar char=""/>
            </a:pPr>
            <a:r>
              <a:rPr lang="it-IT" sz="6400" dirty="0">
                <a:solidFill>
                  <a:srgbClr val="000000"/>
                </a:solidFill>
                <a:effectLst/>
                <a:latin typeface="+mj-lt"/>
                <a:ea typeface="Calibri" panose="020F0502020204030204" pitchFamily="34" charset="0"/>
              </a:rPr>
              <a:t>infezioni croniche contagiose (e.g. stato di portatore di Epatite B, C, HIV)</a:t>
            </a:r>
          </a:p>
          <a:p>
            <a:pPr marL="342900" lvl="0" indent="-342900" algn="just">
              <a:lnSpc>
                <a:spcPct val="150000"/>
              </a:lnSpc>
              <a:buFont typeface="Symbol" panose="05050102010706020507" pitchFamily="18" charset="2"/>
              <a:buChar char=""/>
            </a:pPr>
            <a:r>
              <a:rPr lang="it-IT" sz="6400" dirty="0">
                <a:solidFill>
                  <a:srgbClr val="000000"/>
                </a:solidFill>
                <a:effectLst/>
                <a:latin typeface="+mj-lt"/>
                <a:ea typeface="Calibri" panose="020F0502020204030204" pitchFamily="34" charset="0"/>
              </a:rPr>
              <a:t>Alterazioni ematologiche che comportino un aumento del rischio emorragico</a:t>
            </a:r>
          </a:p>
          <a:p>
            <a:pPr marL="342900" lvl="0" indent="-342900" algn="just">
              <a:lnSpc>
                <a:spcPct val="150000"/>
              </a:lnSpc>
              <a:buFont typeface="Symbol" panose="05050102010706020507" pitchFamily="18" charset="2"/>
              <a:buChar char=""/>
            </a:pPr>
            <a:r>
              <a:rPr lang="it-IT" sz="6400" dirty="0">
                <a:solidFill>
                  <a:srgbClr val="000000"/>
                </a:solidFill>
                <a:effectLst/>
                <a:latin typeface="+mj-lt"/>
                <a:ea typeface="Calibri" panose="020F0502020204030204" pitchFamily="34" charset="0"/>
              </a:rPr>
              <a:t>Distacco retinico</a:t>
            </a:r>
          </a:p>
          <a:p>
            <a:pPr marL="342900" lvl="0" indent="-342900" algn="just">
              <a:lnSpc>
                <a:spcPct val="150000"/>
              </a:lnSpc>
              <a:buFont typeface="Symbol" panose="05050102010706020507" pitchFamily="18" charset="2"/>
              <a:buChar char=""/>
            </a:pPr>
            <a:r>
              <a:rPr lang="it-IT" sz="6400" dirty="0">
                <a:solidFill>
                  <a:srgbClr val="000000"/>
                </a:solidFill>
                <a:effectLst/>
                <a:latin typeface="+mj-lt"/>
                <a:ea typeface="Calibri" panose="020F0502020204030204" pitchFamily="34" charset="0"/>
              </a:rPr>
              <a:t>Disturbi di pertinenza psichiatrica</a:t>
            </a:r>
          </a:p>
          <a:p>
            <a:pPr marL="342900" lvl="0" indent="-342900" algn="just">
              <a:lnSpc>
                <a:spcPct val="150000"/>
              </a:lnSpc>
              <a:buFont typeface="Symbol" panose="05050102010706020507" pitchFamily="18" charset="2"/>
              <a:buChar char=""/>
            </a:pPr>
            <a:r>
              <a:rPr lang="it-IT" sz="6400" dirty="0">
                <a:solidFill>
                  <a:srgbClr val="000000"/>
                </a:solidFill>
                <a:effectLst/>
                <a:latin typeface="+mj-lt"/>
                <a:ea typeface="Calibri" panose="020F0502020204030204" pitchFamily="34" charset="0"/>
              </a:rPr>
              <a:t>Epilessia </a:t>
            </a:r>
          </a:p>
          <a:p>
            <a:pPr marL="342900" lvl="0" indent="-342900" algn="just">
              <a:lnSpc>
                <a:spcPct val="150000"/>
              </a:lnSpc>
              <a:buFont typeface="Symbol" panose="05050102010706020507" pitchFamily="18" charset="2"/>
              <a:buChar char=""/>
            </a:pPr>
            <a:r>
              <a:rPr lang="it-IT" sz="6400" dirty="0">
                <a:solidFill>
                  <a:srgbClr val="000000"/>
                </a:solidFill>
                <a:effectLst/>
                <a:latin typeface="+mj-lt"/>
                <a:ea typeface="Calibri" panose="020F0502020204030204" pitchFamily="34" charset="0"/>
              </a:rPr>
              <a:t>Gravidanza</a:t>
            </a:r>
          </a:p>
          <a:p>
            <a:pPr marL="342900" lvl="0" indent="-342900" algn="just">
              <a:lnSpc>
                <a:spcPct val="150000"/>
              </a:lnSpc>
              <a:buFont typeface="Symbol" panose="05050102010706020507" pitchFamily="18" charset="2"/>
              <a:buChar char=""/>
            </a:pPr>
            <a:r>
              <a:rPr lang="it-IT" sz="6400" dirty="0">
                <a:solidFill>
                  <a:srgbClr val="000000"/>
                </a:solidFill>
                <a:effectLst/>
                <a:latin typeface="+mj-lt"/>
                <a:ea typeface="Calibri" panose="020F0502020204030204" pitchFamily="34" charset="0"/>
              </a:rPr>
              <a:t>Presenza di masse addominali aneurismatiche note</a:t>
            </a:r>
          </a:p>
          <a:p>
            <a:pPr marL="342900" lvl="0" indent="-342900" algn="just">
              <a:lnSpc>
                <a:spcPct val="150000"/>
              </a:lnSpc>
              <a:buFont typeface="Symbol" panose="05050102010706020507" pitchFamily="18" charset="2"/>
              <a:buChar char=""/>
            </a:pPr>
            <a:r>
              <a:rPr lang="it-IT" sz="6400" dirty="0">
                <a:solidFill>
                  <a:srgbClr val="000000"/>
                </a:solidFill>
                <a:effectLst/>
                <a:latin typeface="+mj-lt"/>
                <a:ea typeface="Calibri" panose="020F0502020204030204" pitchFamily="34" charset="0"/>
              </a:rPr>
              <a:t>patologie oncologiche in atto.</a:t>
            </a:r>
          </a:p>
          <a:p>
            <a:endParaRPr lang="it-IT" dirty="0"/>
          </a:p>
        </p:txBody>
      </p:sp>
      <p:sp>
        <p:nvSpPr>
          <p:cNvPr id="4" name="Segnaposto piè di pagina 3">
            <a:extLst>
              <a:ext uri="{FF2B5EF4-FFF2-40B4-BE49-F238E27FC236}">
                <a16:creationId xmlns:a16="http://schemas.microsoft.com/office/drawing/2014/main" id="{C467A7BF-9B3C-32E3-6099-27AEC4918739}"/>
              </a:ext>
            </a:extLst>
          </p:cNvPr>
          <p:cNvSpPr>
            <a:spLocks noGrp="1"/>
          </p:cNvSpPr>
          <p:nvPr>
            <p:ph type="ftr" sz="quarter" idx="11"/>
          </p:nvPr>
        </p:nvSpPr>
        <p:spPr/>
        <p:txBody>
          <a:bodyPr/>
          <a:lstStyle/>
          <a:p>
            <a:r>
              <a:rPr lang="it-IT"/>
              <a:t>Corso Online Medici di bordo ring  3-4 maggio 2025</a:t>
            </a:r>
          </a:p>
        </p:txBody>
      </p:sp>
    </p:spTree>
    <p:extLst>
      <p:ext uri="{BB962C8B-B14F-4D97-AF65-F5344CB8AC3E}">
        <p14:creationId xmlns:p14="http://schemas.microsoft.com/office/powerpoint/2010/main" val="1171835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D725F-C3B9-6956-24DF-CD996665F474}"/>
            </a:ext>
          </a:extLst>
        </p:cNvPr>
        <p:cNvGrpSpPr/>
        <p:nvPr/>
      </p:nvGrpSpPr>
      <p:grpSpPr>
        <a:xfrm>
          <a:off x="0" y="0"/>
          <a:ext cx="0" cy="0"/>
          <a:chOff x="0" y="0"/>
          <a:chExt cx="0" cy="0"/>
        </a:xfrm>
      </p:grpSpPr>
      <p:pic>
        <p:nvPicPr>
          <p:cNvPr id="15" name="Immagine 14">
            <a:extLst>
              <a:ext uri="{FF2B5EF4-FFF2-40B4-BE49-F238E27FC236}">
                <a16:creationId xmlns:a16="http://schemas.microsoft.com/office/drawing/2014/main" id="{A25D68E1-B4AE-3F57-614C-49050E5FFE6B}"/>
              </a:ext>
            </a:extLst>
          </p:cNvPr>
          <p:cNvPicPr>
            <a:picLocks noChangeAspect="1"/>
          </p:cNvPicPr>
          <p:nvPr/>
        </p:nvPicPr>
        <p:blipFill>
          <a:blip r:embed="rId2"/>
          <a:stretch>
            <a:fillRect/>
          </a:stretch>
        </p:blipFill>
        <p:spPr>
          <a:xfrm>
            <a:off x="65741" y="2332"/>
            <a:ext cx="10691813" cy="7557343"/>
          </a:xfrm>
          <a:prstGeom prst="rect">
            <a:avLst/>
          </a:prstGeom>
        </p:spPr>
      </p:pic>
      <p:pic>
        <p:nvPicPr>
          <p:cNvPr id="25" name="Immagine 24">
            <a:extLst>
              <a:ext uri="{FF2B5EF4-FFF2-40B4-BE49-F238E27FC236}">
                <a16:creationId xmlns:a16="http://schemas.microsoft.com/office/drawing/2014/main" id="{1A660229-B4BF-DF80-6AE4-676D9235C5A1}"/>
              </a:ext>
            </a:extLst>
          </p:cNvPr>
          <p:cNvPicPr>
            <a:picLocks noChangeAspect="1"/>
          </p:cNvPicPr>
          <p:nvPr/>
        </p:nvPicPr>
        <p:blipFill>
          <a:blip r:embed="rId3">
            <a:alphaModFix amt="22000"/>
          </a:blip>
          <a:stretch>
            <a:fillRect/>
          </a:stretch>
        </p:blipFill>
        <p:spPr>
          <a:xfrm>
            <a:off x="2078060" y="2014961"/>
            <a:ext cx="6535691" cy="4584276"/>
          </a:xfrm>
          <a:prstGeom prst="rect">
            <a:avLst/>
          </a:prstGeom>
        </p:spPr>
      </p:pic>
      <p:sp>
        <p:nvSpPr>
          <p:cNvPr id="6" name="CasellaDiTesto 5">
            <a:extLst>
              <a:ext uri="{FF2B5EF4-FFF2-40B4-BE49-F238E27FC236}">
                <a16:creationId xmlns:a16="http://schemas.microsoft.com/office/drawing/2014/main" id="{6932DA29-D183-AC90-F8BC-CE7B073D50E5}"/>
              </a:ext>
            </a:extLst>
          </p:cNvPr>
          <p:cNvSpPr txBox="1"/>
          <p:nvPr/>
        </p:nvSpPr>
        <p:spPr>
          <a:xfrm>
            <a:off x="921822" y="4548229"/>
            <a:ext cx="8848165" cy="461665"/>
          </a:xfrm>
          <a:prstGeom prst="rect">
            <a:avLst/>
          </a:prstGeom>
          <a:noFill/>
        </p:spPr>
        <p:txBody>
          <a:bodyPr wrap="square" rtlCol="0">
            <a:spAutoFit/>
          </a:bodyPr>
          <a:lstStyle/>
          <a:p>
            <a:pPr marL="0" indent="0" algn="ctr">
              <a:buNone/>
            </a:pPr>
            <a:r>
              <a:rPr lang="it-IT" sz="2400" b="1" dirty="0">
                <a:solidFill>
                  <a:srgbClr val="FF0000"/>
                </a:solidFill>
              </a:rPr>
              <a:t>Principi  del pugilato disabili</a:t>
            </a:r>
          </a:p>
        </p:txBody>
      </p:sp>
      <p:sp>
        <p:nvSpPr>
          <p:cNvPr id="7" name="CasellaDiTesto 6">
            <a:extLst>
              <a:ext uri="{FF2B5EF4-FFF2-40B4-BE49-F238E27FC236}">
                <a16:creationId xmlns:a16="http://schemas.microsoft.com/office/drawing/2014/main" id="{41B3444C-EDEB-C980-2786-B42EB1B8B8B4}"/>
              </a:ext>
            </a:extLst>
          </p:cNvPr>
          <p:cNvSpPr txBox="1"/>
          <p:nvPr/>
        </p:nvSpPr>
        <p:spPr>
          <a:xfrm>
            <a:off x="3647131" y="5746481"/>
            <a:ext cx="6932645" cy="461665"/>
          </a:xfrm>
          <a:prstGeom prst="rect">
            <a:avLst/>
          </a:prstGeom>
          <a:noFill/>
        </p:spPr>
        <p:txBody>
          <a:bodyPr wrap="square" rtlCol="0">
            <a:spAutoFit/>
          </a:bodyPr>
          <a:lstStyle/>
          <a:p>
            <a:pPr algn="ctr"/>
            <a:r>
              <a:rPr lang="it-IT" sz="2400" dirty="0">
                <a:solidFill>
                  <a:schemeClr val="bg1"/>
                </a:solidFill>
                <a:latin typeface="COCOGOOSE" panose="02000000000000000000" pitchFamily="2" charset="0"/>
              </a:rPr>
              <a:t>Dr. Italo Guido </a:t>
            </a:r>
            <a:r>
              <a:rPr lang="it-IT" sz="2400" dirty="0" err="1">
                <a:solidFill>
                  <a:schemeClr val="bg1"/>
                </a:solidFill>
                <a:latin typeface="COCOGOOSE" panose="02000000000000000000" pitchFamily="2" charset="0"/>
              </a:rPr>
              <a:t>Ricagni</a:t>
            </a:r>
            <a:endParaRPr lang="it-IT" sz="2400" dirty="0">
              <a:solidFill>
                <a:schemeClr val="bg1"/>
              </a:solidFill>
              <a:latin typeface="COCOGOOSE" panose="02000000000000000000" pitchFamily="2" charset="0"/>
            </a:endParaRPr>
          </a:p>
        </p:txBody>
      </p:sp>
      <p:pic>
        <p:nvPicPr>
          <p:cNvPr id="13" name="Immagine 12">
            <a:extLst>
              <a:ext uri="{FF2B5EF4-FFF2-40B4-BE49-F238E27FC236}">
                <a16:creationId xmlns:a16="http://schemas.microsoft.com/office/drawing/2014/main" id="{92C39E4B-5A1F-BA0F-D860-E0E89683A3BE}"/>
              </a:ext>
            </a:extLst>
          </p:cNvPr>
          <p:cNvPicPr>
            <a:picLocks noChangeAspect="1"/>
          </p:cNvPicPr>
          <p:nvPr/>
        </p:nvPicPr>
        <p:blipFill>
          <a:blip r:embed="rId4"/>
          <a:stretch>
            <a:fillRect/>
          </a:stretch>
        </p:blipFill>
        <p:spPr>
          <a:xfrm>
            <a:off x="5411648" y="2166335"/>
            <a:ext cx="2739684" cy="1144539"/>
          </a:xfrm>
          <a:prstGeom prst="rect">
            <a:avLst/>
          </a:prstGeom>
        </p:spPr>
      </p:pic>
      <p:pic>
        <p:nvPicPr>
          <p:cNvPr id="17" name="Immagine 16">
            <a:extLst>
              <a:ext uri="{FF2B5EF4-FFF2-40B4-BE49-F238E27FC236}">
                <a16:creationId xmlns:a16="http://schemas.microsoft.com/office/drawing/2014/main" id="{A995A4E0-4F84-90EC-BBDF-985387D47121}"/>
              </a:ext>
            </a:extLst>
          </p:cNvPr>
          <p:cNvPicPr>
            <a:picLocks noChangeAspect="1"/>
          </p:cNvPicPr>
          <p:nvPr/>
        </p:nvPicPr>
        <p:blipFill rotWithShape="1">
          <a:blip r:embed="rId5"/>
          <a:srcRect r="55781"/>
          <a:stretch>
            <a:fillRect/>
          </a:stretch>
        </p:blipFill>
        <p:spPr>
          <a:xfrm>
            <a:off x="2771541" y="1217570"/>
            <a:ext cx="1970788" cy="2360641"/>
          </a:xfrm>
          <a:prstGeom prst="rect">
            <a:avLst/>
          </a:prstGeom>
        </p:spPr>
      </p:pic>
      <p:cxnSp>
        <p:nvCxnSpPr>
          <p:cNvPr id="20" name="Connettore 1 19">
            <a:extLst>
              <a:ext uri="{FF2B5EF4-FFF2-40B4-BE49-F238E27FC236}">
                <a16:creationId xmlns:a16="http://schemas.microsoft.com/office/drawing/2014/main" id="{CA55093F-C3CF-8D12-F673-998B92A605CE}"/>
              </a:ext>
            </a:extLst>
          </p:cNvPr>
          <p:cNvCxnSpPr/>
          <p:nvPr/>
        </p:nvCxnSpPr>
        <p:spPr>
          <a:xfrm>
            <a:off x="1856792" y="4428565"/>
            <a:ext cx="67941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732ECD94-6BC3-8350-0452-4B3DBEFAF498}"/>
              </a:ext>
            </a:extLst>
          </p:cNvPr>
          <p:cNvCxnSpPr/>
          <p:nvPr/>
        </p:nvCxnSpPr>
        <p:spPr>
          <a:xfrm>
            <a:off x="1856792" y="4168589"/>
            <a:ext cx="67941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3491BB5A-D4BB-7782-4BDD-E7E5414B09E7}"/>
              </a:ext>
            </a:extLst>
          </p:cNvPr>
          <p:cNvCxnSpPr/>
          <p:nvPr/>
        </p:nvCxnSpPr>
        <p:spPr>
          <a:xfrm>
            <a:off x="1856792" y="6140824"/>
            <a:ext cx="67941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526F06A6-4270-8080-D83F-4759DA9C21AD}"/>
              </a:ext>
            </a:extLst>
          </p:cNvPr>
          <p:cNvCxnSpPr/>
          <p:nvPr/>
        </p:nvCxnSpPr>
        <p:spPr>
          <a:xfrm>
            <a:off x="1856792" y="6400801"/>
            <a:ext cx="67941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egnaposto piè di pagina 1">
            <a:extLst>
              <a:ext uri="{FF2B5EF4-FFF2-40B4-BE49-F238E27FC236}">
                <a16:creationId xmlns:a16="http://schemas.microsoft.com/office/drawing/2014/main" id="{40DD59AB-B825-1ED3-4CDF-9DBFAE013518}"/>
              </a:ext>
            </a:extLst>
          </p:cNvPr>
          <p:cNvSpPr>
            <a:spLocks noGrp="1"/>
          </p:cNvSpPr>
          <p:nvPr>
            <p:ph type="ftr" sz="quarter" idx="11"/>
          </p:nvPr>
        </p:nvSpPr>
        <p:spPr>
          <a:xfrm>
            <a:off x="3371850" y="6945320"/>
            <a:ext cx="4267199" cy="463863"/>
          </a:xfrm>
        </p:spPr>
        <p:txBody>
          <a:bodyPr/>
          <a:lstStyle/>
          <a:p>
            <a:r>
              <a:rPr lang="it-IT" b="1">
                <a:solidFill>
                  <a:srgbClr val="FF0000"/>
                </a:solidFill>
              </a:rPr>
              <a:t>Corso Online Medici di bordo ring  3-4 maggio 2025</a:t>
            </a:r>
            <a:endParaRPr lang="it-IT" b="1" dirty="0">
              <a:solidFill>
                <a:srgbClr val="FF0000"/>
              </a:solidFill>
            </a:endParaRPr>
          </a:p>
        </p:txBody>
      </p:sp>
    </p:spTree>
    <p:extLst>
      <p:ext uri="{BB962C8B-B14F-4D97-AF65-F5344CB8AC3E}">
        <p14:creationId xmlns:p14="http://schemas.microsoft.com/office/powerpoint/2010/main" val="1976853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6789" y="43925"/>
            <a:ext cx="10691813" cy="7554959"/>
          </a:xfrm>
          <a:prstGeom prst="rect">
            <a:avLst/>
          </a:prstGeom>
        </p:spPr>
      </p:pic>
      <p:sp>
        <p:nvSpPr>
          <p:cNvPr id="14" name="CasellaDiTesto 13"/>
          <p:cNvSpPr txBox="1"/>
          <p:nvPr/>
        </p:nvSpPr>
        <p:spPr>
          <a:xfrm>
            <a:off x="854722" y="1996751"/>
            <a:ext cx="8901403" cy="5456878"/>
          </a:xfrm>
          <a:prstGeom prst="rect">
            <a:avLst/>
          </a:prstGeom>
          <a:noFill/>
        </p:spPr>
        <p:txBody>
          <a:bodyPr wrap="square" rtlCol="0">
            <a:spAutoFit/>
          </a:bodyPr>
          <a:lstStyle/>
          <a:p>
            <a:pPr marL="0" marR="0" lvl="0" indent="0" algn="ctr" defTabSz="400685" rtl="0" eaLnBrk="1" fontAlgn="auto" latinLnBrk="0" hangingPunct="1">
              <a:lnSpc>
                <a:spcPct val="100000"/>
              </a:lnSpc>
              <a:spcBef>
                <a:spcPct val="20000"/>
              </a:spcBef>
              <a:spcAft>
                <a:spcPts val="0"/>
              </a:spcAft>
              <a:buClrTx/>
              <a:buSzTx/>
              <a:buFontTx/>
              <a:buNone/>
              <a:defRPr/>
            </a:pPr>
            <a:endPar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00685" rtl="0" eaLnBrk="1" fontAlgn="auto" latinLnBrk="0" hangingPunct="1">
              <a:lnSpc>
                <a:spcPct val="100000"/>
              </a:lnSpc>
              <a:spcBef>
                <a:spcPct val="20000"/>
              </a:spcBef>
              <a:spcAft>
                <a:spcPts val="0"/>
              </a:spcAft>
              <a:buClrTx/>
              <a:buSzTx/>
              <a:buFontTx/>
              <a:buNone/>
              <a:defRPr/>
            </a:pPr>
            <a:endPar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00685" rtl="0" eaLnBrk="1" fontAlgn="auto" latinLnBrk="0" hangingPunct="1">
              <a:lnSpc>
                <a:spcPct val="100000"/>
              </a:lnSpc>
              <a:spcBef>
                <a:spcPct val="20000"/>
              </a:spcBef>
              <a:spcAft>
                <a:spcPts val="0"/>
              </a:spcAft>
              <a:buClrTx/>
              <a:buSzTx/>
              <a:buFontTx/>
              <a:buNone/>
              <a:defRPr/>
            </a:pPr>
            <a:r>
              <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rPr>
              <a:t>Corso  FPI -- FMSI                                        SPECIALISTA IM MEDICINA DELLO SPORT</a:t>
            </a:r>
          </a:p>
          <a:p>
            <a:pPr marL="0" marR="0" lvl="0" indent="0" algn="l" defTabSz="400685" rtl="0" eaLnBrk="1" fontAlgn="auto" latinLnBrk="0" hangingPunct="1">
              <a:lnSpc>
                <a:spcPct val="100000"/>
              </a:lnSpc>
              <a:spcBef>
                <a:spcPct val="20000"/>
              </a:spcBef>
              <a:spcAft>
                <a:spcPts val="0"/>
              </a:spcAft>
              <a:buClrTx/>
              <a:buSzTx/>
              <a:buFontTx/>
              <a:buNone/>
              <a:defRPr/>
            </a:pPr>
            <a:endParaRPr lang="it-IT" sz="2100" dirty="0">
              <a:solidFill>
                <a:prstClr val="black"/>
              </a:solidFill>
              <a:latin typeface="Calibri" panose="020F0502020204030204"/>
            </a:endParaRPr>
          </a:p>
          <a:p>
            <a:pPr marL="0" marR="0" lvl="0" indent="0" algn="l" defTabSz="400685" rtl="0" eaLnBrk="1" fontAlgn="auto" latinLnBrk="0" hangingPunct="1">
              <a:lnSpc>
                <a:spcPct val="100000"/>
              </a:lnSpc>
              <a:spcBef>
                <a:spcPct val="20000"/>
              </a:spcBef>
              <a:spcAft>
                <a:spcPts val="0"/>
              </a:spcAft>
              <a:buClrTx/>
              <a:buSzTx/>
              <a:buFontTx/>
              <a:buNone/>
              <a:defRPr/>
            </a:pPr>
            <a:r>
              <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rPr>
              <a:t>1° LIVELLO NON SPECIALISTA </a:t>
            </a:r>
          </a:p>
          <a:p>
            <a:pPr marL="0" marR="0" lvl="0" indent="0" algn="l" defTabSz="400685" rtl="0" eaLnBrk="1" fontAlgn="auto" latinLnBrk="0" hangingPunct="1">
              <a:lnSpc>
                <a:spcPct val="100000"/>
              </a:lnSpc>
              <a:spcBef>
                <a:spcPct val="20000"/>
              </a:spcBef>
              <a:spcAft>
                <a:spcPts val="0"/>
              </a:spcAft>
              <a:buClrTx/>
              <a:buSzTx/>
              <a:buFontTx/>
              <a:buNone/>
              <a:defRPr/>
            </a:pPr>
            <a:r>
              <a:rPr lang="it-IT" sz="2100" dirty="0">
                <a:solidFill>
                  <a:prstClr val="black"/>
                </a:solidFill>
                <a:latin typeface="Calibri" panose="020F0502020204030204"/>
              </a:rPr>
              <a:t>Dopo tre anni di tesseramento</a:t>
            </a:r>
            <a:r>
              <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rPr>
              <a:t> FPI</a:t>
            </a:r>
          </a:p>
          <a:p>
            <a:pPr marL="0" marR="0" lvl="0" indent="0" algn="l" defTabSz="400685" rtl="0" eaLnBrk="1" fontAlgn="auto" latinLnBrk="0" hangingPunct="1">
              <a:lnSpc>
                <a:spcPct val="100000"/>
              </a:lnSpc>
              <a:spcBef>
                <a:spcPct val="20000"/>
              </a:spcBef>
              <a:spcAft>
                <a:spcPts val="0"/>
              </a:spcAft>
              <a:buClrTx/>
              <a:buSzTx/>
              <a:buFontTx/>
              <a:buNone/>
              <a:defRPr/>
            </a:pPr>
            <a:r>
              <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rPr>
              <a:t>Previo corso - iscrizione FMSI</a:t>
            </a:r>
          </a:p>
          <a:p>
            <a:pPr marL="0" marR="0" lvl="0" indent="0" algn="l" defTabSz="400685" rtl="0" eaLnBrk="1" fontAlgn="auto" latinLnBrk="0" hangingPunct="1">
              <a:lnSpc>
                <a:spcPct val="100000"/>
              </a:lnSpc>
              <a:spcBef>
                <a:spcPct val="20000"/>
              </a:spcBef>
              <a:spcAft>
                <a:spcPts val="0"/>
              </a:spcAft>
              <a:buClrTx/>
              <a:buSzTx/>
              <a:buFontTx/>
              <a:buNone/>
              <a:defRPr/>
            </a:pPr>
            <a:endParaRPr lang="it-IT" sz="2100" dirty="0">
              <a:solidFill>
                <a:prstClr val="black"/>
              </a:solidFill>
              <a:latin typeface="Calibri" panose="020F0502020204030204"/>
            </a:endParaRPr>
          </a:p>
          <a:p>
            <a:pPr marL="0" marR="0" lvl="0" indent="0" algn="l" defTabSz="400685" rtl="0" eaLnBrk="1" fontAlgn="auto" latinLnBrk="0" hangingPunct="1">
              <a:lnSpc>
                <a:spcPct val="100000"/>
              </a:lnSpc>
              <a:spcBef>
                <a:spcPct val="20000"/>
              </a:spcBef>
              <a:spcAft>
                <a:spcPts val="0"/>
              </a:spcAft>
              <a:buClrTx/>
              <a:buSzTx/>
              <a:buFontTx/>
              <a:buNone/>
              <a:defRPr/>
            </a:pPr>
            <a:r>
              <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00685" rtl="0" eaLnBrk="1" fontAlgn="auto" latinLnBrk="0" hangingPunct="1">
              <a:lnSpc>
                <a:spcPct val="100000"/>
              </a:lnSpc>
              <a:spcBef>
                <a:spcPct val="20000"/>
              </a:spcBef>
              <a:spcAft>
                <a:spcPts val="0"/>
              </a:spcAft>
              <a:buClrTx/>
              <a:buSzTx/>
              <a:buFontTx/>
              <a:buNone/>
              <a:defRPr/>
            </a:pPr>
            <a:r>
              <a:rPr lang="it-IT" sz="2100" dirty="0">
                <a:solidFill>
                  <a:prstClr val="black"/>
                </a:solidFill>
                <a:latin typeface="Calibri" panose="020F0502020204030204"/>
              </a:rPr>
              <a:t>                                                     </a:t>
            </a:r>
            <a:r>
              <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rPr>
              <a:t>2° LIVELLO                            3° LIVELLO</a:t>
            </a:r>
          </a:p>
          <a:p>
            <a:pPr marL="0" marR="0" lvl="0" indent="0" algn="l" defTabSz="400685" rtl="0" eaLnBrk="1" fontAlgn="auto" latinLnBrk="0" hangingPunct="1">
              <a:lnSpc>
                <a:spcPct val="100000"/>
              </a:lnSpc>
              <a:spcBef>
                <a:spcPct val="20000"/>
              </a:spcBef>
              <a:spcAft>
                <a:spcPts val="0"/>
              </a:spcAft>
              <a:buClrTx/>
              <a:buSzTx/>
              <a:buFontTx/>
              <a:buNone/>
              <a:defRPr/>
            </a:pPr>
            <a:endParaRPr lang="it-IT" sz="2100" dirty="0">
              <a:solidFill>
                <a:prstClr val="black"/>
              </a:solidFill>
              <a:latin typeface="Calibri" panose="020F0502020204030204"/>
            </a:endParaRPr>
          </a:p>
          <a:p>
            <a:pPr marL="0" marR="0" lvl="0" indent="0" algn="l" defTabSz="400685" rtl="0" eaLnBrk="1" fontAlgn="auto" latinLnBrk="0" hangingPunct="1">
              <a:lnSpc>
                <a:spcPct val="100000"/>
              </a:lnSpc>
              <a:spcBef>
                <a:spcPct val="20000"/>
              </a:spcBef>
              <a:spcAft>
                <a:spcPts val="0"/>
              </a:spcAft>
              <a:buClrTx/>
              <a:buSzTx/>
              <a:buFontTx/>
              <a:buNone/>
              <a:defRPr/>
            </a:pPr>
            <a:endPar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00685" rtl="0" eaLnBrk="1" fontAlgn="auto" latinLnBrk="0" hangingPunct="1">
              <a:lnSpc>
                <a:spcPct val="100000"/>
              </a:lnSpc>
              <a:spcBef>
                <a:spcPct val="20000"/>
              </a:spcBef>
              <a:spcAft>
                <a:spcPts val="0"/>
              </a:spcAft>
              <a:buClrTx/>
              <a:buSzTx/>
              <a:buFontTx/>
              <a:buNone/>
              <a:defRPr/>
            </a:pPr>
            <a:endParaRPr lang="it-IT" sz="2100" dirty="0">
              <a:solidFill>
                <a:prstClr val="black"/>
              </a:solidFill>
              <a:latin typeface="Calibri" panose="020F0502020204030204"/>
            </a:endParaRPr>
          </a:p>
          <a:p>
            <a:pPr marL="0" marR="0" lvl="0" indent="0" algn="l" defTabSz="400685" rtl="0" eaLnBrk="1" fontAlgn="auto" latinLnBrk="0" hangingPunct="1">
              <a:lnSpc>
                <a:spcPct val="100000"/>
              </a:lnSpc>
              <a:spcBef>
                <a:spcPct val="20000"/>
              </a:spcBef>
              <a:spcAft>
                <a:spcPts val="0"/>
              </a:spcAft>
              <a:buClrTx/>
              <a:buSzTx/>
              <a:buFontTx/>
              <a:buNone/>
              <a:defRPr/>
            </a:pPr>
            <a:endPar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asellaDiTesto 14"/>
          <p:cNvSpPr txBox="1"/>
          <p:nvPr/>
        </p:nvSpPr>
        <p:spPr>
          <a:xfrm>
            <a:off x="783237" y="1520890"/>
            <a:ext cx="9125339" cy="646331"/>
          </a:xfrm>
          <a:prstGeom prst="rect">
            <a:avLst/>
          </a:prstGeom>
          <a:noFill/>
        </p:spPr>
        <p:txBody>
          <a:bodyPr wrap="square" rtlCol="0">
            <a:spAutoFit/>
          </a:bodyPr>
          <a:lstStyle/>
          <a:p>
            <a:pPr algn="ctr"/>
            <a:r>
              <a:rPr lang="it-IT" dirty="0">
                <a:solidFill>
                  <a:schemeClr val="accent1">
                    <a:lumMod val="75000"/>
                  </a:schemeClr>
                </a:solidFill>
                <a:latin typeface="COCOGOOSE" panose="02000000000000000000" pitchFamily="2" charset="0"/>
              </a:rPr>
              <a:t>MEDICO DI BORDO RING</a:t>
            </a:r>
            <a:r>
              <a:rPr lang="it-IT" dirty="0">
                <a:solidFill>
                  <a:prstClr val="black"/>
                </a:solidFill>
              </a:rPr>
              <a:t> </a:t>
            </a:r>
          </a:p>
          <a:p>
            <a:pPr algn="ctr"/>
            <a:endParaRPr lang="it-IT" dirty="0">
              <a:solidFill>
                <a:schemeClr val="accent1">
                  <a:lumMod val="75000"/>
                </a:schemeClr>
              </a:solidFill>
              <a:latin typeface="COCOGOOSE" panose="02000000000000000000" pitchFamily="2" charset="0"/>
            </a:endParaRP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4" name="Connettore 2 3"/>
          <p:cNvCxnSpPr/>
          <p:nvPr/>
        </p:nvCxnSpPr>
        <p:spPr>
          <a:xfrm flipH="1">
            <a:off x="2359742" y="1858001"/>
            <a:ext cx="2986164" cy="809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H="1">
            <a:off x="7648575" y="3184336"/>
            <a:ext cx="120484" cy="2046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egnaposto piè di pagina 2"/>
          <p:cNvSpPr>
            <a:spLocks noGrp="1"/>
          </p:cNvSpPr>
          <p:nvPr>
            <p:ph type="ftr" sz="quarter" idx="11"/>
          </p:nvPr>
        </p:nvSpPr>
        <p:spPr>
          <a:xfrm>
            <a:off x="3390900" y="7006700"/>
            <a:ext cx="4257675" cy="402483"/>
          </a:xfrm>
        </p:spPr>
        <p:txBody>
          <a:bodyPr/>
          <a:lstStyle/>
          <a:p>
            <a:r>
              <a:rPr lang="it-IT" b="1">
                <a:solidFill>
                  <a:srgbClr val="FF0000"/>
                </a:solidFill>
              </a:rPr>
              <a:t>Corso Online Medici di bordo ring  3-4 maggio 2025</a:t>
            </a:r>
            <a:endParaRPr lang="it-IT" b="1" dirty="0">
              <a:solidFill>
                <a:srgbClr val="FF0000"/>
              </a:solidFill>
            </a:endParaRPr>
          </a:p>
        </p:txBody>
      </p:sp>
      <p:cxnSp>
        <p:nvCxnSpPr>
          <p:cNvPr id="10" name="Connettore 2 9"/>
          <p:cNvCxnSpPr/>
          <p:nvPr/>
        </p:nvCxnSpPr>
        <p:spPr>
          <a:xfrm>
            <a:off x="1752600" y="3118943"/>
            <a:ext cx="0" cy="44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V="1">
            <a:off x="2744942" y="2903897"/>
            <a:ext cx="2169958"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2212258" y="4892062"/>
            <a:ext cx="1769185" cy="677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6789" y="43925"/>
            <a:ext cx="10691813" cy="7554959"/>
          </a:xfrm>
          <a:prstGeom prst="rect">
            <a:avLst/>
          </a:prstGeom>
        </p:spPr>
      </p:pic>
      <p:sp>
        <p:nvSpPr>
          <p:cNvPr id="14" name="CasellaDiTesto 13"/>
          <p:cNvSpPr txBox="1"/>
          <p:nvPr/>
        </p:nvSpPr>
        <p:spPr>
          <a:xfrm>
            <a:off x="858417" y="1996751"/>
            <a:ext cx="8901403" cy="2742289"/>
          </a:xfrm>
          <a:prstGeom prst="rect">
            <a:avLst/>
          </a:prstGeom>
          <a:noFill/>
        </p:spPr>
        <p:txBody>
          <a:bodyPr wrap="square" rtlCol="0">
            <a:spAutoFit/>
          </a:bodyPr>
          <a:lstStyle/>
          <a:p>
            <a:pPr marL="0" marR="0" lvl="0" indent="0" algn="ctr" defTabSz="400685" rtl="0" eaLnBrk="1" fontAlgn="auto" latinLnBrk="0" hangingPunct="1">
              <a:lnSpc>
                <a:spcPct val="100000"/>
              </a:lnSpc>
              <a:spcBef>
                <a:spcPct val="20000"/>
              </a:spcBef>
              <a:spcAft>
                <a:spcPts val="0"/>
              </a:spcAft>
              <a:buClrTx/>
              <a:buSzTx/>
              <a:buFontTx/>
              <a:buNone/>
              <a:defRPr/>
            </a:pPr>
            <a:endPar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00685" rtl="0" eaLnBrk="1" fontAlgn="auto" latinLnBrk="0" hangingPunct="1">
              <a:lnSpc>
                <a:spcPct val="100000"/>
              </a:lnSpc>
              <a:spcBef>
                <a:spcPct val="20000"/>
              </a:spcBef>
              <a:spcAft>
                <a:spcPts val="0"/>
              </a:spcAft>
              <a:buClrTx/>
              <a:buSzTx/>
              <a:buFontTx/>
              <a:buNone/>
              <a:defRPr/>
            </a:pPr>
            <a:endPar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00685" rtl="0" eaLnBrk="1" fontAlgn="auto" latinLnBrk="0" hangingPunct="1">
              <a:lnSpc>
                <a:spcPct val="100000"/>
              </a:lnSpc>
              <a:spcBef>
                <a:spcPct val="20000"/>
              </a:spcBef>
              <a:spcAft>
                <a:spcPts val="0"/>
              </a:spcAft>
              <a:buClrTx/>
              <a:buSzTx/>
              <a:buFontTx/>
              <a:buNone/>
              <a:defRPr/>
            </a:pPr>
            <a:r>
              <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rPr>
              <a:t>Corso aggiornamento FPI-FMSI                                Deve presenziare a tre riunioni</a:t>
            </a:r>
          </a:p>
          <a:p>
            <a:pPr marL="0" marR="0" lvl="0" indent="0" algn="l" defTabSz="400685" rtl="0" eaLnBrk="1" fontAlgn="auto" latinLnBrk="0" hangingPunct="1">
              <a:lnSpc>
                <a:spcPct val="100000"/>
              </a:lnSpc>
              <a:spcBef>
                <a:spcPct val="20000"/>
              </a:spcBef>
              <a:spcAft>
                <a:spcPts val="0"/>
              </a:spcAft>
              <a:buClrTx/>
              <a:buSzTx/>
              <a:buFontTx/>
              <a:buNone/>
              <a:defRPr/>
            </a:pPr>
            <a:r>
              <a:rPr lang="it-IT" sz="2100" dirty="0">
                <a:solidFill>
                  <a:prstClr val="black"/>
                </a:solidFill>
                <a:latin typeface="Calibri" panose="020F0502020204030204"/>
              </a:rPr>
              <a:t> </a:t>
            </a:r>
            <a:r>
              <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rPr>
              <a:t>pena sospensione dall’albo                                        con Medico ufficiale di II°-III°</a:t>
            </a:r>
          </a:p>
          <a:p>
            <a:pPr marL="0" marR="0" lvl="0" indent="0" algn="r" defTabSz="400685" rtl="0" eaLnBrk="1" fontAlgn="auto" latinLnBrk="0" hangingPunct="1">
              <a:lnSpc>
                <a:spcPct val="100000"/>
              </a:lnSpc>
              <a:spcBef>
                <a:spcPct val="20000"/>
              </a:spcBef>
              <a:spcAft>
                <a:spcPts val="0"/>
              </a:spcAft>
              <a:buClrTx/>
              <a:buSzTx/>
              <a:buFontTx/>
              <a:buNone/>
              <a:defRPr/>
            </a:pPr>
            <a:r>
              <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rPr>
              <a:t>                                                                                         Livello, previo parer favorevole                                                                                                                                                     </a:t>
            </a:r>
            <a:r>
              <a:rPr lang="it-IT" sz="2100" dirty="0">
                <a:solidFill>
                  <a:prstClr val="black"/>
                </a:solidFill>
                <a:latin typeface="Calibri" panose="020F0502020204030204"/>
              </a:rPr>
              <a:t>del Medico </a:t>
            </a:r>
            <a:r>
              <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rPr>
              <a:t>Fiduciario Regionale</a:t>
            </a:r>
          </a:p>
          <a:p>
            <a:pPr marL="0" marR="0" lvl="0" indent="0" algn="l" defTabSz="400685" rtl="0" eaLnBrk="1" fontAlgn="auto" latinLnBrk="0" hangingPunct="1">
              <a:lnSpc>
                <a:spcPct val="100000"/>
              </a:lnSpc>
              <a:spcBef>
                <a:spcPct val="20000"/>
              </a:spcBef>
              <a:spcAft>
                <a:spcPts val="0"/>
              </a:spcAft>
              <a:buClrTx/>
              <a:buSzTx/>
              <a:buFontTx/>
              <a:buNone/>
              <a:defRPr/>
            </a:pPr>
            <a:endPar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asellaDiTesto 14"/>
          <p:cNvSpPr txBox="1"/>
          <p:nvPr/>
        </p:nvSpPr>
        <p:spPr>
          <a:xfrm>
            <a:off x="783237" y="1520890"/>
            <a:ext cx="9125339" cy="646331"/>
          </a:xfrm>
          <a:prstGeom prst="rect">
            <a:avLst/>
          </a:prstGeom>
          <a:noFill/>
        </p:spPr>
        <p:txBody>
          <a:bodyPr wrap="square" rtlCol="0">
            <a:spAutoFit/>
          </a:bodyPr>
          <a:lstStyle/>
          <a:p>
            <a:pPr algn="ctr"/>
            <a:r>
              <a:rPr lang="it-IT" dirty="0">
                <a:solidFill>
                  <a:schemeClr val="accent1">
                    <a:lumMod val="75000"/>
                  </a:schemeClr>
                </a:solidFill>
                <a:latin typeface="COCOGOOSE" panose="02000000000000000000" pitchFamily="2" charset="0"/>
              </a:rPr>
              <a:t>MEDICO DI BORDO RING</a:t>
            </a:r>
            <a:r>
              <a:rPr lang="it-IT" dirty="0">
                <a:solidFill>
                  <a:prstClr val="black"/>
                </a:solidFill>
              </a:rPr>
              <a:t> </a:t>
            </a:r>
          </a:p>
          <a:p>
            <a:pPr algn="ctr"/>
            <a:endParaRPr lang="it-IT" dirty="0">
              <a:solidFill>
                <a:schemeClr val="accent1">
                  <a:lumMod val="75000"/>
                </a:schemeClr>
              </a:solidFill>
              <a:latin typeface="COCOGOOSE" panose="02000000000000000000" pitchFamily="2" charset="0"/>
            </a:endParaRP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4" name="Connettore 2 3"/>
          <p:cNvCxnSpPr/>
          <p:nvPr/>
        </p:nvCxnSpPr>
        <p:spPr>
          <a:xfrm flipH="1">
            <a:off x="2322954" y="2024642"/>
            <a:ext cx="2986164" cy="689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a:off x="5457891" y="2037606"/>
            <a:ext cx="2595716" cy="605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egnaposto piè di pagina 2"/>
          <p:cNvSpPr>
            <a:spLocks noGrp="1"/>
          </p:cNvSpPr>
          <p:nvPr>
            <p:ph type="ftr" sz="quarter" idx="11"/>
          </p:nvPr>
        </p:nvSpPr>
        <p:spPr>
          <a:xfrm>
            <a:off x="3324225" y="7006700"/>
            <a:ext cx="4343400" cy="402483"/>
          </a:xfrm>
        </p:spPr>
        <p:txBody>
          <a:bodyPr/>
          <a:lstStyle/>
          <a:p>
            <a:r>
              <a:rPr lang="it-IT" b="1">
                <a:solidFill>
                  <a:srgbClr val="FF0000"/>
                </a:solidFill>
              </a:rPr>
              <a:t>Corso Online Medici di bordo ring  3-4 maggio 2025</a:t>
            </a:r>
            <a:endParaRPr lang="it-IT" b="1"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1° livello Medici di Bordo Ring</a:t>
            </a:r>
          </a:p>
        </p:txBody>
      </p:sp>
      <p:sp>
        <p:nvSpPr>
          <p:cNvPr id="4" name="Segnaposto piè di pagina 3"/>
          <p:cNvSpPr>
            <a:spLocks noGrp="1"/>
          </p:cNvSpPr>
          <p:nvPr>
            <p:ph type="ftr" sz="quarter" idx="11"/>
          </p:nvPr>
        </p:nvSpPr>
        <p:spPr/>
        <p:txBody>
          <a:bodyPr/>
          <a:lstStyle/>
          <a:p>
            <a:r>
              <a:rPr lang="it-IT"/>
              <a:t>Corso Online Medici di bordo ring  3-4 maggio 2025</a:t>
            </a:r>
          </a:p>
        </p:txBody>
      </p:sp>
      <p:sp>
        <p:nvSpPr>
          <p:cNvPr id="8" name="Segnaposto contenuto 7"/>
          <p:cNvSpPr>
            <a:spLocks noGrp="1"/>
          </p:cNvSpPr>
          <p:nvPr>
            <p:ph idx="1"/>
          </p:nvPr>
        </p:nvSpPr>
        <p:spPr/>
        <p:txBody>
          <a:bodyPr/>
          <a:lstStyle/>
          <a:p>
            <a:r>
              <a:rPr lang="it-IT" dirty="0"/>
              <a:t>Medici – Chirurghi iscritti nell’albo FPI previo superamento del Corso  possono svolgere la mansione di Medico di servizio nelle manifestazioni ordinarie e miste Olimpiche e PRO senza titoli in Palio.</a:t>
            </a:r>
          </a:p>
          <a:p>
            <a:r>
              <a:rPr lang="it-IT" dirty="0"/>
              <a:t>dopo 2 anni di tesseramento possono officiare nei Campionati Italiani e tornei Nazionali di settore e di Pugilato Olimpico</a:t>
            </a:r>
          </a:p>
          <a:p>
            <a:r>
              <a:rPr lang="it-IT" dirty="0"/>
              <a:t>Dopo 3 anni di ininterrotto tesseramento possono accedere al 2° livello previo tesseramento alla F.M.S.I.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2° livello Medici di Bordo Ring</a:t>
            </a:r>
            <a:endParaRPr lang="it-IT" dirty="0"/>
          </a:p>
        </p:txBody>
      </p:sp>
      <p:sp>
        <p:nvSpPr>
          <p:cNvPr id="3" name="Segnaposto contenuto 2"/>
          <p:cNvSpPr>
            <a:spLocks noGrp="1"/>
          </p:cNvSpPr>
          <p:nvPr>
            <p:ph idx="1"/>
          </p:nvPr>
        </p:nvSpPr>
        <p:spPr/>
        <p:txBody>
          <a:bodyPr/>
          <a:lstStyle/>
          <a:p>
            <a:r>
              <a:rPr lang="it-IT" dirty="0"/>
              <a:t>Medici – Chirurghi Tesserati F.M.S.I.  Possono svolgere incarico di Medico di servizio in tutte le riunioni ordinarie </a:t>
            </a:r>
            <a:r>
              <a:rPr lang="it-IT" dirty="0" err="1"/>
              <a:t>ordinarie</a:t>
            </a:r>
            <a:r>
              <a:rPr lang="it-IT" dirty="0"/>
              <a:t> e miste Olimpiche e Pro e nei Titoli Italiani PRO</a:t>
            </a:r>
          </a:p>
        </p:txBody>
      </p:sp>
      <p:sp>
        <p:nvSpPr>
          <p:cNvPr id="4" name="Segnaposto piè di pagina 3"/>
          <p:cNvSpPr>
            <a:spLocks noGrp="1"/>
          </p:cNvSpPr>
          <p:nvPr>
            <p:ph type="ftr" sz="quarter" idx="11"/>
          </p:nvPr>
        </p:nvSpPr>
        <p:spPr/>
        <p:txBody>
          <a:bodyPr/>
          <a:lstStyle/>
          <a:p>
            <a:r>
              <a:rPr lang="it-IT"/>
              <a:t>Corso Online Medici di bordo ring  3-4 maggio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3° livello Medici di Bordo Ring</a:t>
            </a:r>
          </a:p>
        </p:txBody>
      </p:sp>
      <p:sp>
        <p:nvSpPr>
          <p:cNvPr id="3" name="Segnaposto contenuto 2"/>
          <p:cNvSpPr>
            <a:spLocks noGrp="1"/>
          </p:cNvSpPr>
          <p:nvPr>
            <p:ph idx="1"/>
          </p:nvPr>
        </p:nvSpPr>
        <p:spPr/>
        <p:txBody>
          <a:bodyPr/>
          <a:lstStyle/>
          <a:p>
            <a:r>
              <a:rPr lang="it-IT" dirty="0"/>
              <a:t>Medici – chirurghi Specialisti in Medicina dello Sport Tesserati alla F.M.S.I. </a:t>
            </a:r>
          </a:p>
          <a:p>
            <a:pPr marL="0" indent="0">
              <a:buNone/>
            </a:pPr>
            <a:r>
              <a:rPr lang="it-IT" dirty="0"/>
              <a:t>   possono svolgere gli incarichi di Medico di servizio </a:t>
            </a:r>
          </a:p>
          <a:p>
            <a:pPr marL="0" indent="0">
              <a:buNone/>
            </a:pPr>
            <a:r>
              <a:rPr lang="it-IT" dirty="0"/>
              <a:t>   in tutte le riunioni ordinarie e miste Olimpiche e PRO, </a:t>
            </a:r>
          </a:p>
          <a:p>
            <a:pPr marL="0" indent="0">
              <a:buNone/>
            </a:pPr>
            <a:r>
              <a:rPr lang="it-IT" dirty="0"/>
              <a:t>   nei Titoli Italiani PRO ed internazionali PRO.</a:t>
            </a:r>
          </a:p>
          <a:p>
            <a:pPr marL="0" indent="0">
              <a:buNone/>
            </a:pPr>
            <a:r>
              <a:rPr lang="it-IT" dirty="0"/>
              <a:t>   Possono ricoprire incarichi sanitari in seno alla F.P.I.</a:t>
            </a:r>
          </a:p>
        </p:txBody>
      </p:sp>
      <p:sp>
        <p:nvSpPr>
          <p:cNvPr id="4" name="Segnaposto piè di pagina 3"/>
          <p:cNvSpPr>
            <a:spLocks noGrp="1"/>
          </p:cNvSpPr>
          <p:nvPr>
            <p:ph type="ftr" sz="quarter" idx="11"/>
          </p:nvPr>
        </p:nvSpPr>
        <p:spPr>
          <a:xfrm>
            <a:off x="2724151" y="7006700"/>
            <a:ext cx="4426000" cy="402483"/>
          </a:xfrm>
        </p:spPr>
        <p:txBody>
          <a:bodyPr/>
          <a:lstStyle/>
          <a:p>
            <a:r>
              <a:rPr lang="it-IT" dirty="0"/>
              <a:t>Corso Online Medici di bordo ring  3-4 maggio 2025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61599" y="-23203"/>
            <a:ext cx="10691813" cy="7554959"/>
          </a:xfrm>
          <a:prstGeom prst="rect">
            <a:avLst/>
          </a:prstGeom>
        </p:spPr>
      </p:pic>
      <p:sp>
        <p:nvSpPr>
          <p:cNvPr id="15" name="CasellaDiTesto 14"/>
          <p:cNvSpPr txBox="1"/>
          <p:nvPr/>
        </p:nvSpPr>
        <p:spPr>
          <a:xfrm>
            <a:off x="783235" y="1515453"/>
            <a:ext cx="9125339" cy="584775"/>
          </a:xfrm>
          <a:prstGeom prst="rect">
            <a:avLst/>
          </a:prstGeom>
          <a:noFill/>
        </p:spPr>
        <p:txBody>
          <a:bodyPr wrap="square" rtlCol="0">
            <a:spAutoFit/>
          </a:bodyPr>
          <a:lstStyle/>
          <a:p>
            <a:pPr algn="ctr"/>
            <a:r>
              <a:rPr lang="it-IT" sz="2400" b="1" dirty="0">
                <a:latin typeface="COCOGOOSE" panose="02000000000000000000" pitchFamily="2" charset="0"/>
              </a:rPr>
              <a:t>Livelli  </a:t>
            </a:r>
            <a:r>
              <a:rPr lang="it-IT" sz="3200" b="1" dirty="0">
                <a:latin typeface="COCOGOOSE" panose="02000000000000000000" pitchFamily="2" charset="0"/>
              </a:rPr>
              <a:t>iscritti</a:t>
            </a:r>
            <a:r>
              <a:rPr lang="it-IT" sz="2400" b="1" dirty="0">
                <a:latin typeface="COCOGOOSE" panose="02000000000000000000" pitchFamily="2" charset="0"/>
              </a:rPr>
              <a:t> al ruolo di medici di bordo ring.</a:t>
            </a:r>
          </a:p>
        </p:txBody>
      </p:sp>
      <p:sp>
        <p:nvSpPr>
          <p:cNvPr id="7" name="Rettangolo 6"/>
          <p:cNvSpPr/>
          <p:nvPr/>
        </p:nvSpPr>
        <p:spPr>
          <a:xfrm>
            <a:off x="0"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p:cNvSpPr/>
          <p:nvPr/>
        </p:nvSpPr>
        <p:spPr>
          <a:xfrm>
            <a:off x="10524565" y="0"/>
            <a:ext cx="188259" cy="7557317"/>
          </a:xfrm>
          <a:prstGeom prst="rect">
            <a:avLst/>
          </a:prstGeom>
          <a:gradFill flip="none" rotWithShape="1">
            <a:gsLst>
              <a:gs pos="0">
                <a:srgbClr val="E0EBF6">
                  <a:shade val="30000"/>
                  <a:satMod val="115000"/>
                </a:srgbClr>
              </a:gs>
              <a:gs pos="50000">
                <a:srgbClr val="E0EBF6">
                  <a:shade val="67500"/>
                  <a:satMod val="115000"/>
                </a:srgbClr>
              </a:gs>
              <a:gs pos="100000">
                <a:srgbClr val="E0EBF6">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egnaposto piè di pagina 2"/>
          <p:cNvSpPr>
            <a:spLocks noGrp="1"/>
          </p:cNvSpPr>
          <p:nvPr>
            <p:ph type="ftr" sz="quarter" idx="11"/>
          </p:nvPr>
        </p:nvSpPr>
        <p:spPr>
          <a:xfrm>
            <a:off x="3541663" y="6915150"/>
            <a:ext cx="4249787" cy="494033"/>
          </a:xfrm>
        </p:spPr>
        <p:txBody>
          <a:bodyPr/>
          <a:lstStyle/>
          <a:p>
            <a:r>
              <a:rPr lang="it-IT" b="1">
                <a:solidFill>
                  <a:srgbClr val="FF0000"/>
                </a:solidFill>
              </a:rPr>
              <a:t>Corso Online Medici di bordo ring  3-4 maggio 2025</a:t>
            </a:r>
            <a:endParaRPr lang="it-IT" b="1" dirty="0">
              <a:solidFill>
                <a:srgbClr val="FF0000"/>
              </a:solidFill>
            </a:endParaRPr>
          </a:p>
        </p:txBody>
      </p:sp>
      <p:graphicFrame>
        <p:nvGraphicFramePr>
          <p:cNvPr id="8" name="Tabella 9"/>
          <p:cNvGraphicFramePr>
            <a:graphicFrameLocks noGrp="1"/>
          </p:cNvGraphicFramePr>
          <p:nvPr/>
        </p:nvGraphicFramePr>
        <p:xfrm>
          <a:off x="618024" y="2100228"/>
          <a:ext cx="9516576" cy="4814923"/>
        </p:xfrm>
        <a:graphic>
          <a:graphicData uri="http://schemas.openxmlformats.org/drawingml/2006/table">
            <a:tbl>
              <a:tblPr firstRow="1" bandRow="1">
                <a:tableStyleId>{5C22544A-7EE6-4342-B048-85BDC9FD1C3A}</a:tableStyleId>
              </a:tblPr>
              <a:tblGrid>
                <a:gridCol w="1597550">
                  <a:extLst>
                    <a:ext uri="{9D8B030D-6E8A-4147-A177-3AD203B41FA5}">
                      <a16:colId xmlns:a16="http://schemas.microsoft.com/office/drawing/2014/main" val="20000"/>
                    </a:ext>
                  </a:extLst>
                </a:gridCol>
                <a:gridCol w="2798878">
                  <a:extLst>
                    <a:ext uri="{9D8B030D-6E8A-4147-A177-3AD203B41FA5}">
                      <a16:colId xmlns:a16="http://schemas.microsoft.com/office/drawing/2014/main" val="20001"/>
                    </a:ext>
                  </a:extLst>
                </a:gridCol>
                <a:gridCol w="5120148">
                  <a:extLst>
                    <a:ext uri="{9D8B030D-6E8A-4147-A177-3AD203B41FA5}">
                      <a16:colId xmlns:a16="http://schemas.microsoft.com/office/drawing/2014/main" val="20002"/>
                    </a:ext>
                  </a:extLst>
                </a:gridCol>
              </a:tblGrid>
              <a:tr h="3949185">
                <a:tc>
                  <a:txBody>
                    <a:bodyPr/>
                    <a:lstStyle/>
                    <a:p>
                      <a:r>
                        <a:rPr lang="it-IT" sz="1800" dirty="0"/>
                        <a:t>1°  LIVELLO</a:t>
                      </a:r>
                    </a:p>
                  </a:txBody>
                  <a:tcPr/>
                </a:tc>
                <a:tc>
                  <a:txBody>
                    <a:bodyPr/>
                    <a:lstStyle/>
                    <a:p>
                      <a:r>
                        <a:rPr lang="it-IT" sz="1800" dirty="0"/>
                        <a:t>MEDICI NON SPECIALISTI IN MEDICINA DELLO SPORT</a:t>
                      </a:r>
                    </a:p>
                  </a:txBody>
                  <a:tcPr/>
                </a:tc>
                <a:tc>
                  <a:txBody>
                    <a:bodyPr/>
                    <a:lstStyle/>
                    <a:p>
                      <a:r>
                        <a:rPr lang="it-IT" sz="1800" dirty="0"/>
                        <a:t>Medici – Chirurghi iscritti nell’albo FPI previo superamento del Corso  possono svolgere la mansione di Medico di servizio nelle manifestazioni ordinarie e miste Olimpiche e PRO senza titoli in Palio.</a:t>
                      </a:r>
                    </a:p>
                    <a:p>
                      <a:r>
                        <a:rPr lang="it-IT" sz="1800" dirty="0"/>
                        <a:t>dopo 2 anni di tesseramento possono officiare nei Campionati Italiani e tornei Nazionali di settore e di Pugilato Olimpico</a:t>
                      </a:r>
                    </a:p>
                    <a:p>
                      <a:r>
                        <a:rPr lang="it-IT" sz="1800" dirty="0"/>
                        <a:t>Dopo 3 anni di ininterrotto tesseramento possono accedere al 2° livello previo tesseramento alla F.M.S.I.</a:t>
                      </a:r>
                    </a:p>
                    <a:p>
                      <a:endParaRPr lang="it-IT" sz="1800" dirty="0"/>
                    </a:p>
                  </a:txBody>
                  <a:tcPr/>
                </a:tc>
                <a:extLst>
                  <a:ext uri="{0D108BD9-81ED-4DB2-BD59-A6C34878D82A}">
                    <a16:rowId xmlns:a16="http://schemas.microsoft.com/office/drawing/2014/main" val="10000"/>
                  </a:ext>
                </a:extLst>
              </a:tr>
              <a:tr h="432869">
                <a:tc>
                  <a:txBody>
                    <a:bodyPr/>
                    <a:lstStyle/>
                    <a:p>
                      <a:endParaRPr lang="it-IT" sz="1800" dirty="0"/>
                    </a:p>
                  </a:txBody>
                  <a:tcPr/>
                </a:tc>
                <a:tc>
                  <a:txBody>
                    <a:bodyPr/>
                    <a:lstStyle/>
                    <a:p>
                      <a:endParaRPr lang="it-IT" sz="1800" dirty="0"/>
                    </a:p>
                  </a:txBody>
                  <a:tcPr/>
                </a:tc>
                <a:tc>
                  <a:txBody>
                    <a:bodyPr/>
                    <a:lstStyle/>
                    <a:p>
                      <a:endParaRPr lang="it-IT" sz="1800" dirty="0"/>
                    </a:p>
                  </a:txBody>
                  <a:tcPr/>
                </a:tc>
                <a:extLst>
                  <a:ext uri="{0D108BD9-81ED-4DB2-BD59-A6C34878D82A}">
                    <a16:rowId xmlns:a16="http://schemas.microsoft.com/office/drawing/2014/main" val="10001"/>
                  </a:ext>
                </a:extLst>
              </a:tr>
              <a:tr h="432869">
                <a:tc>
                  <a:txBody>
                    <a:bodyPr/>
                    <a:lstStyle/>
                    <a:p>
                      <a:endParaRPr lang="it-IT" sz="1800" dirty="0"/>
                    </a:p>
                  </a:txBody>
                  <a:tcPr/>
                </a:tc>
                <a:tc>
                  <a:txBody>
                    <a:bodyPr/>
                    <a:lstStyle/>
                    <a:p>
                      <a:endParaRPr lang="it-IT" sz="1800" dirty="0"/>
                    </a:p>
                  </a:txBody>
                  <a:tcPr/>
                </a:tc>
                <a:tc>
                  <a:txBody>
                    <a:bodyPr/>
                    <a:lstStyle/>
                    <a:p>
                      <a:endParaRPr lang="it-IT" sz="1800"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TotalTime>
  <Words>3704</Words>
  <Application>Microsoft Office PowerPoint</Application>
  <PresentationFormat>Personalizzato</PresentationFormat>
  <Paragraphs>249</Paragraphs>
  <Slides>32</Slides>
  <Notes>1</Notes>
  <HiddenSlides>0</HiddenSlides>
  <MMClips>0</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4</vt:i4>
      </vt:variant>
      <vt:variant>
        <vt:lpstr>Titoli diapositive</vt:lpstr>
      </vt:variant>
      <vt:variant>
        <vt:i4>32</vt:i4>
      </vt:variant>
    </vt:vector>
  </HeadingPairs>
  <TitlesOfParts>
    <vt:vector size="46" baseType="lpstr">
      <vt:lpstr>Arial</vt:lpstr>
      <vt:lpstr>Calibri</vt:lpstr>
      <vt:lpstr>Calibri Light</vt:lpstr>
      <vt:lpstr>COCOGOOSE</vt:lpstr>
      <vt:lpstr>Monotype Sorts</vt:lpstr>
      <vt:lpstr>Myriad Pro Semibold</vt:lpstr>
      <vt:lpstr>Symbol</vt:lpstr>
      <vt:lpstr>Times New Roman</vt:lpstr>
      <vt:lpstr>Wingdings</vt:lpstr>
      <vt:lpstr>Tema di Office</vt:lpstr>
      <vt:lpstr>Acrobat Document</vt:lpstr>
      <vt:lpstr>Documento di Microsoft Word 97 - 2003</vt:lpstr>
      <vt:lpstr>ODT</vt:lpstr>
      <vt:lpstr>Pacchetto</vt:lpstr>
      <vt:lpstr>Presentazione standard di PowerPoint</vt:lpstr>
      <vt:lpstr>Presentazione standard di PowerPoint</vt:lpstr>
      <vt:lpstr>Presentazione standard di PowerPoint</vt:lpstr>
      <vt:lpstr>Presentazione standard di PowerPoint</vt:lpstr>
      <vt:lpstr>Presentazione standard di PowerPoint</vt:lpstr>
      <vt:lpstr>1° livello Medici di Bordo Ring</vt:lpstr>
      <vt:lpstr>2° livello Medici di Bordo Ring</vt:lpstr>
      <vt:lpstr>3° livello Medici di Bordo Ring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Idoneità sportiva amatoriale nel pugilato per disabili agonistica a contatto controllato e non agonistica</vt:lpstr>
      <vt:lpstr>          CAUSALI NON IDONEITA’</vt:lpstr>
      <vt:lpstr>              CLASSIFICAZIONI</vt:lpstr>
      <vt:lpstr>Presentazione standard di PowerPoint</vt:lpstr>
      <vt:lpstr>Presentazione standard di PowerPoint</vt:lpstr>
      <vt:lpstr>Criteri di non eleggibilità per il pugilato disabili.  </vt:lpstr>
      <vt:lpstr>Di seguito le condizioni che comportano l’esclusione degli atleti da tale attività: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ricagni.italoguido@gmail.com</cp:lastModifiedBy>
  <cp:revision>105</cp:revision>
  <dcterms:created xsi:type="dcterms:W3CDTF">2022-12-21T17:18:00Z</dcterms:created>
  <dcterms:modified xsi:type="dcterms:W3CDTF">2025-04-18T22:57:47Z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42EF695B9EFE4EFABFDFCF901D089654_12</vt:lpwstr>
  </property>
  <property fmtid="{D5CDD505-2E9C-101B-9397-08002B2CF9AE}" pid="3" name="KSOProductBuildVer">
    <vt:lpwstr>1033-12.2.0.20795</vt:lpwstr>
  </property>
</Properties>
</file>