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30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4" r:id="rId39"/>
    <p:sldId id="295" r:id="rId40"/>
    <p:sldId id="291" r:id="rId41"/>
    <p:sldId id="292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50"/>
  </p:normalViewPr>
  <p:slideViewPr>
    <p:cSldViewPr showGuides="1">
      <p:cViewPr varScale="1">
        <p:scale>
          <a:sx n="115" d="100"/>
          <a:sy n="115" d="100"/>
        </p:scale>
        <p:origin x="376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96295-CD8B-4D8A-B920-49D508DE4742}" type="datetimeFigureOut">
              <a:rPr lang="it-IT" smtClean="0"/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C9F24-466D-4D30-B2A1-DFB3E6974775}" type="slidenum">
              <a:rPr lang="it-IT" smtClean="0"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C9F24-466D-4D30-B2A1-DFB3E6974775}" type="slidenum">
              <a:rPr lang="it-IT" smtClean="0"/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C9F24-466D-4D30-B2A1-DFB3E6974775}" type="slidenum">
              <a:rPr lang="it-IT" smtClean="0"/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C9F24-466D-4D30-B2A1-DFB3E6974775}" type="slidenum">
              <a:rPr lang="it-IT" smtClean="0"/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2276297"/>
            <a:ext cx="8709025" cy="721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21765" y="5136260"/>
            <a:ext cx="9744710" cy="1219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1F5F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1F5F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2229" y="-20573"/>
            <a:ext cx="11083264" cy="1624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6969" y="1530858"/>
            <a:ext cx="11618061" cy="4545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1F5F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https://it.wikipedia.org/wiki/Tronco_cerebrale" TargetMode="External"/><Relationship Id="rId5" Type="http://schemas.openxmlformats.org/officeDocument/2006/relationships/hyperlink" Target="https://it.wikipedia.org/wiki/Ernia" TargetMode="External"/><Relationship Id="rId4" Type="http://schemas.openxmlformats.org/officeDocument/2006/relationships/hyperlink" Target="https://it.wikipedia.org/wiki/Pressione_intracranica" TargetMode="External"/><Relationship Id="rId3" Type="http://schemas.openxmlformats.org/officeDocument/2006/relationships/hyperlink" Target="https://it.wikipedia.org/wiki/Tumefazione" TargetMode="External"/><Relationship Id="rId2" Type="http://schemas.openxmlformats.org/officeDocument/2006/relationships/hyperlink" Target="https://it.wikipedia.org/wiki/Arteriole" TargetMode="Externa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hyperlink" Target="https://www.psicologidellosport.it/wp-content/uploads/2018/06/1200px-Concussion_mechanics.svg_.png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s://www.msdmanuals.com/it/casa/disturbi-di-cervello%2C-midollo-spinale-e-nervi/disturbi-del-movimento/parkinsonismo" TargetMode="External"/><Relationship Id="rId4" Type="http://schemas.openxmlformats.org/officeDocument/2006/relationships/hyperlink" Target="https://www.msdmanuals.com/it/casa/disturbi-di-salute-mentale/disturbi-dell-umore/depressione" TargetMode="External"/><Relationship Id="rId3" Type="http://schemas.openxmlformats.org/officeDocument/2006/relationships/hyperlink" Target="https://www.msdmanuals.com/it/casa/disturbi-di-cervello%2C-midollo-spinale-e-nervi/delirio-e-demenza/demenza#v737448_it" TargetMode="External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hyperlink" Target="https://www.msdmanuals.com/it-it/casa/authors/mao-gordon" TargetMode="External"/><Relationship Id="rId1" Type="http://schemas.openxmlformats.org/officeDocument/2006/relationships/hyperlink" Target="https://www.msdmanuals.com/it-it/casa/authors/wilberger-jame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www.msdmanuals.com/it/casa/problemi-di-orecchie%2C-naso-e-gola/sintomi-delle-malattie-dell%E2%80%99orecchio/fischio-o-ronzio-nelle-orecchie" TargetMode="Externa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60416"/>
            <a:ext cx="10744200" cy="9624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" algn="ctr">
              <a:lnSpc>
                <a:spcPts val="3650"/>
              </a:lnSpc>
              <a:spcBef>
                <a:spcPts val="105"/>
              </a:spcBef>
            </a:pPr>
            <a:r>
              <a:rPr sz="3200" b="1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Quando</a:t>
            </a:r>
            <a:r>
              <a:rPr sz="3200" b="1" i="0" spc="-1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in</a:t>
            </a:r>
            <a:r>
              <a:rPr sz="3200" b="1" i="0" spc="-10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gioco</a:t>
            </a:r>
            <a:r>
              <a:rPr sz="3200" b="1" i="0" spc="-114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c’è</a:t>
            </a:r>
            <a:r>
              <a:rPr sz="3200" b="1" i="0" spc="-114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la</a:t>
            </a:r>
            <a:r>
              <a:rPr sz="3200" b="1" i="0" spc="-10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testa</a:t>
            </a:r>
            <a:r>
              <a:rPr sz="3200" b="1" i="0" spc="-1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:</a:t>
            </a:r>
            <a:endParaRPr sz="3200" b="1" dirty="0">
              <a:latin typeface="Calibri Light" panose="020F0302020204030204"/>
              <a:cs typeface="Calibri Light" panose="020F0302020204030204"/>
            </a:endParaRPr>
          </a:p>
          <a:p>
            <a:pPr marL="12065" marR="5080" algn="ctr">
              <a:lnSpc>
                <a:spcPts val="3460"/>
              </a:lnSpc>
              <a:spcBef>
                <a:spcPts val="240"/>
              </a:spcBef>
              <a:tabLst>
                <a:tab pos="2662555" algn="l"/>
              </a:tabLst>
            </a:pPr>
            <a:r>
              <a:rPr sz="3200" b="1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Deficit</a:t>
            </a:r>
            <a:r>
              <a:rPr sz="3200" b="1" i="0" spc="-1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cognitivi</a:t>
            </a:r>
            <a:r>
              <a:rPr sz="3200" b="1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	nella</a:t>
            </a:r>
            <a:r>
              <a:rPr sz="3200" b="1" i="0" spc="-1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3200" b="1" i="0" spc="-13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cerebrale </a:t>
            </a:r>
            <a:r>
              <a:rPr sz="3200" b="1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da</a:t>
            </a:r>
            <a:r>
              <a:rPr sz="3200" b="1" i="0" spc="-9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attività</a:t>
            </a:r>
            <a:r>
              <a:rPr sz="3200" b="1" i="0" spc="-1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b="1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Sportiva</a:t>
            </a:r>
            <a:endParaRPr sz="3200" b="1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7839" y="2348177"/>
            <a:ext cx="4267199" cy="275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55320" algn="l">
              <a:lnSpc>
                <a:spcPct val="116000"/>
              </a:lnSpc>
              <a:spcBef>
                <a:spcPts val="95"/>
              </a:spcBef>
            </a:pPr>
            <a:r>
              <a:rPr sz="2400" spc="-70" dirty="0">
                <a:latin typeface="Calibri" panose="020F0502020204030204"/>
                <a:cs typeface="Calibri" panose="020F0502020204030204"/>
              </a:rPr>
              <a:t>Dr.</a:t>
            </a:r>
            <a:r>
              <a:rPr sz="2400" spc="-10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Giampiero</a:t>
            </a:r>
            <a:r>
              <a:rPr sz="2400" spc="-1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Salvi </a:t>
            </a:r>
            <a:endParaRPr lang="it-IT" sz="2400" spc="-10" dirty="0">
              <a:latin typeface="Calibri" panose="020F0502020204030204"/>
              <a:cs typeface="Calibri" panose="020F0502020204030204"/>
            </a:endParaRPr>
          </a:p>
          <a:p>
            <a:pPr marL="12700" marR="5080" indent="655320" algn="l">
              <a:lnSpc>
                <a:spcPct val="116000"/>
              </a:lnSpc>
              <a:spcBef>
                <a:spcPts val="95"/>
              </a:spcBef>
            </a:pPr>
            <a:r>
              <a:rPr sz="2400" spc="-30" dirty="0">
                <a:latin typeface="Calibri" panose="020F0502020204030204"/>
                <a:cs typeface="Calibri" panose="020F0502020204030204"/>
              </a:rPr>
              <a:t>Dr.</a:t>
            </a:r>
            <a:r>
              <a:rPr lang="it-IT" sz="2400" spc="-30" dirty="0" err="1">
                <a:latin typeface="Calibri" panose="020F0502020204030204"/>
                <a:cs typeface="Calibri" panose="020F0502020204030204"/>
              </a:rPr>
              <a:t>ssa</a:t>
            </a:r>
            <a:r>
              <a:rPr sz="2400" spc="-1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Maria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Grazia</a:t>
            </a:r>
            <a:r>
              <a:rPr sz="24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Inzaghi</a:t>
            </a:r>
            <a:endParaRPr lang="it-IT" sz="2400" spc="-10" dirty="0">
              <a:latin typeface="Calibri" panose="020F0502020204030204"/>
              <a:cs typeface="Calibri" panose="020F0502020204030204"/>
            </a:endParaRPr>
          </a:p>
          <a:p>
            <a:pPr marL="12700" marR="5080" indent="655320" algn="l">
              <a:lnSpc>
                <a:spcPct val="116000"/>
              </a:lnSpc>
              <a:spcBef>
                <a:spcPts val="95"/>
              </a:spcBef>
            </a:pPr>
            <a:r>
              <a:rPr lang="it-IT" sz="2400" spc="-10" dirty="0">
                <a:latin typeface="Calibri" panose="020F0502020204030204"/>
                <a:cs typeface="Calibri" panose="020F0502020204030204"/>
              </a:rPr>
              <a:t>Dr. Artus </a:t>
            </a:r>
            <a:r>
              <a:rPr lang="it-IT" sz="2400" spc="-10" dirty="0" err="1">
                <a:latin typeface="Calibri" panose="020F0502020204030204"/>
                <a:cs typeface="Calibri" panose="020F0502020204030204"/>
              </a:rPr>
              <a:t>Nkenlifack</a:t>
            </a:r>
            <a:r>
              <a:rPr lang="it-IT" sz="2400" spc="-10" dirty="0">
                <a:latin typeface="Calibri" panose="020F0502020204030204"/>
                <a:cs typeface="Calibri" panose="020F0502020204030204"/>
              </a:rPr>
              <a:t> Z.</a:t>
            </a:r>
            <a:endParaRPr lang="it-IT" sz="2400" spc="-10" dirty="0">
              <a:latin typeface="Calibri" panose="020F0502020204030204"/>
              <a:cs typeface="Calibri" panose="020F0502020204030204"/>
            </a:endParaRPr>
          </a:p>
          <a:p>
            <a:pPr marL="12700" marR="5080" indent="655320" algn="l">
              <a:lnSpc>
                <a:spcPct val="116000"/>
              </a:lnSpc>
              <a:spcBef>
                <a:spcPts val="95"/>
              </a:spcBef>
            </a:pPr>
            <a:r>
              <a:rPr lang="it-IT" sz="2400" spc="-10" dirty="0">
                <a:latin typeface="Calibri" panose="020F0502020204030204"/>
                <a:cs typeface="Calibri" panose="020F0502020204030204"/>
              </a:rPr>
              <a:t>Dr.ssa Aurora Gotti</a:t>
            </a:r>
            <a:endParaRPr lang="it-IT" sz="2400" spc="-10" dirty="0">
              <a:latin typeface="Calibri" panose="020F0502020204030204"/>
              <a:cs typeface="Calibri" panose="020F0502020204030204"/>
            </a:endParaRPr>
          </a:p>
          <a:p>
            <a:pPr marL="12700" marR="5080" indent="655320">
              <a:lnSpc>
                <a:spcPct val="116000"/>
              </a:lnSpc>
              <a:spcBef>
                <a:spcPts val="95"/>
              </a:spcBef>
            </a:pPr>
            <a:endParaRPr lang="it-IT" sz="2400" b="1" spc="-10" dirty="0">
              <a:latin typeface="Calibri" panose="020F0502020204030204"/>
              <a:cs typeface="Calibri" panose="020F0502020204030204"/>
            </a:endParaRPr>
          </a:p>
          <a:p>
            <a:pPr marL="12700" marR="5080" indent="655320">
              <a:lnSpc>
                <a:spcPct val="116000"/>
              </a:lnSpc>
              <a:spcBef>
                <a:spcPts val="95"/>
              </a:spcBef>
            </a:pPr>
            <a:endParaRPr sz="32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0" y="4343400"/>
            <a:ext cx="3657600" cy="199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ject 8"/>
          <p:cNvSpPr txBox="1"/>
          <p:nvPr/>
        </p:nvSpPr>
        <p:spPr>
          <a:xfrm>
            <a:off x="3124200" y="5695411"/>
            <a:ext cx="4800599" cy="33021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701040" marR="5080" indent="-688975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Calibri" panose="020F0502020204030204"/>
                <a:cs typeface="Calibri" panose="020F0502020204030204"/>
              </a:rPr>
              <a:t>Istituto</a:t>
            </a:r>
            <a:r>
              <a:rPr sz="20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Clinico</a:t>
            </a:r>
            <a:r>
              <a:rPr sz="20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Quarenghi</a:t>
            </a:r>
            <a:r>
              <a:rPr sz="20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50" dirty="0">
                <a:latin typeface="Calibri" panose="020F0502020204030204"/>
                <a:cs typeface="Calibri" panose="020F0502020204030204"/>
              </a:rPr>
              <a:t>S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Pellegrino,</a:t>
            </a:r>
            <a:r>
              <a:rPr sz="20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25" dirty="0">
                <a:latin typeface="Calibri" panose="020F0502020204030204"/>
                <a:cs typeface="Calibri" panose="020F0502020204030204"/>
              </a:rPr>
              <a:t>BG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93470" y="307975"/>
            <a:ext cx="10336530" cy="5793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SENZA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COSCIENZA: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977900">
              <a:lnSpc>
                <a:spcPts val="2590"/>
              </a:lnSpc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si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risolve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nel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70-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80%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casi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periodo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riposo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7-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10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giorni;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la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differenza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nei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bambini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richiedono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però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periodi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più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lunghi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una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ripresa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adeguata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(Massimo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Caldarelli</a:t>
            </a:r>
            <a:r>
              <a:rPr sz="2400" b="1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neurochirurgo</a:t>
            </a:r>
            <a:r>
              <a:rPr sz="24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infantile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)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853055" algn="l">
              <a:lnSpc>
                <a:spcPct val="100000"/>
              </a:lnSpc>
              <a:spcBef>
                <a:spcPts val="2705"/>
              </a:spcBef>
            </a:pPr>
            <a:r>
              <a:rPr sz="2400" b="1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COSCIENZA: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853055" marR="67310" algn="l">
              <a:lnSpc>
                <a:spcPct val="80000"/>
              </a:lnSpc>
              <a:spcBef>
                <a:spcPts val="2305"/>
              </a:spcBef>
            </a:pPr>
            <a:r>
              <a:rPr sz="2400" b="1" spc="-20" dirty="0">
                <a:latin typeface="Calibri" panose="020F0502020204030204"/>
                <a:cs typeface="Calibri" panose="020F0502020204030204"/>
              </a:rPr>
              <a:t>caratterizzata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dalla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coscienza</a:t>
            </a:r>
            <a:r>
              <a:rPr sz="24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durata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1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minuto,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e/o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presenza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specifiche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complicanze,</a:t>
            </a:r>
            <a:r>
              <a:rPr sz="2400" b="1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e/o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deficit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cognitivo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prolungato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più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7-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10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giorni,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e/o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persistenza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post-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commotivo.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853055" marR="5080" algn="l">
              <a:lnSpc>
                <a:spcPct val="80000"/>
              </a:lnSpc>
              <a:spcBef>
                <a:spcPts val="5"/>
              </a:spcBef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Negli</a:t>
            </a:r>
            <a:r>
              <a:rPr sz="2400" b="1" spc="415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sportivi</a:t>
            </a:r>
            <a:r>
              <a:rPr sz="2400" b="1" spc="420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b="1" spc="415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b="1" spc="415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complessa</a:t>
            </a:r>
            <a:r>
              <a:rPr sz="2400" b="1" spc="420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è</a:t>
            </a:r>
            <a:r>
              <a:rPr sz="2400" b="1" spc="415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quindi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importante</a:t>
            </a:r>
            <a:r>
              <a:rPr sz="2400" b="1" spc="5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una</a:t>
            </a:r>
            <a:r>
              <a:rPr sz="2400" b="1" spc="5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valutazione</a:t>
            </a:r>
            <a:r>
              <a:rPr sz="2400" b="1" spc="59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neuropsicologica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;</a:t>
            </a:r>
            <a:r>
              <a:rPr sz="2400" b="1" spc="5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b="1" spc="5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ripresa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dell’attività</a:t>
            </a:r>
            <a:r>
              <a:rPr sz="2400" b="1" spc="150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sportiva</a:t>
            </a:r>
            <a:r>
              <a:rPr sz="2400" b="1" spc="150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dovrà</a:t>
            </a:r>
            <a:r>
              <a:rPr sz="2400" b="1" spc="150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b="1" spc="150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valutata</a:t>
            </a:r>
            <a:r>
              <a:rPr sz="2400" b="1" spc="155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in</a:t>
            </a:r>
            <a:r>
              <a:rPr sz="2400" b="1" spc="145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maniera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multidisciplinare,</a:t>
            </a:r>
            <a:r>
              <a:rPr sz="2400" b="1" spc="204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basandosi</a:t>
            </a:r>
            <a:r>
              <a:rPr sz="2400" b="1" spc="204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sull’obiettività</a:t>
            </a:r>
            <a:r>
              <a:rPr sz="2400" b="1" spc="204" dirty="0">
                <a:latin typeface="Calibri" panose="020F0502020204030204"/>
                <a:cs typeface="Calibri" panose="020F0502020204030204"/>
              </a:rPr>
              <a:t> 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neurologica,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neuropsicologica</a:t>
            </a:r>
            <a:r>
              <a:rPr sz="2400" b="1" spc="440" dirty="0">
                <a:latin typeface="Calibri" panose="020F0502020204030204"/>
                <a:cs typeface="Calibri" panose="020F0502020204030204"/>
              </a:rPr>
              <a:t>  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ed</a:t>
            </a:r>
            <a:r>
              <a:rPr sz="2400" b="1" spc="440" dirty="0">
                <a:latin typeface="Calibri" panose="020F0502020204030204"/>
                <a:cs typeface="Calibri" panose="020F0502020204030204"/>
              </a:rPr>
              <a:t>  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eventualmente</a:t>
            </a:r>
            <a:r>
              <a:rPr sz="2400" b="1" spc="440" dirty="0">
                <a:latin typeface="Calibri" panose="020F0502020204030204"/>
                <a:cs typeface="Calibri" panose="020F0502020204030204"/>
              </a:rPr>
              <a:t>   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su</a:t>
            </a:r>
            <a:r>
              <a:rPr sz="2400" b="1" spc="440" dirty="0">
                <a:latin typeface="Calibri" panose="020F0502020204030204"/>
                <a:cs typeface="Calibri" panose="020F0502020204030204"/>
              </a:rPr>
              <a:t>   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esami neuroradiologici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posturali</a:t>
            </a:r>
            <a:r>
              <a:rPr sz="2400" spc="-10" dirty="0">
                <a:solidFill>
                  <a:srgbClr val="494949"/>
                </a:solidFill>
                <a:latin typeface="Calibri" panose="020F0502020204030204"/>
                <a:cs typeface="Calibri" panose="020F0502020204030204"/>
              </a:rPr>
              <a:t>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33420"/>
            <a:ext cx="2972555" cy="246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181" y="1781683"/>
            <a:ext cx="3252470" cy="255016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30"/>
              </a:spcBef>
            </a:pPr>
            <a:r>
              <a:rPr i="0" spc="-200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Diagnosi</a:t>
            </a:r>
            <a:r>
              <a:rPr i="0" spc="-180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i="0" spc="-140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della </a:t>
            </a:r>
            <a:r>
              <a:rPr i="0" spc="-85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commozione </a:t>
            </a:r>
            <a:r>
              <a:rPr i="0" spc="-95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cerebrale </a:t>
            </a:r>
            <a:r>
              <a:rPr i="0" spc="-175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correlata</a:t>
            </a:r>
            <a:r>
              <a:rPr i="0" spc="-220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i="0" spc="-20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allo </a:t>
            </a:r>
            <a:r>
              <a:rPr i="0" spc="-10" dirty="0">
                <a:solidFill>
                  <a:srgbClr val="9C2325"/>
                </a:solidFill>
                <a:latin typeface="Arial Black" panose="020B0A04020102020204"/>
                <a:cs typeface="Arial Black" panose="020B0A04020102020204"/>
              </a:rPr>
              <a:t>sport</a:t>
            </a:r>
            <a:endParaRPr i="0" spc="-10" dirty="0">
              <a:solidFill>
                <a:srgbClr val="9C2325"/>
              </a:solidFill>
              <a:latin typeface="Arial Black" panose="020B0A04020102020204"/>
              <a:cs typeface="Arial Black" panose="020B0A040201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181" y="4327093"/>
            <a:ext cx="2511425" cy="10699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600" spc="-95" dirty="0">
                <a:latin typeface="Lucida Sans Unicode" panose="020B0602030504020204"/>
                <a:cs typeface="Lucida Sans Unicode" panose="020B0602030504020204"/>
              </a:rPr>
              <a:t>Valutazione </a:t>
            </a:r>
            <a:r>
              <a:rPr sz="3600" spc="-10" dirty="0">
                <a:latin typeface="Lucida Sans Unicode" panose="020B0602030504020204"/>
                <a:cs typeface="Lucida Sans Unicode" panose="020B0602030504020204"/>
              </a:rPr>
              <a:t>medica</a:t>
            </a:r>
            <a:endParaRPr sz="360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834640" cy="1485265"/>
          </a:xfrm>
          <a:custGeom>
            <a:avLst/>
            <a:gdLst/>
            <a:ahLst/>
            <a:cxnLst/>
            <a:rect l="l" t="t" r="r" b="b"/>
            <a:pathLst>
              <a:path w="2834640" h="1485265">
                <a:moveTo>
                  <a:pt x="2834640" y="0"/>
                </a:moveTo>
                <a:lnTo>
                  <a:pt x="0" y="0"/>
                </a:lnTo>
                <a:lnTo>
                  <a:pt x="0" y="257683"/>
                </a:lnTo>
                <a:lnTo>
                  <a:pt x="518972" y="752919"/>
                </a:lnTo>
                <a:lnTo>
                  <a:pt x="273050" y="998855"/>
                </a:lnTo>
                <a:lnTo>
                  <a:pt x="759167" y="1485011"/>
                </a:lnTo>
                <a:lnTo>
                  <a:pt x="1016482" y="1227670"/>
                </a:lnTo>
                <a:lnTo>
                  <a:pt x="1282319" y="1481328"/>
                </a:lnTo>
                <a:lnTo>
                  <a:pt x="2834640" y="0"/>
                </a:lnTo>
                <a:close/>
              </a:path>
            </a:pathLst>
          </a:custGeom>
          <a:solidFill>
            <a:srgbClr val="FFC000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520172" y="0"/>
            <a:ext cx="1671955" cy="1567815"/>
          </a:xfrm>
          <a:custGeom>
            <a:avLst/>
            <a:gdLst/>
            <a:ahLst/>
            <a:cxnLst/>
            <a:rect l="l" t="t" r="r" b="b"/>
            <a:pathLst>
              <a:path w="1671954" h="1567815">
                <a:moveTo>
                  <a:pt x="1671828" y="0"/>
                </a:moveTo>
                <a:lnTo>
                  <a:pt x="275463" y="0"/>
                </a:lnTo>
                <a:lnTo>
                  <a:pt x="0" y="275475"/>
                </a:lnTo>
                <a:lnTo>
                  <a:pt x="234683" y="510171"/>
                </a:lnTo>
                <a:lnTo>
                  <a:pt x="0" y="744855"/>
                </a:lnTo>
                <a:lnTo>
                  <a:pt x="456311" y="1201166"/>
                </a:lnTo>
                <a:lnTo>
                  <a:pt x="690994" y="966482"/>
                </a:lnTo>
                <a:lnTo>
                  <a:pt x="1292352" y="1567815"/>
                </a:lnTo>
                <a:lnTo>
                  <a:pt x="1671828" y="1188339"/>
                </a:lnTo>
                <a:lnTo>
                  <a:pt x="1671828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151503" y="753871"/>
            <a:ext cx="7110730" cy="5350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Gli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atleti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presentano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 </a:t>
            </a:r>
            <a:r>
              <a:rPr sz="240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devono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 err="1">
                <a:latin typeface="Calibri" panose="020F0502020204030204"/>
                <a:cs typeface="Calibri" panose="020F0502020204030204"/>
              </a:rPr>
              <a:t>essere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15" dirty="0">
                <a:latin typeface="Calibri" panose="020F0502020204030204"/>
                <a:cs typeface="Calibri" panose="020F0502020204030204"/>
              </a:rPr>
              <a:t>valutati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medici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esperti</a:t>
            </a:r>
            <a:r>
              <a:rPr lang="it-IT" sz="2400" b="1" dirty="0">
                <a:latin typeface="Calibri" panose="020F0502020204030204"/>
                <a:cs typeface="Calibri" panose="020F0502020204030204"/>
              </a:rPr>
              <a:t>, 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formati</a:t>
            </a:r>
            <a:r>
              <a:rPr lang="it-IT" sz="2400" b="1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sia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 err="1">
                <a:latin typeface="Calibri" panose="020F0502020204030204"/>
                <a:cs typeface="Calibri" panose="020F0502020204030204"/>
              </a:rPr>
              <a:t>nella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diagnosi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20" dirty="0" err="1">
                <a:latin typeface="Calibri" panose="020F0502020204030204"/>
                <a:cs typeface="Calibri" panose="020F0502020204030204"/>
              </a:rPr>
              <a:t>ch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nel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 err="1">
                <a:latin typeface="Calibri" panose="020F0502020204030204"/>
                <a:cs typeface="Calibri" panose="020F0502020204030204"/>
              </a:rPr>
              <a:t>trattamento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di queste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lesion</a:t>
            </a:r>
            <a:r>
              <a:rPr lang="it-IT" sz="2400" spc="-10" dirty="0">
                <a:latin typeface="Calibri" panose="020F0502020204030204"/>
                <a:cs typeface="Calibri" panose="020F0502020204030204"/>
              </a:rPr>
              <a:t>i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. </a:t>
            </a:r>
            <a:endParaRPr lang="it-IT" sz="2400" spc="-10" dirty="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0" dirty="0" err="1">
                <a:latin typeface="Calibri" panose="020F0502020204030204"/>
                <a:cs typeface="Calibri" panose="020F0502020204030204"/>
              </a:rPr>
              <a:t>Talvolta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10" dirty="0">
                <a:latin typeface="Calibri" panose="020F0502020204030204"/>
                <a:cs typeface="Calibri" panose="020F0502020204030204"/>
              </a:rPr>
              <a:t>medici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specialisti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sono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presenti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sul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campo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gara </a:t>
            </a:r>
            <a:r>
              <a:rPr sz="2400" dirty="0">
                <a:latin typeface="Calibri" panose="020F0502020204030204"/>
                <a:cs typeface="Calibri" panose="020F0502020204030204"/>
              </a:rPr>
              <a:t>in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eventi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sportivi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alto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 err="1">
                <a:latin typeface="Calibri" panose="020F0502020204030204"/>
                <a:cs typeface="Calibri" panose="020F0502020204030204"/>
              </a:rPr>
              <a:t>livello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;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15" dirty="0">
                <a:latin typeface="Calibri" panose="020F0502020204030204"/>
                <a:cs typeface="Calibri" panose="020F0502020204030204"/>
              </a:rPr>
              <a:t>in assenza dello specialista</a:t>
            </a:r>
            <a:r>
              <a:rPr sz="2400" dirty="0">
                <a:latin typeface="Calibri" panose="020F0502020204030204"/>
                <a:cs typeface="Calibri" panose="020F0502020204030204"/>
              </a:rPr>
              <a:t>,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il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personale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presente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bordo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campo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/sul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ring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preposto all’assistenza</a:t>
            </a:r>
            <a:r>
              <a:rPr sz="24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deve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 err="1">
                <a:latin typeface="Calibri" panose="020F0502020204030204"/>
                <a:cs typeface="Calibri" panose="020F0502020204030204"/>
              </a:rPr>
              <a:t>addestrato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60" dirty="0">
                <a:latin typeface="Calibri" panose="020F0502020204030204"/>
                <a:cs typeface="Calibri" panose="020F0502020204030204"/>
              </a:rPr>
              <a:t>al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 err="1">
                <a:latin typeface="Calibri" panose="020F0502020204030204"/>
                <a:cs typeface="Calibri" panose="020F0502020204030204"/>
              </a:rPr>
              <a:t>riconosc</a:t>
            </a:r>
            <a:r>
              <a:rPr lang="it-IT" sz="2400" dirty="0" err="1">
                <a:latin typeface="Calibri" panose="020F0502020204030204"/>
                <a:cs typeface="Calibri" panose="020F0502020204030204"/>
              </a:rPr>
              <a:t>imento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,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lang="it-IT" sz="2400" dirty="0" err="1">
                <a:latin typeface="Calibri" panose="020F0502020204030204"/>
                <a:cs typeface="Calibri" panose="020F0502020204030204"/>
              </a:rPr>
              <a:t>lla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valuta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zione 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35" dirty="0">
                <a:latin typeface="Calibri" panose="020F0502020204030204"/>
                <a:cs typeface="Calibri" panose="020F0502020204030204"/>
              </a:rPr>
              <a:t>al follow-up dell’</a:t>
            </a:r>
            <a:r>
              <a:rPr sz="2400" dirty="0" err="1">
                <a:latin typeface="Calibri" panose="020F0502020204030204"/>
                <a:cs typeface="Calibri" panose="020F0502020204030204"/>
              </a:rPr>
              <a:t>atleta</a:t>
            </a:r>
            <a:r>
              <a:rPr lang="it-IT" sz="2400" dirty="0">
                <a:latin typeface="Calibri" panose="020F0502020204030204"/>
                <a:cs typeface="Calibri" panose="020F0502020204030204"/>
              </a:rPr>
              <a:t> con commozione cerebrale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262890">
              <a:lnSpc>
                <a:spcPct val="100000"/>
              </a:lnSpc>
              <a:spcBef>
                <a:spcPts val="1205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Il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medico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il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personale a</a:t>
            </a:r>
            <a:r>
              <a:rPr sz="24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bordo campo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devono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essere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consapevoli</a:t>
            </a:r>
            <a:r>
              <a:rPr sz="24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del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fatto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l’atleta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può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negare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o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minimizzare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 sintomi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derivanti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una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commozione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cerebrale,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così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continuare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giocare.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5300" y="6115811"/>
            <a:ext cx="1866900" cy="742315"/>
          </a:xfrm>
          <a:custGeom>
            <a:avLst/>
            <a:gdLst/>
            <a:ahLst/>
            <a:cxnLst/>
            <a:rect l="l" t="t" r="r" b="b"/>
            <a:pathLst>
              <a:path w="1866900" h="742315">
                <a:moveTo>
                  <a:pt x="1866900" y="742188"/>
                </a:moveTo>
                <a:lnTo>
                  <a:pt x="1459230" y="336804"/>
                </a:lnTo>
                <a:lnTo>
                  <a:pt x="1273124" y="521868"/>
                </a:lnTo>
                <a:lnTo>
                  <a:pt x="747522" y="0"/>
                </a:lnTo>
                <a:lnTo>
                  <a:pt x="0" y="742188"/>
                </a:lnTo>
                <a:lnTo>
                  <a:pt x="1051560" y="742188"/>
                </a:lnTo>
                <a:lnTo>
                  <a:pt x="1495044" y="742188"/>
                </a:lnTo>
                <a:lnTo>
                  <a:pt x="1866900" y="742188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6901" y="1441829"/>
            <a:ext cx="7412990" cy="5154295"/>
          </a:xfrm>
          <a:custGeom>
            <a:avLst/>
            <a:gdLst/>
            <a:ahLst/>
            <a:cxnLst/>
            <a:rect l="l" t="t" r="r" b="b"/>
            <a:pathLst>
              <a:path w="7412990" h="5154295">
                <a:moveTo>
                  <a:pt x="7412735" y="0"/>
                </a:moveTo>
                <a:lnTo>
                  <a:pt x="0" y="0"/>
                </a:lnTo>
                <a:lnTo>
                  <a:pt x="0" y="5154168"/>
                </a:lnTo>
                <a:lnTo>
                  <a:pt x="7412735" y="5154168"/>
                </a:lnTo>
                <a:lnTo>
                  <a:pt x="7412735" y="0"/>
                </a:lnTo>
                <a:close/>
              </a:path>
            </a:pathLst>
          </a:custGeom>
          <a:solidFill>
            <a:srgbClr val="F8F8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9429" y="1361037"/>
            <a:ext cx="6592007" cy="49763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valutazione</a:t>
            </a:r>
            <a:r>
              <a:rPr sz="20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dovrebbe</a:t>
            </a:r>
            <a:r>
              <a:rPr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essere</a:t>
            </a:r>
            <a:r>
              <a:rPr sz="2000" spc="-2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eseguita</a:t>
            </a:r>
            <a:r>
              <a:rPr sz="2000" spc="-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sul</a:t>
            </a:r>
            <a:r>
              <a:rPr sz="2000" b="1" u="heavy" spc="-60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campo</a:t>
            </a:r>
            <a:r>
              <a:rPr sz="2000" b="1" u="heavy" spc="-65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dopo</a:t>
            </a:r>
            <a:r>
              <a:rPr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2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le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priorità</a:t>
            </a:r>
            <a:r>
              <a:rPr sz="20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pronto</a:t>
            </a:r>
            <a:r>
              <a:rPr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soccorso</a:t>
            </a:r>
            <a:r>
              <a:rPr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siano</a:t>
            </a:r>
            <a:r>
              <a:rPr sz="2000" spc="3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completate.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/>
            <a:endParaRPr lang="it-IT" sz="2000" dirty="0">
              <a:solidFill>
                <a:srgbClr val="1F2023"/>
              </a:solidFill>
              <a:latin typeface="Calibri" panose="020F0502020204030204"/>
              <a:cs typeface="Calibri" panose="020F0502020204030204"/>
            </a:endParaRPr>
          </a:p>
          <a:p>
            <a:pPr marL="12700"/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Se</a:t>
            </a:r>
            <a:r>
              <a:rPr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una</a:t>
            </a:r>
            <a:r>
              <a:rPr sz="20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qualsiasi</a:t>
            </a:r>
            <a:r>
              <a:rPr sz="20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delle</a:t>
            </a:r>
            <a:r>
              <a:rPr sz="20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"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bandiere</a:t>
            </a:r>
            <a:r>
              <a:rPr sz="2000" b="1" u="heavy" spc="-55" dirty="0">
                <a:solidFill>
                  <a:srgbClr val="FF0000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000" b="1" u="heavy" dirty="0" err="1">
                <a:solidFill>
                  <a:srgbClr val="FF0000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rosse</a:t>
            </a:r>
            <a:r>
              <a:rPr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"</a:t>
            </a:r>
            <a:r>
              <a:rPr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 err="1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viene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annotata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dopo</a:t>
            </a:r>
            <a:r>
              <a:rPr lang="it-IT"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un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diretto</a:t>
            </a:r>
            <a:r>
              <a:rPr lang="it-IT" sz="20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indiretto</a:t>
            </a:r>
            <a:r>
              <a:rPr lang="it-IT" sz="20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colpo</a:t>
            </a:r>
            <a:r>
              <a:rPr lang="it-IT"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alla</a:t>
            </a:r>
            <a:r>
              <a:rPr lang="it-IT" sz="20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testa,</a:t>
            </a:r>
            <a:r>
              <a:rPr lang="it-IT" sz="2000" spc="-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l'atleta</a:t>
            </a:r>
            <a:r>
              <a:rPr lang="it-IT" sz="2000" spc="-2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dovrebbe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essere</a:t>
            </a:r>
            <a:r>
              <a:rPr lang="it-IT" sz="20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immediatamente</a:t>
            </a:r>
            <a:r>
              <a:rPr lang="it-IT" sz="2000" spc="-2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rimosso, in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modo</a:t>
            </a:r>
            <a:r>
              <a:rPr lang="it-IT" sz="2000" spc="-7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sicuro,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dalla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competizione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valutato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da</a:t>
            </a:r>
            <a:r>
              <a:rPr lang="it-IT"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un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medico</a:t>
            </a:r>
            <a:r>
              <a:rPr lang="it-IT" sz="20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professionista</a:t>
            </a:r>
            <a:r>
              <a:rPr lang="it-IT" sz="2000" spc="-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sanitario</a:t>
            </a:r>
            <a:r>
              <a:rPr lang="it-IT" sz="20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abilitato e, se necessario, trasportato presso una struttura medica adeguata.</a:t>
            </a:r>
            <a:endParaRPr lang="it-IT" sz="2000" spc="-10" dirty="0">
              <a:solidFill>
                <a:srgbClr val="1F2023"/>
              </a:solidFill>
              <a:latin typeface="Calibri" panose="020F0502020204030204"/>
              <a:cs typeface="Calibri" panose="020F0502020204030204"/>
            </a:endParaRPr>
          </a:p>
          <a:p>
            <a:pPr marL="12700"/>
            <a:endParaRPr lang="it-IT" sz="2000" spc="-10" dirty="0">
              <a:solidFill>
                <a:srgbClr val="1F2023"/>
              </a:solidFill>
              <a:latin typeface="Calibri" panose="020F0502020204030204"/>
              <a:cs typeface="Calibri" panose="020F0502020204030204"/>
            </a:endParaRPr>
          </a:p>
          <a:p>
            <a:pPr marL="12700"/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In fase di valutazione immediata sono fondamentali: </a:t>
            </a:r>
            <a:endParaRPr lang="it-IT" sz="2000" spc="-10" dirty="0">
              <a:solidFill>
                <a:srgbClr val="1F2023"/>
              </a:solidFill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Domande</a:t>
            </a:r>
            <a:r>
              <a:rPr lang="it-IT" sz="2000" b="1" u="heavy" spc="-45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b="1" u="heavy" dirty="0" err="1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Maddocks</a:t>
            </a:r>
            <a:r>
              <a:rPr lang="it-IT" sz="2000" b="1" u="heavy" spc="-60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endParaRPr lang="it-IT" sz="2000" b="1" u="heavy" spc="-60" dirty="0">
              <a:solidFill>
                <a:srgbClr val="1F2023"/>
              </a:solidFill>
              <a:uFill>
                <a:solidFill>
                  <a:srgbClr val="1F2023"/>
                </a:solidFill>
              </a:uFill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z="2000" b="1" u="heavy" spc="-60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E</a:t>
            </a: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same</a:t>
            </a:r>
            <a:r>
              <a:rPr lang="it-IT" sz="2000" b="1" u="heavy" spc="-50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del</a:t>
            </a:r>
            <a:r>
              <a:rPr lang="it-IT" sz="2000" b="1" u="heavy" spc="-45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rachide</a:t>
            </a:r>
            <a:r>
              <a:rPr lang="it-IT" sz="2000" b="1" u="heavy" spc="-40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cervicale</a:t>
            </a:r>
            <a:r>
              <a:rPr lang="it-IT" sz="2000" b="1" u="heavy" spc="-25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endParaRPr lang="it-IT" sz="2000" dirty="0">
              <a:solidFill>
                <a:srgbClr val="1F2023"/>
              </a:solidFill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GCS (Glasgow Coma </a:t>
            </a:r>
            <a:r>
              <a:rPr lang="it-IT" sz="2000" b="1" u="sng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S</a:t>
            </a:r>
            <a:r>
              <a:rPr lang="it-IT" sz="2000" b="1" u="heavy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cale)</a:t>
            </a:r>
            <a:r>
              <a:rPr lang="it-IT" sz="2000" spc="-25" dirty="0">
                <a:solidFill>
                  <a:srgbClr val="1F2023"/>
                </a:solidFill>
                <a:uFill>
                  <a:solidFill>
                    <a:srgbClr val="1F2023"/>
                  </a:solidFill>
                </a:uFill>
                <a:latin typeface="Calibri" panose="020F0502020204030204"/>
                <a:cs typeface="Calibri" panose="020F0502020204030204"/>
              </a:rPr>
              <a:t>: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misura</a:t>
            </a:r>
            <a:r>
              <a:rPr lang="it-IT" sz="20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standard</a:t>
            </a:r>
            <a:r>
              <a:rPr lang="it-IT" sz="20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per</a:t>
            </a:r>
            <a:r>
              <a:rPr lang="it-IT" sz="20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tutti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lang="it-IT" sz="20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pazienti</a:t>
            </a:r>
            <a:r>
              <a:rPr lang="it-IT" sz="2000" spc="-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,</a:t>
            </a:r>
            <a:r>
              <a:rPr lang="it-IT" sz="20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2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può</a:t>
            </a:r>
            <a:r>
              <a:rPr lang="it-IT" sz="20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essere</a:t>
            </a:r>
            <a:r>
              <a:rPr lang="it-IT" sz="2000" spc="-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fatta</a:t>
            </a:r>
            <a:r>
              <a:rPr lang="it-IT" sz="20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caso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deterioramento</a:t>
            </a:r>
            <a:r>
              <a:rPr lang="it-IT" sz="2000" spc="-2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dello</a:t>
            </a:r>
            <a:r>
              <a:rPr lang="it-IT" sz="20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stato</a:t>
            </a:r>
            <a:r>
              <a:rPr lang="it-IT" sz="20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lang="it-IT" sz="20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coscienza.</a:t>
            </a:r>
            <a:endParaRPr lang="it-IT" sz="2000" dirty="0">
              <a:latin typeface="Calibri" panose="020F0502020204030204"/>
              <a:cs typeface="Calibri" panose="020F0502020204030204"/>
            </a:endParaRPr>
          </a:p>
          <a:p>
            <a:pPr marL="12700"/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81316" y="2084832"/>
            <a:ext cx="4711065" cy="3432175"/>
          </a:xfrm>
          <a:custGeom>
            <a:avLst/>
            <a:gdLst/>
            <a:ahLst/>
            <a:cxnLst/>
            <a:rect l="l" t="t" r="r" b="b"/>
            <a:pathLst>
              <a:path w="4711065" h="3432175">
                <a:moveTo>
                  <a:pt x="4710683" y="0"/>
                </a:moveTo>
                <a:lnTo>
                  <a:pt x="0" y="0"/>
                </a:lnTo>
                <a:lnTo>
                  <a:pt x="0" y="3432048"/>
                </a:lnTo>
                <a:lnTo>
                  <a:pt x="4710683" y="3432048"/>
                </a:lnTo>
                <a:lnTo>
                  <a:pt x="4710683" y="0"/>
                </a:lnTo>
                <a:close/>
              </a:path>
            </a:pathLst>
          </a:custGeom>
          <a:solidFill>
            <a:srgbClr val="F8F8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560944" y="2118487"/>
            <a:ext cx="17081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Bandiere</a:t>
            </a:r>
            <a:r>
              <a:rPr sz="2000" b="1" spc="-7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Rosse: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60944" y="2728341"/>
            <a:ext cx="15430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Dolore</a:t>
            </a:r>
            <a:r>
              <a:rPr sz="2000" b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al</a:t>
            </a:r>
            <a:r>
              <a:rPr sz="2000" b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collo </a:t>
            </a: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Convulsioni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60944" y="3337940"/>
            <a:ext cx="4011929" cy="8598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Perdita</a:t>
            </a:r>
            <a:r>
              <a:rPr sz="2000" b="1" spc="-3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2000" b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deterioramento</a:t>
            </a:r>
            <a:r>
              <a:rPr sz="2000" b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0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 err="1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coscienza</a:t>
            </a:r>
            <a:endParaRPr lang="it-IT" sz="2000" b="1" spc="-1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  <a:p>
            <a:pPr marL="12700">
              <a:spcBef>
                <a:spcPts val="105"/>
              </a:spcBef>
            </a:pPr>
            <a:r>
              <a:rPr lang="it-IT" sz="2000" b="1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Visione</a:t>
            </a:r>
            <a:r>
              <a:rPr lang="it-IT" sz="2000" b="1" spc="-89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000" b="1" spc="-15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doppia</a:t>
            </a:r>
            <a:endParaRPr lang="it-IT" sz="2000" baseline="-260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48" y="3520516"/>
            <a:ext cx="9137293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7400290" algn="l"/>
              </a:tabLst>
            </a:pPr>
            <a:endParaRPr sz="3000" baseline="-26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60563" y="3825316"/>
            <a:ext cx="245315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7400290" algn="l"/>
              </a:tabLst>
            </a:pPr>
            <a:r>
              <a:rPr sz="3000" b="1" baseline="-26000" dirty="0" err="1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Debolezza</a:t>
            </a:r>
            <a:r>
              <a:rPr sz="3000" b="1" spc="-75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000" b="1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000" b="1" spc="-97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000" b="1" spc="-15" baseline="-26000" dirty="0" err="1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formicolio</a:t>
            </a:r>
            <a:r>
              <a:rPr lang="it-IT" sz="3000" b="1" spc="-15" baseline="-26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endParaRPr sz="3000" baseline="-26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60944" y="4252721"/>
            <a:ext cx="369252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287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Bruciore</a:t>
            </a:r>
            <a:r>
              <a:rPr sz="2000" b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alle</a:t>
            </a:r>
            <a:r>
              <a:rPr sz="2000" b="1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braccia</a:t>
            </a:r>
            <a:r>
              <a:rPr sz="2000" b="1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2000" b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alle</a:t>
            </a:r>
            <a:r>
              <a:rPr sz="2000" b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gambe Vomito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Male</a:t>
            </a:r>
            <a:r>
              <a:rPr sz="2000" b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alla</a:t>
            </a:r>
            <a:r>
              <a:rPr sz="2000" b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testa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Irrequietezza,</a:t>
            </a:r>
            <a:r>
              <a:rPr sz="2000" b="1" spc="-7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agitazione,</a:t>
            </a:r>
            <a:r>
              <a:rPr sz="2000" b="1" spc="-7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reattività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258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VALUTAZIONE</a:t>
            </a:r>
            <a:r>
              <a:rPr sz="3200" b="1" i="0" spc="-7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i="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IMMEDIATA</a:t>
            </a:r>
            <a:r>
              <a:rPr sz="3200" b="1" i="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i="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3200" b="1" i="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i="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SUL</a:t>
            </a:r>
            <a:r>
              <a:rPr sz="3200" b="1" i="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i="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CAMPO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1316" y="118871"/>
            <a:ext cx="4574516" cy="10576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2172" y="1647520"/>
            <a:ext cx="3302000" cy="195008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20"/>
              </a:spcBef>
            </a:pPr>
            <a:r>
              <a:rPr b="1" i="0" u="sng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VALUTAZIONE </a:t>
            </a:r>
            <a:r>
              <a:rPr b="1" i="0" u="sng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DELLA</a:t>
            </a:r>
            <a:r>
              <a:rPr b="1" i="0" u="sng" spc="-8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b="1" i="0" u="sng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MEMORIA: </a:t>
            </a:r>
            <a:r>
              <a:rPr sz="3200" b="1" i="0" u="sng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DOMANDE</a:t>
            </a:r>
            <a:r>
              <a:rPr sz="3200" b="1" i="0" u="sng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b="1" i="0" u="sng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di </a:t>
            </a:r>
            <a:r>
              <a:rPr sz="3200" b="1" i="0" u="sng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MADDOCKS</a:t>
            </a:r>
            <a:endParaRPr sz="3200" b="1" u="sng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2172" y="3581806"/>
            <a:ext cx="3293745" cy="148145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900" dirty="0">
                <a:latin typeface="Calibri" panose="020F0502020204030204"/>
                <a:cs typeface="Calibri" panose="020F0502020204030204"/>
              </a:rPr>
              <a:t>Maddocks,</a:t>
            </a:r>
            <a:r>
              <a:rPr sz="19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DL;</a:t>
            </a:r>
            <a:r>
              <a:rPr sz="19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et</a:t>
            </a:r>
            <a:r>
              <a:rPr sz="19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spc="-25" dirty="0">
                <a:latin typeface="Calibri" panose="020F0502020204030204"/>
                <a:cs typeface="Calibri" panose="020F0502020204030204"/>
              </a:rPr>
              <a:t>al</a:t>
            </a:r>
            <a:endParaRPr sz="1900" dirty="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ts val="2050"/>
              </a:lnSpc>
              <a:spcBef>
                <a:spcPts val="635"/>
              </a:spcBef>
            </a:pPr>
            <a:r>
              <a:rPr sz="1900" dirty="0">
                <a:latin typeface="Calibri" panose="020F0502020204030204"/>
                <a:cs typeface="Calibri" panose="020F0502020204030204"/>
              </a:rPr>
              <a:t>The</a:t>
            </a:r>
            <a:r>
              <a:rPr sz="19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assessment</a:t>
            </a:r>
            <a:r>
              <a:rPr sz="19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of</a:t>
            </a:r>
            <a:r>
              <a:rPr sz="19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spc="-10" dirty="0">
                <a:latin typeface="Calibri" panose="020F0502020204030204"/>
                <a:cs typeface="Calibri" panose="020F0502020204030204"/>
              </a:rPr>
              <a:t>orientation </a:t>
            </a:r>
            <a:r>
              <a:rPr sz="1900" dirty="0">
                <a:latin typeface="Calibri" panose="020F0502020204030204"/>
                <a:cs typeface="Calibri" panose="020F0502020204030204"/>
              </a:rPr>
              <a:t>following</a:t>
            </a:r>
            <a:r>
              <a:rPr sz="19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concussion</a:t>
            </a:r>
            <a:r>
              <a:rPr sz="19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in</a:t>
            </a:r>
            <a:r>
              <a:rPr sz="19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spc="-10" dirty="0">
                <a:latin typeface="Calibri" panose="020F0502020204030204"/>
                <a:cs typeface="Calibri" panose="020F0502020204030204"/>
              </a:rPr>
              <a:t>athletes. </a:t>
            </a:r>
            <a:r>
              <a:rPr sz="1900" dirty="0">
                <a:latin typeface="Calibri" panose="020F0502020204030204"/>
                <a:cs typeface="Calibri" panose="020F0502020204030204"/>
              </a:rPr>
              <a:t>Clinical</a:t>
            </a:r>
            <a:r>
              <a:rPr sz="19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Journal</a:t>
            </a:r>
            <a:r>
              <a:rPr sz="19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of</a:t>
            </a:r>
            <a:r>
              <a:rPr sz="19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Sport</a:t>
            </a:r>
            <a:r>
              <a:rPr sz="19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spc="-10" dirty="0">
                <a:latin typeface="Calibri" panose="020F0502020204030204"/>
                <a:cs typeface="Calibri" panose="020F0502020204030204"/>
              </a:rPr>
              <a:t>Medicine </a:t>
            </a:r>
            <a:r>
              <a:rPr sz="1900" dirty="0">
                <a:latin typeface="Calibri" panose="020F0502020204030204"/>
                <a:cs typeface="Calibri" panose="020F0502020204030204"/>
              </a:rPr>
              <a:t>1995;</a:t>
            </a:r>
            <a:r>
              <a:rPr sz="19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dirty="0">
                <a:latin typeface="Calibri" panose="020F0502020204030204"/>
                <a:cs typeface="Calibri" panose="020F0502020204030204"/>
              </a:rPr>
              <a:t>5:</a:t>
            </a:r>
            <a:r>
              <a:rPr sz="19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900" spc="-30" dirty="0">
                <a:latin typeface="Calibri" panose="020F0502020204030204"/>
                <a:cs typeface="Calibri" panose="020F0502020204030204"/>
              </a:rPr>
              <a:t>32-</a:t>
            </a:r>
            <a:r>
              <a:rPr sz="1900" spc="-25" dirty="0">
                <a:latin typeface="Calibri" panose="020F0502020204030204"/>
                <a:cs typeface="Calibri" panose="020F0502020204030204"/>
              </a:rPr>
              <a:t>33</a:t>
            </a:r>
            <a:endParaRPr sz="19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834640" cy="1485265"/>
          </a:xfrm>
          <a:custGeom>
            <a:avLst/>
            <a:gdLst/>
            <a:ahLst/>
            <a:cxnLst/>
            <a:rect l="l" t="t" r="r" b="b"/>
            <a:pathLst>
              <a:path w="2834640" h="1485265">
                <a:moveTo>
                  <a:pt x="2834640" y="0"/>
                </a:moveTo>
                <a:lnTo>
                  <a:pt x="0" y="0"/>
                </a:lnTo>
                <a:lnTo>
                  <a:pt x="0" y="257683"/>
                </a:lnTo>
                <a:lnTo>
                  <a:pt x="518972" y="752919"/>
                </a:lnTo>
                <a:lnTo>
                  <a:pt x="273050" y="998855"/>
                </a:lnTo>
                <a:lnTo>
                  <a:pt x="759167" y="1485011"/>
                </a:lnTo>
                <a:lnTo>
                  <a:pt x="1016482" y="1227670"/>
                </a:lnTo>
                <a:lnTo>
                  <a:pt x="1282319" y="1481328"/>
                </a:lnTo>
                <a:lnTo>
                  <a:pt x="2834640" y="0"/>
                </a:lnTo>
                <a:close/>
              </a:path>
            </a:pathLst>
          </a:custGeom>
          <a:solidFill>
            <a:srgbClr val="FFC000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520172" y="0"/>
            <a:ext cx="1671955" cy="1567815"/>
          </a:xfrm>
          <a:custGeom>
            <a:avLst/>
            <a:gdLst/>
            <a:ahLst/>
            <a:cxnLst/>
            <a:rect l="l" t="t" r="r" b="b"/>
            <a:pathLst>
              <a:path w="1671954" h="1567815">
                <a:moveTo>
                  <a:pt x="1671828" y="0"/>
                </a:moveTo>
                <a:lnTo>
                  <a:pt x="275463" y="0"/>
                </a:lnTo>
                <a:lnTo>
                  <a:pt x="0" y="275475"/>
                </a:lnTo>
                <a:lnTo>
                  <a:pt x="234683" y="510171"/>
                </a:lnTo>
                <a:lnTo>
                  <a:pt x="0" y="744855"/>
                </a:lnTo>
                <a:lnTo>
                  <a:pt x="456311" y="1201166"/>
                </a:lnTo>
                <a:lnTo>
                  <a:pt x="690994" y="966482"/>
                </a:lnTo>
                <a:lnTo>
                  <a:pt x="1292352" y="1567815"/>
                </a:lnTo>
                <a:lnTo>
                  <a:pt x="1671828" y="1188339"/>
                </a:lnTo>
                <a:lnTo>
                  <a:pt x="1671828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812919" y="1421638"/>
            <a:ext cx="543306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“Ti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farò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alcune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domande,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favore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ascolta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attentamente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rispondi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al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meglio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 err="1">
                <a:latin typeface="Calibri" panose="020F0502020204030204"/>
                <a:cs typeface="Calibri" panose="020F0502020204030204"/>
              </a:rPr>
              <a:t>che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0" dirty="0" err="1">
                <a:latin typeface="Calibri" panose="020F0502020204030204"/>
                <a:cs typeface="Calibri" panose="020F0502020204030204"/>
              </a:rPr>
              <a:t>puoi</a:t>
            </a:r>
            <a:r>
              <a:rPr lang="it-IT" sz="2400" spc="-20" dirty="0">
                <a:latin typeface="Calibri" panose="020F0502020204030204"/>
                <a:cs typeface="Calibri" panose="020F0502020204030204"/>
              </a:rPr>
              <a:t>"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2919" y="2522347"/>
            <a:ext cx="5665470" cy="27876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0030" indent="-227330">
              <a:lnSpc>
                <a:spcPct val="100000"/>
              </a:lnSpc>
              <a:spcBef>
                <a:spcPts val="410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prima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cosa,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dimmi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cos'è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successo?"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In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sede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siamo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oggi?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mese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è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adesso?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Chi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ha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segnato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ultimo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in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questa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partita?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462280" indent="227330">
              <a:lnSpc>
                <a:spcPts val="2590"/>
              </a:lnSpc>
              <a:spcBef>
                <a:spcPts val="640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Contro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squadra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hai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giocato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scorsa settimana/partita?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ct val="100000"/>
              </a:lnSpc>
              <a:spcBef>
                <a:spcPts val="27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tua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squadra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ha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vinto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l'ultima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partita?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2919" y="5729427"/>
            <a:ext cx="515048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Nota: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possono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sostituite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domande </a:t>
            </a:r>
            <a:r>
              <a:rPr sz="2400" dirty="0">
                <a:latin typeface="Calibri" panose="020F0502020204030204"/>
                <a:cs typeface="Calibri" panose="020F0502020204030204"/>
              </a:rPr>
              <a:t>specifiche</a:t>
            </a:r>
            <a:r>
              <a:rPr sz="2400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relative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allo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sport.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15300" y="6115811"/>
            <a:ext cx="1866900" cy="742315"/>
          </a:xfrm>
          <a:custGeom>
            <a:avLst/>
            <a:gdLst/>
            <a:ahLst/>
            <a:cxnLst/>
            <a:rect l="l" t="t" r="r" b="b"/>
            <a:pathLst>
              <a:path w="1866900" h="742315">
                <a:moveTo>
                  <a:pt x="1866900" y="742188"/>
                </a:moveTo>
                <a:lnTo>
                  <a:pt x="1459230" y="336804"/>
                </a:lnTo>
                <a:lnTo>
                  <a:pt x="1273124" y="521868"/>
                </a:lnTo>
                <a:lnTo>
                  <a:pt x="747522" y="0"/>
                </a:lnTo>
                <a:lnTo>
                  <a:pt x="0" y="742188"/>
                </a:lnTo>
                <a:lnTo>
                  <a:pt x="1051560" y="742188"/>
                </a:lnTo>
                <a:lnTo>
                  <a:pt x="1495044" y="742188"/>
                </a:lnTo>
                <a:lnTo>
                  <a:pt x="1866900" y="742188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083734" y="264346"/>
            <a:ext cx="4406076" cy="9480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229" y="-20573"/>
            <a:ext cx="11083264" cy="1300227"/>
          </a:xfrm>
          <a:prstGeom prst="rect">
            <a:avLst/>
          </a:prstGeom>
        </p:spPr>
        <p:txBody>
          <a:bodyPr vert="horz" wrap="square" lIns="0" tIns="739012" rIns="0" bIns="0" rtlCol="0">
            <a:spAutoFit/>
          </a:bodyPr>
          <a:lstStyle/>
          <a:p>
            <a:pPr marL="3197225">
              <a:lnSpc>
                <a:spcPct val="100000"/>
              </a:lnSpc>
              <a:spcBef>
                <a:spcPts val="100"/>
              </a:spcBef>
            </a:pPr>
            <a:r>
              <a:rPr b="1" i="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GLASGOW</a:t>
            </a:r>
            <a:r>
              <a:rPr b="1" i="0" u="sng" spc="-15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b="1" i="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COMA</a:t>
            </a:r>
            <a:r>
              <a:rPr b="1" i="0" u="sng" spc="-15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b="1" i="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SCALE</a:t>
            </a:r>
            <a:endParaRPr b="1" i="0" u="sng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834640" cy="1485265"/>
          </a:xfrm>
          <a:custGeom>
            <a:avLst/>
            <a:gdLst/>
            <a:ahLst/>
            <a:cxnLst/>
            <a:rect l="l" t="t" r="r" b="b"/>
            <a:pathLst>
              <a:path w="2834640" h="1485265">
                <a:moveTo>
                  <a:pt x="2834640" y="0"/>
                </a:moveTo>
                <a:lnTo>
                  <a:pt x="0" y="0"/>
                </a:lnTo>
                <a:lnTo>
                  <a:pt x="0" y="257683"/>
                </a:lnTo>
                <a:lnTo>
                  <a:pt x="518972" y="752919"/>
                </a:lnTo>
                <a:lnTo>
                  <a:pt x="273050" y="998855"/>
                </a:lnTo>
                <a:lnTo>
                  <a:pt x="759167" y="1485011"/>
                </a:lnTo>
                <a:lnTo>
                  <a:pt x="1016482" y="1227670"/>
                </a:lnTo>
                <a:lnTo>
                  <a:pt x="1282319" y="1481328"/>
                </a:lnTo>
                <a:lnTo>
                  <a:pt x="2834640" y="0"/>
                </a:lnTo>
                <a:close/>
              </a:path>
            </a:pathLst>
          </a:custGeom>
          <a:solidFill>
            <a:srgbClr val="FFC000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520172" y="0"/>
            <a:ext cx="1671955" cy="1567815"/>
          </a:xfrm>
          <a:custGeom>
            <a:avLst/>
            <a:gdLst/>
            <a:ahLst/>
            <a:cxnLst/>
            <a:rect l="l" t="t" r="r" b="b"/>
            <a:pathLst>
              <a:path w="1671954" h="1567815">
                <a:moveTo>
                  <a:pt x="1671828" y="0"/>
                </a:moveTo>
                <a:lnTo>
                  <a:pt x="275463" y="0"/>
                </a:lnTo>
                <a:lnTo>
                  <a:pt x="0" y="275475"/>
                </a:lnTo>
                <a:lnTo>
                  <a:pt x="234683" y="510171"/>
                </a:lnTo>
                <a:lnTo>
                  <a:pt x="0" y="744855"/>
                </a:lnTo>
                <a:lnTo>
                  <a:pt x="456311" y="1201166"/>
                </a:lnTo>
                <a:lnTo>
                  <a:pt x="690994" y="966482"/>
                </a:lnTo>
                <a:lnTo>
                  <a:pt x="1292352" y="1567815"/>
                </a:lnTo>
                <a:lnTo>
                  <a:pt x="1671828" y="1188339"/>
                </a:lnTo>
                <a:lnTo>
                  <a:pt x="1671828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2764535" y="1615439"/>
            <a:ext cx="7218045" cy="5242560"/>
            <a:chOff x="2764535" y="1615439"/>
            <a:chExt cx="7218045" cy="5242560"/>
          </a:xfrm>
        </p:grpSpPr>
        <p:sp>
          <p:nvSpPr>
            <p:cNvPr id="6" name="object 6"/>
            <p:cNvSpPr/>
            <p:nvPr/>
          </p:nvSpPr>
          <p:spPr>
            <a:xfrm>
              <a:off x="8115300" y="6115811"/>
              <a:ext cx="1866900" cy="742315"/>
            </a:xfrm>
            <a:custGeom>
              <a:avLst/>
              <a:gdLst/>
              <a:ahLst/>
              <a:cxnLst/>
              <a:rect l="l" t="t" r="r" b="b"/>
              <a:pathLst>
                <a:path w="1866900" h="742315">
                  <a:moveTo>
                    <a:pt x="1866900" y="742188"/>
                  </a:moveTo>
                  <a:lnTo>
                    <a:pt x="1459230" y="336804"/>
                  </a:lnTo>
                  <a:lnTo>
                    <a:pt x="1273124" y="521868"/>
                  </a:lnTo>
                  <a:lnTo>
                    <a:pt x="747522" y="0"/>
                  </a:lnTo>
                  <a:lnTo>
                    <a:pt x="0" y="742188"/>
                  </a:lnTo>
                  <a:lnTo>
                    <a:pt x="1051560" y="742188"/>
                  </a:lnTo>
                  <a:lnTo>
                    <a:pt x="1495044" y="742188"/>
                  </a:lnTo>
                  <a:lnTo>
                    <a:pt x="1866900" y="742188"/>
                  </a:lnTo>
                  <a:close/>
                </a:path>
              </a:pathLst>
            </a:custGeom>
            <a:solidFill>
              <a:srgbClr val="4471C4">
                <a:alpha val="3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64535" y="1615439"/>
              <a:ext cx="6096000" cy="45247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286969" y="1941029"/>
            <a:ext cx="11618061" cy="2975942"/>
          </a:xfrm>
          <a:prstGeom prst="rect">
            <a:avLst/>
          </a:prstGeom>
        </p:spPr>
        <p:txBody>
          <a:bodyPr vert="horz" wrap="square" lIns="0" tIns="381761" rIns="0" bIns="0" rtlCol="0">
            <a:spAutoFit/>
          </a:bodyPr>
          <a:lstStyle/>
          <a:p>
            <a:pPr marL="514350" indent="-514350" algn="ctr">
              <a:lnSpc>
                <a:spcPct val="100000"/>
              </a:lnSpc>
              <a:spcBef>
                <a:spcPts val="95"/>
              </a:spcBef>
              <a:buFont typeface="+mj-lt"/>
              <a:buAutoNum type="arabicPeriod"/>
            </a:pP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L'atleta</a:t>
            </a:r>
            <a:r>
              <a:rPr sz="2800" spc="-6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riferisce</a:t>
            </a:r>
            <a:r>
              <a:rPr sz="28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8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il</a:t>
            </a:r>
            <a:r>
              <a:rPr sz="28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suo</a:t>
            </a:r>
            <a:r>
              <a:rPr sz="28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 err="1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collo</a:t>
            </a:r>
            <a:r>
              <a:rPr sz="2800" spc="-6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800" spc="-6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NON</a:t>
            </a:r>
            <a:r>
              <a:rPr lang="it-IT"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presenta </a:t>
            </a:r>
            <a:r>
              <a:rPr lang="it-IT"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dolore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lang="it-IT"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</a:t>
            </a:r>
            <a:r>
              <a:rPr sz="2800" b="1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 err="1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riposo</a:t>
            </a:r>
            <a:r>
              <a:rPr sz="28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?</a:t>
            </a:r>
            <a:endParaRPr lang="it-IT" sz="2800" spc="-10" dirty="0">
              <a:latin typeface="Calibri" panose="020F0502020204030204"/>
              <a:cs typeface="Calibri" panose="020F0502020204030204"/>
            </a:endParaRPr>
          </a:p>
          <a:p>
            <a:pPr marL="514350" indent="-514350" algn="ctr">
              <a:lnSpc>
                <a:spcPct val="100000"/>
              </a:lnSpc>
              <a:spcBef>
                <a:spcPts val="95"/>
              </a:spcBef>
              <a:buFont typeface="+mj-lt"/>
              <a:buAutoNum type="arabicPeriod"/>
            </a:pP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Se</a:t>
            </a:r>
            <a:r>
              <a:rPr sz="28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NON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c'è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dolore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al</a:t>
            </a:r>
            <a:r>
              <a:rPr sz="28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collo</a:t>
            </a:r>
            <a:r>
              <a:rPr sz="28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riposo,</a:t>
            </a:r>
            <a:r>
              <a:rPr sz="2800" spc="-2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c’è </a:t>
            </a:r>
            <a:r>
              <a:rPr lang="it-IT"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dolore al collo</a:t>
            </a:r>
            <a:r>
              <a:rPr sz="2800" b="1" spc="-1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800" b="1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nei movimenti</a:t>
            </a:r>
            <a:r>
              <a:rPr sz="28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?</a:t>
            </a:r>
            <a:endParaRPr lang="it-IT" sz="2800" spc="-10" dirty="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it-IT"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3.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2800" b="1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forza</a:t>
            </a:r>
            <a:r>
              <a:rPr sz="2800" b="1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800" b="1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2800" b="1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 err="1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sensazione</a:t>
            </a:r>
            <a:r>
              <a:rPr sz="2800" b="1" spc="-3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de</a:t>
            </a:r>
            <a:r>
              <a:rPr lang="it-IT"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gli </a:t>
            </a:r>
            <a:r>
              <a:rPr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art</a:t>
            </a:r>
            <a:r>
              <a:rPr lang="it-IT" sz="2800" b="1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2800" b="1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sono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normali?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10795" marR="5080" algn="ctr">
              <a:lnSpc>
                <a:spcPct val="100000"/>
              </a:lnSpc>
              <a:spcBef>
                <a:spcPts val="3365"/>
              </a:spcBef>
            </a:pP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8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un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paziente</a:t>
            </a:r>
            <a:r>
              <a:rPr sz="28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8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non</a:t>
            </a:r>
            <a:r>
              <a:rPr sz="28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è</a:t>
            </a:r>
            <a:r>
              <a:rPr sz="28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lucido</a:t>
            </a:r>
            <a:r>
              <a:rPr sz="2800" spc="-3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2800" spc="-6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del</a:t>
            </a:r>
            <a:r>
              <a:rPr sz="2800" spc="-5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tutto</a:t>
            </a:r>
            <a:r>
              <a:rPr sz="28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consapevole,</a:t>
            </a:r>
            <a:r>
              <a:rPr sz="2800" spc="-4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una</a:t>
            </a:r>
            <a:r>
              <a:rPr sz="28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lesione</a:t>
            </a:r>
            <a:r>
              <a:rPr sz="2800" spc="-4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del</a:t>
            </a:r>
            <a:r>
              <a:rPr sz="2800" spc="-5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rachide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cervicale</a:t>
            </a:r>
            <a:r>
              <a:rPr sz="2800" spc="-1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dovrebbe</a:t>
            </a:r>
            <a:r>
              <a:rPr sz="2800" spc="-8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 err="1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essere</a:t>
            </a:r>
            <a:r>
              <a:rPr sz="2800" spc="-8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it-IT" sz="2800" b="1" spc="-8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sospettata</a:t>
            </a:r>
            <a:r>
              <a:rPr sz="2800" spc="-7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fino</a:t>
            </a:r>
            <a:r>
              <a:rPr sz="2800" spc="-8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2800" spc="-1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prova</a:t>
            </a:r>
            <a:r>
              <a:rPr sz="2800" spc="-85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F2023"/>
                </a:solidFill>
                <a:latin typeface="Calibri" panose="020F0502020204030204"/>
                <a:cs typeface="Calibri" panose="020F0502020204030204"/>
              </a:rPr>
              <a:t>contraria.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229" y="-20573"/>
            <a:ext cx="11083264" cy="1300227"/>
          </a:xfrm>
          <a:prstGeom prst="rect">
            <a:avLst/>
          </a:prstGeom>
        </p:spPr>
        <p:txBody>
          <a:bodyPr vert="horz" wrap="square" lIns="0" tIns="739012" rIns="0" bIns="0" rtlCol="0">
            <a:spAutoFit/>
          </a:bodyPr>
          <a:lstStyle/>
          <a:p>
            <a:pPr marL="2155825">
              <a:lnSpc>
                <a:spcPct val="100000"/>
              </a:lnSpc>
              <a:spcBef>
                <a:spcPts val="100"/>
              </a:spcBef>
            </a:pPr>
            <a:r>
              <a:rPr b="1" i="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ESAME</a:t>
            </a:r>
            <a:r>
              <a:rPr b="1" i="0" spc="-15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i="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OBIETTIVO</a:t>
            </a:r>
            <a:r>
              <a:rPr b="1" i="0" spc="-13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i="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RACHIDE</a:t>
            </a:r>
            <a:r>
              <a:rPr b="1" i="0" spc="-1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i="0" spc="-1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CERVICALE</a:t>
            </a:r>
            <a:endParaRPr b="1" i="0" spc="-1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714230" cy="1485265"/>
            <a:chOff x="0" y="0"/>
            <a:chExt cx="9714230" cy="1485265"/>
          </a:xfrm>
        </p:grpSpPr>
        <p:sp>
          <p:nvSpPr>
            <p:cNvPr id="5" name="object 5"/>
            <p:cNvSpPr/>
            <p:nvPr/>
          </p:nvSpPr>
          <p:spPr>
            <a:xfrm>
              <a:off x="2418333" y="1227200"/>
              <a:ext cx="7295515" cy="30480"/>
            </a:xfrm>
            <a:custGeom>
              <a:avLst/>
              <a:gdLst/>
              <a:ahLst/>
              <a:cxnLst/>
              <a:rect l="l" t="t" r="r" b="b"/>
              <a:pathLst>
                <a:path w="7295515" h="30480">
                  <a:moveTo>
                    <a:pt x="7295388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7295388" y="30479"/>
                  </a:lnTo>
                  <a:lnTo>
                    <a:pt x="72953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834640" cy="1485265"/>
            </a:xfrm>
            <a:custGeom>
              <a:avLst/>
              <a:gdLst/>
              <a:ahLst/>
              <a:cxnLst/>
              <a:rect l="l" t="t" r="r" b="b"/>
              <a:pathLst>
                <a:path w="2834640" h="1485265">
                  <a:moveTo>
                    <a:pt x="2834640" y="0"/>
                  </a:moveTo>
                  <a:lnTo>
                    <a:pt x="0" y="0"/>
                  </a:lnTo>
                  <a:lnTo>
                    <a:pt x="0" y="257683"/>
                  </a:lnTo>
                  <a:lnTo>
                    <a:pt x="518972" y="752919"/>
                  </a:lnTo>
                  <a:lnTo>
                    <a:pt x="273050" y="998855"/>
                  </a:lnTo>
                  <a:lnTo>
                    <a:pt x="759167" y="1485011"/>
                  </a:lnTo>
                  <a:lnTo>
                    <a:pt x="1016482" y="1227670"/>
                  </a:lnTo>
                  <a:lnTo>
                    <a:pt x="1282319" y="1481328"/>
                  </a:lnTo>
                  <a:lnTo>
                    <a:pt x="2834640" y="0"/>
                  </a:lnTo>
                  <a:close/>
                </a:path>
              </a:pathLst>
            </a:custGeom>
            <a:solidFill>
              <a:srgbClr val="FFC000">
                <a:alpha val="3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0520172" y="0"/>
            <a:ext cx="1671955" cy="1567815"/>
          </a:xfrm>
          <a:custGeom>
            <a:avLst/>
            <a:gdLst/>
            <a:ahLst/>
            <a:cxnLst/>
            <a:rect l="l" t="t" r="r" b="b"/>
            <a:pathLst>
              <a:path w="1671954" h="1567815">
                <a:moveTo>
                  <a:pt x="1671828" y="0"/>
                </a:moveTo>
                <a:lnTo>
                  <a:pt x="275463" y="0"/>
                </a:lnTo>
                <a:lnTo>
                  <a:pt x="0" y="275475"/>
                </a:lnTo>
                <a:lnTo>
                  <a:pt x="234683" y="510171"/>
                </a:lnTo>
                <a:lnTo>
                  <a:pt x="0" y="744855"/>
                </a:lnTo>
                <a:lnTo>
                  <a:pt x="456311" y="1201166"/>
                </a:lnTo>
                <a:lnTo>
                  <a:pt x="690994" y="966482"/>
                </a:lnTo>
                <a:lnTo>
                  <a:pt x="1292352" y="1567815"/>
                </a:lnTo>
                <a:lnTo>
                  <a:pt x="1671828" y="1188339"/>
                </a:lnTo>
                <a:lnTo>
                  <a:pt x="1671828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15300" y="6115811"/>
            <a:ext cx="1866900" cy="742315"/>
          </a:xfrm>
          <a:custGeom>
            <a:avLst/>
            <a:gdLst/>
            <a:ahLst/>
            <a:cxnLst/>
            <a:rect l="l" t="t" r="r" b="b"/>
            <a:pathLst>
              <a:path w="1866900" h="742315">
                <a:moveTo>
                  <a:pt x="1866900" y="742188"/>
                </a:moveTo>
                <a:lnTo>
                  <a:pt x="1459230" y="336804"/>
                </a:lnTo>
                <a:lnTo>
                  <a:pt x="1273124" y="521868"/>
                </a:lnTo>
                <a:lnTo>
                  <a:pt x="747522" y="0"/>
                </a:lnTo>
                <a:lnTo>
                  <a:pt x="0" y="742188"/>
                </a:lnTo>
                <a:lnTo>
                  <a:pt x="1051560" y="742188"/>
                </a:lnTo>
                <a:lnTo>
                  <a:pt x="1495044" y="742188"/>
                </a:lnTo>
                <a:lnTo>
                  <a:pt x="1866900" y="742188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350" y="389890"/>
            <a:ext cx="11185449" cy="61870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it-IT" sz="2400" b="1" dirty="0">
                <a:latin typeface="Calibri" panose="020F0502020204030204"/>
                <a:cs typeface="Calibri" panose="020F0502020204030204"/>
              </a:rPr>
              <a:t>                       RACCOMANDAZIONI:</a:t>
            </a:r>
            <a:endParaRPr lang="it-IT" sz="2400" b="1" dirty="0">
              <a:latin typeface="Calibri" panose="020F0502020204030204"/>
              <a:cs typeface="Calibri" panose="020F0502020204030204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Qualsiasi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sospetta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469900" marR="4480560">
              <a:lnSpc>
                <a:spcPct val="101000"/>
              </a:lnSpc>
              <a:spcBef>
                <a:spcPts val="5"/>
              </a:spcBef>
            </a:pP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dovrebbe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RIMOSSO</a:t>
            </a:r>
            <a:r>
              <a:rPr sz="2400" b="1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DAL</a:t>
            </a:r>
            <a:r>
              <a:rPr sz="2400" b="1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GIOCO,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valutato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monitorato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dal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punto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vista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medico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ts val="2595"/>
              </a:lnSpc>
              <a:spcBef>
                <a:spcPts val="2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Nessun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atleta</a:t>
            </a:r>
            <a:r>
              <a:rPr sz="24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diagnosi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dovrebbe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tornare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giocare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il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594360">
              <a:lnSpc>
                <a:spcPts val="2595"/>
              </a:lnSpc>
            </a:pPr>
            <a:r>
              <a:rPr sz="2400" dirty="0">
                <a:latin typeface="Calibri" panose="020F0502020204030204"/>
                <a:cs typeface="Calibri" panose="020F0502020204030204"/>
              </a:rPr>
              <a:t>giorno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dell'infortunio.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31140" marR="5080" indent="-219075">
              <a:lnSpc>
                <a:spcPts val="2300"/>
              </a:lnSpc>
              <a:spcBef>
                <a:spcPts val="585"/>
              </a:spcBef>
              <a:buChar char="•"/>
              <a:tabLst>
                <a:tab pos="59436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Se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sospetta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che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atleta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abbia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una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il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personale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medico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non 	</a:t>
            </a:r>
            <a:r>
              <a:rPr sz="2400" dirty="0">
                <a:latin typeface="Calibri" panose="020F0502020204030204"/>
                <a:cs typeface="Calibri" panose="020F0502020204030204"/>
              </a:rPr>
              <a:t>è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immediatamente</a:t>
            </a:r>
            <a:r>
              <a:rPr sz="2400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disponibile,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l'atleta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deve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indirizzato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struttura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	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medica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urgenza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31140" marR="191135" indent="-219075">
              <a:lnSpc>
                <a:spcPts val="2300"/>
              </a:lnSpc>
              <a:spcBef>
                <a:spcPts val="615"/>
              </a:spcBef>
              <a:buChar char="•"/>
              <a:tabLst>
                <a:tab pos="59436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Gli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atleti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sospetta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devono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bere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alcol,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utilizzare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droghe 	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guidare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veicolo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fino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quando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viene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autorizzato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farlo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spc="600" dirty="0">
                <a:latin typeface="Calibri" panose="020F0502020204030204"/>
                <a:cs typeface="Calibri" panose="020F0502020204030204"/>
              </a:rPr>
              <a:t>  	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medico.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32410" indent="-219710">
              <a:lnSpc>
                <a:spcPts val="2595"/>
              </a:lnSpc>
              <a:spcBef>
                <a:spcPts val="50"/>
              </a:spcBef>
              <a:buChar char="•"/>
              <a:tabLst>
                <a:tab pos="23241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Segni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evolvono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nel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tempo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questo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è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594360">
              <a:lnSpc>
                <a:spcPts val="2595"/>
              </a:lnSpc>
            </a:pPr>
            <a:r>
              <a:rPr sz="2400" spc="-10" dirty="0">
                <a:latin typeface="Calibri" panose="020F0502020204030204"/>
                <a:cs typeface="Calibri" panose="020F0502020204030204"/>
              </a:rPr>
              <a:t>importante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considerare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ripetizione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valutazione</a:t>
            </a: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309245" marR="728980" indent="-297180">
              <a:lnSpc>
                <a:spcPct val="80000"/>
              </a:lnSpc>
              <a:spcBef>
                <a:spcPts val="600"/>
              </a:spcBef>
              <a:buFont typeface="Arial MT"/>
              <a:buChar char="•"/>
              <a:tabLst>
                <a:tab pos="59436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Lo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SCAT5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dovrebbe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usato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solo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fare,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o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escludere,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diagnosi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di 	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concussione.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40030" indent="-22733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può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avere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una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anche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il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suo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SCAT5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è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"normale".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600955"/>
            <a:ext cx="1014094" cy="2018030"/>
          </a:xfrm>
          <a:custGeom>
            <a:avLst/>
            <a:gdLst/>
            <a:ahLst/>
            <a:cxnLst/>
            <a:rect l="l" t="t" r="r" b="b"/>
            <a:pathLst>
              <a:path w="1014094" h="2018029">
                <a:moveTo>
                  <a:pt x="1014056" y="1370545"/>
                </a:moveTo>
                <a:lnTo>
                  <a:pt x="832510" y="1189012"/>
                </a:lnTo>
                <a:lnTo>
                  <a:pt x="1013460" y="1008888"/>
                </a:lnTo>
                <a:lnTo>
                  <a:pt x="0" y="0"/>
                </a:lnTo>
                <a:lnTo>
                  <a:pt x="0" y="2017776"/>
                </a:lnTo>
                <a:lnTo>
                  <a:pt x="488391" y="1531594"/>
                </a:lnTo>
                <a:lnTo>
                  <a:pt x="670699" y="1713890"/>
                </a:lnTo>
                <a:lnTo>
                  <a:pt x="1014056" y="1370545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177454" y="0"/>
            <a:ext cx="5014595" cy="1935480"/>
            <a:chOff x="7177454" y="0"/>
            <a:chExt cx="5014595" cy="1935480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177454" y="263771"/>
              <a:ext cx="4406076" cy="13119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19307" y="0"/>
              <a:ext cx="972819" cy="1935480"/>
            </a:xfrm>
            <a:custGeom>
              <a:avLst/>
              <a:gdLst/>
              <a:ahLst/>
              <a:cxnLst/>
              <a:rect l="l" t="t" r="r" b="b"/>
              <a:pathLst>
                <a:path w="972820" h="1935480">
                  <a:moveTo>
                    <a:pt x="972693" y="0"/>
                  </a:moveTo>
                  <a:lnTo>
                    <a:pt x="381" y="967740"/>
                  </a:lnTo>
                  <a:lnTo>
                    <a:pt x="177482" y="1144016"/>
                  </a:lnTo>
                  <a:lnTo>
                    <a:pt x="0" y="1321562"/>
                  </a:lnTo>
                  <a:lnTo>
                    <a:pt x="348615" y="1670304"/>
                  </a:lnTo>
                  <a:lnTo>
                    <a:pt x="527011" y="1491907"/>
                  </a:lnTo>
                  <a:lnTo>
                    <a:pt x="972693" y="1935480"/>
                  </a:lnTo>
                  <a:lnTo>
                    <a:pt x="972693" y="0"/>
                  </a:lnTo>
                  <a:close/>
                </a:path>
              </a:pathLst>
            </a:custGeom>
            <a:solidFill>
              <a:srgbClr val="FFC000">
                <a:alpha val="3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9261" y="53429"/>
            <a:ext cx="5891530" cy="1401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4960">
              <a:lnSpc>
                <a:spcPct val="141000"/>
              </a:lnSpc>
              <a:spcBef>
                <a:spcPts val="100"/>
              </a:spcBef>
            </a:pPr>
            <a:r>
              <a:rPr sz="320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Zurich</a:t>
            </a:r>
            <a:r>
              <a:rPr sz="3200" spc="-85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Consensus</a:t>
            </a:r>
            <a:r>
              <a:rPr sz="3200" spc="-8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spc="-1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Statement </a:t>
            </a:r>
            <a:r>
              <a:rPr sz="320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3200" spc="-35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Concussion</a:t>
            </a:r>
            <a:r>
              <a:rPr sz="3200" spc="-65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in</a:t>
            </a:r>
            <a:r>
              <a:rPr sz="3200" spc="-25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Sport</a:t>
            </a:r>
            <a:r>
              <a:rPr sz="3200" spc="-35" dirty="0">
                <a:solidFill>
                  <a:srgbClr val="1F202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i="0" dirty="0">
                <a:solidFill>
                  <a:srgbClr val="1F2021"/>
                </a:solidFill>
                <a:latin typeface="Arial MT"/>
                <a:cs typeface="Arial MT"/>
              </a:rPr>
              <a:t>del</a:t>
            </a:r>
            <a:r>
              <a:rPr sz="3200" i="0" spc="-2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3200" i="0" spc="-20" dirty="0">
                <a:solidFill>
                  <a:srgbClr val="1F2021"/>
                </a:solidFill>
                <a:latin typeface="Arial MT"/>
                <a:cs typeface="Arial MT"/>
              </a:rPr>
              <a:t>2008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834640" cy="1485265"/>
          </a:xfrm>
          <a:custGeom>
            <a:avLst/>
            <a:gdLst/>
            <a:ahLst/>
            <a:cxnLst/>
            <a:rect l="l" t="t" r="r" b="b"/>
            <a:pathLst>
              <a:path w="2834640" h="1485265">
                <a:moveTo>
                  <a:pt x="2834640" y="0"/>
                </a:moveTo>
                <a:lnTo>
                  <a:pt x="0" y="0"/>
                </a:lnTo>
                <a:lnTo>
                  <a:pt x="0" y="257683"/>
                </a:lnTo>
                <a:lnTo>
                  <a:pt x="518972" y="752919"/>
                </a:lnTo>
                <a:lnTo>
                  <a:pt x="273050" y="998855"/>
                </a:lnTo>
                <a:lnTo>
                  <a:pt x="759167" y="1485011"/>
                </a:lnTo>
                <a:lnTo>
                  <a:pt x="1016482" y="1227670"/>
                </a:lnTo>
                <a:lnTo>
                  <a:pt x="1282319" y="1481328"/>
                </a:lnTo>
                <a:lnTo>
                  <a:pt x="2834640" y="0"/>
                </a:lnTo>
                <a:close/>
              </a:path>
            </a:pathLst>
          </a:custGeom>
          <a:solidFill>
            <a:srgbClr val="FFC000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520172" y="0"/>
            <a:ext cx="1671955" cy="1567815"/>
          </a:xfrm>
          <a:custGeom>
            <a:avLst/>
            <a:gdLst/>
            <a:ahLst/>
            <a:cxnLst/>
            <a:rect l="l" t="t" r="r" b="b"/>
            <a:pathLst>
              <a:path w="1671954" h="1567815">
                <a:moveTo>
                  <a:pt x="1671828" y="0"/>
                </a:moveTo>
                <a:lnTo>
                  <a:pt x="275463" y="0"/>
                </a:lnTo>
                <a:lnTo>
                  <a:pt x="0" y="275475"/>
                </a:lnTo>
                <a:lnTo>
                  <a:pt x="234683" y="510171"/>
                </a:lnTo>
                <a:lnTo>
                  <a:pt x="0" y="744855"/>
                </a:lnTo>
                <a:lnTo>
                  <a:pt x="456311" y="1201166"/>
                </a:lnTo>
                <a:lnTo>
                  <a:pt x="690994" y="966482"/>
                </a:lnTo>
                <a:lnTo>
                  <a:pt x="1292352" y="1567815"/>
                </a:lnTo>
                <a:lnTo>
                  <a:pt x="1671828" y="1188339"/>
                </a:lnTo>
                <a:lnTo>
                  <a:pt x="1671828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15300" y="6115811"/>
            <a:ext cx="1866900" cy="742315"/>
          </a:xfrm>
          <a:custGeom>
            <a:avLst/>
            <a:gdLst/>
            <a:ahLst/>
            <a:cxnLst/>
            <a:rect l="l" t="t" r="r" b="b"/>
            <a:pathLst>
              <a:path w="1866900" h="742315">
                <a:moveTo>
                  <a:pt x="1866900" y="742188"/>
                </a:moveTo>
                <a:lnTo>
                  <a:pt x="1459230" y="336804"/>
                </a:lnTo>
                <a:lnTo>
                  <a:pt x="1273124" y="521868"/>
                </a:lnTo>
                <a:lnTo>
                  <a:pt x="747522" y="0"/>
                </a:lnTo>
                <a:lnTo>
                  <a:pt x="0" y="742188"/>
                </a:lnTo>
                <a:lnTo>
                  <a:pt x="1051560" y="742188"/>
                </a:lnTo>
                <a:lnTo>
                  <a:pt x="1495044" y="742188"/>
                </a:lnTo>
                <a:lnTo>
                  <a:pt x="1866900" y="742188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86969" y="1530858"/>
            <a:ext cx="11618061" cy="4586577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285"/>
              </a:spcBef>
            </a:pPr>
            <a:r>
              <a:rPr dirty="0"/>
              <a:t>Raccomanda</a:t>
            </a:r>
            <a:r>
              <a:rPr spc="-15" dirty="0"/>
              <a:t> </a:t>
            </a:r>
            <a:r>
              <a:rPr dirty="0"/>
              <a:t>che</a:t>
            </a:r>
            <a:r>
              <a:rPr spc="-40" dirty="0"/>
              <a:t> </a:t>
            </a:r>
            <a:r>
              <a:rPr dirty="0"/>
              <a:t>i</a:t>
            </a:r>
            <a:r>
              <a:rPr spc="-30" dirty="0"/>
              <a:t> </a:t>
            </a:r>
            <a:r>
              <a:rPr dirty="0"/>
              <a:t>partecipanti</a:t>
            </a:r>
            <a:r>
              <a:rPr spc="-5" dirty="0"/>
              <a:t> </a:t>
            </a:r>
            <a:r>
              <a:rPr dirty="0"/>
              <a:t>alle</a:t>
            </a:r>
            <a:r>
              <a:rPr spc="-25" dirty="0"/>
              <a:t> </a:t>
            </a:r>
            <a:r>
              <a:rPr dirty="0"/>
              <a:t>prove</a:t>
            </a:r>
            <a:r>
              <a:rPr spc="-25" dirty="0"/>
              <a:t> </a:t>
            </a:r>
            <a:r>
              <a:rPr dirty="0"/>
              <a:t>sportive</a:t>
            </a:r>
            <a:r>
              <a:rPr spc="-30" dirty="0"/>
              <a:t> </a:t>
            </a:r>
            <a:r>
              <a:rPr dirty="0"/>
              <a:t>siano</a:t>
            </a:r>
            <a:r>
              <a:rPr spc="-25" dirty="0"/>
              <a:t> </a:t>
            </a:r>
            <a:r>
              <a:rPr dirty="0"/>
              <a:t>privi</a:t>
            </a:r>
            <a:r>
              <a:rPr spc="-30" dirty="0"/>
              <a:t> </a:t>
            </a:r>
            <a:r>
              <a:rPr dirty="0"/>
              <a:t>di</a:t>
            </a:r>
            <a:r>
              <a:rPr spc="-35" dirty="0"/>
              <a:t> </a:t>
            </a:r>
            <a:r>
              <a:rPr spc="-10" dirty="0"/>
              <a:t>sintomi.</a:t>
            </a:r>
            <a:endParaRPr spc="-10" dirty="0"/>
          </a:p>
          <a:p>
            <a:pPr marL="140970">
              <a:lnSpc>
                <a:spcPct val="100000"/>
              </a:lnSpc>
              <a:spcBef>
                <a:spcPts val="1190"/>
              </a:spcBef>
            </a:pPr>
            <a:r>
              <a:rPr dirty="0"/>
              <a:t>Dopo</a:t>
            </a:r>
            <a:r>
              <a:rPr spc="-25" dirty="0"/>
              <a:t> </a:t>
            </a:r>
            <a:r>
              <a:rPr dirty="0"/>
              <a:t>un</a:t>
            </a:r>
            <a:r>
              <a:rPr spc="-35" dirty="0"/>
              <a:t> </a:t>
            </a:r>
            <a:r>
              <a:rPr dirty="0"/>
              <a:t>evento</a:t>
            </a:r>
            <a:r>
              <a:rPr spc="-20" dirty="0"/>
              <a:t> </a:t>
            </a:r>
            <a:r>
              <a:rPr dirty="0"/>
              <a:t>commotivo</a:t>
            </a:r>
            <a:r>
              <a:rPr spc="-25" dirty="0"/>
              <a:t> </a:t>
            </a:r>
            <a:r>
              <a:rPr dirty="0"/>
              <a:t>si</a:t>
            </a:r>
            <a:r>
              <a:rPr spc="-30" dirty="0"/>
              <a:t> </a:t>
            </a:r>
            <a:r>
              <a:rPr dirty="0"/>
              <a:t>consiglia</a:t>
            </a:r>
            <a:r>
              <a:rPr spc="-10" dirty="0"/>
              <a:t> </a:t>
            </a:r>
            <a:r>
              <a:rPr dirty="0"/>
              <a:t>agli</a:t>
            </a:r>
            <a:r>
              <a:rPr spc="-20" dirty="0"/>
              <a:t> </a:t>
            </a:r>
            <a:r>
              <a:rPr dirty="0"/>
              <a:t>atleti</a:t>
            </a:r>
            <a:r>
              <a:rPr spc="-15" dirty="0"/>
              <a:t> </a:t>
            </a:r>
            <a:r>
              <a:rPr dirty="0"/>
              <a:t>di</a:t>
            </a:r>
            <a:r>
              <a:rPr spc="-40" dirty="0"/>
              <a:t> </a:t>
            </a:r>
            <a:r>
              <a:rPr dirty="0"/>
              <a:t>osservare</a:t>
            </a:r>
            <a:r>
              <a:rPr spc="-20" dirty="0"/>
              <a:t> </a:t>
            </a:r>
            <a:r>
              <a:rPr dirty="0"/>
              <a:t>una</a:t>
            </a:r>
            <a:r>
              <a:rPr spc="-20" dirty="0"/>
              <a:t> </a:t>
            </a:r>
            <a:r>
              <a:rPr dirty="0"/>
              <a:t>serie</a:t>
            </a:r>
            <a:r>
              <a:rPr spc="-25" dirty="0"/>
              <a:t> </a:t>
            </a:r>
            <a:r>
              <a:rPr dirty="0"/>
              <a:t>di</a:t>
            </a:r>
            <a:r>
              <a:rPr spc="-20" dirty="0"/>
              <a:t> </a:t>
            </a:r>
            <a:r>
              <a:rPr dirty="0"/>
              <a:t>passaggi</a:t>
            </a:r>
            <a:r>
              <a:rPr spc="-20" dirty="0"/>
              <a:t> </a:t>
            </a:r>
            <a:r>
              <a:rPr spc="-10" dirty="0"/>
              <a:t>graduali:</a:t>
            </a:r>
            <a:endParaRPr spc="-10" dirty="0"/>
          </a:p>
          <a:p>
            <a:pPr marL="419735" indent="-342265">
              <a:lnSpc>
                <a:spcPct val="100000"/>
              </a:lnSpc>
              <a:spcBef>
                <a:spcPts val="565"/>
              </a:spcBef>
              <a:buSzPct val="56000"/>
              <a:buFont typeface="Symbol" panose="05050102010706020507"/>
              <a:buChar char=""/>
              <a:tabLst>
                <a:tab pos="419100" algn="l"/>
              </a:tabLst>
            </a:pPr>
            <a:r>
              <a:rPr dirty="0"/>
              <a:t>riposo</a:t>
            </a:r>
            <a:r>
              <a:rPr spc="-25" dirty="0"/>
              <a:t> </a:t>
            </a:r>
            <a:r>
              <a:rPr dirty="0"/>
              <a:t>fisico</a:t>
            </a:r>
            <a:r>
              <a:rPr spc="-35" dirty="0"/>
              <a:t> </a:t>
            </a:r>
            <a:r>
              <a:rPr dirty="0"/>
              <a:t>e</a:t>
            </a:r>
            <a:r>
              <a:rPr spc="-25" dirty="0"/>
              <a:t> </a:t>
            </a:r>
            <a:r>
              <a:rPr dirty="0"/>
              <a:t>cognitivo</a:t>
            </a:r>
            <a:r>
              <a:rPr spc="-5" dirty="0"/>
              <a:t> </a:t>
            </a:r>
            <a:r>
              <a:rPr spc="-10" dirty="0"/>
              <a:t>completo,</a:t>
            </a:r>
            <a:endParaRPr spc="-10" dirty="0"/>
          </a:p>
          <a:p>
            <a:pPr marL="419735" indent="-342265">
              <a:lnSpc>
                <a:spcPct val="100000"/>
              </a:lnSpc>
              <a:spcBef>
                <a:spcPts val="95"/>
              </a:spcBef>
              <a:buSzPct val="56000"/>
              <a:buFont typeface="Symbol" panose="05050102010706020507"/>
              <a:buChar char=""/>
              <a:tabLst>
                <a:tab pos="419100" algn="l"/>
              </a:tabLst>
            </a:pPr>
            <a:r>
              <a:rPr dirty="0"/>
              <a:t>attività</a:t>
            </a:r>
            <a:r>
              <a:rPr spc="-50" dirty="0"/>
              <a:t> </a:t>
            </a:r>
            <a:r>
              <a:rPr dirty="0"/>
              <a:t>aerobica</a:t>
            </a:r>
            <a:r>
              <a:rPr spc="-30" dirty="0"/>
              <a:t> </a:t>
            </a:r>
            <a:r>
              <a:rPr dirty="0"/>
              <a:t>leggera</a:t>
            </a:r>
            <a:r>
              <a:rPr spc="-35" dirty="0"/>
              <a:t> </a:t>
            </a:r>
            <a:r>
              <a:rPr dirty="0"/>
              <a:t>(meno</a:t>
            </a:r>
            <a:r>
              <a:rPr spc="-35" dirty="0"/>
              <a:t> </a:t>
            </a:r>
            <a:r>
              <a:rPr dirty="0"/>
              <a:t>del</a:t>
            </a:r>
            <a:r>
              <a:rPr spc="-35" dirty="0"/>
              <a:t> </a:t>
            </a:r>
            <a:r>
              <a:rPr dirty="0"/>
              <a:t>70%</a:t>
            </a:r>
            <a:r>
              <a:rPr spc="-45" dirty="0"/>
              <a:t> </a:t>
            </a:r>
            <a:r>
              <a:rPr dirty="0"/>
              <a:t>della</a:t>
            </a:r>
            <a:r>
              <a:rPr spc="-25" dirty="0"/>
              <a:t> </a:t>
            </a:r>
            <a:r>
              <a:rPr dirty="0"/>
              <a:t>frequenza</a:t>
            </a:r>
            <a:r>
              <a:rPr spc="-30" dirty="0"/>
              <a:t> </a:t>
            </a:r>
            <a:r>
              <a:rPr dirty="0"/>
              <a:t>cardiaca</a:t>
            </a:r>
            <a:r>
              <a:rPr spc="-35" dirty="0"/>
              <a:t> </a:t>
            </a:r>
            <a:r>
              <a:rPr spc="-10" dirty="0"/>
              <a:t>massima),</a:t>
            </a:r>
            <a:endParaRPr spc="-10" dirty="0"/>
          </a:p>
          <a:p>
            <a:pPr marL="419735" indent="-342265">
              <a:lnSpc>
                <a:spcPct val="100000"/>
              </a:lnSpc>
              <a:spcBef>
                <a:spcPts val="95"/>
              </a:spcBef>
              <a:buSzPct val="56000"/>
              <a:buFont typeface="Symbol" panose="05050102010706020507"/>
              <a:buChar char=""/>
              <a:tabLst>
                <a:tab pos="419100" algn="l"/>
              </a:tabLst>
            </a:pPr>
            <a:r>
              <a:rPr dirty="0"/>
              <a:t>attività</a:t>
            </a:r>
            <a:r>
              <a:rPr spc="-45" dirty="0"/>
              <a:t> </a:t>
            </a:r>
            <a:r>
              <a:rPr dirty="0"/>
              <a:t>sportiva,</a:t>
            </a:r>
            <a:r>
              <a:rPr spc="-25" dirty="0"/>
              <a:t> </a:t>
            </a:r>
            <a:r>
              <a:rPr dirty="0"/>
              <a:t>come</a:t>
            </a:r>
            <a:r>
              <a:rPr spc="-15" dirty="0"/>
              <a:t> </a:t>
            </a:r>
            <a:r>
              <a:rPr dirty="0"/>
              <a:t>jogging</a:t>
            </a:r>
            <a:r>
              <a:rPr spc="-5" dirty="0"/>
              <a:t> </a:t>
            </a:r>
            <a:endParaRPr lang="it-IT" spc="-5" dirty="0"/>
          </a:p>
          <a:p>
            <a:pPr marL="419735" indent="-342265">
              <a:lnSpc>
                <a:spcPct val="100000"/>
              </a:lnSpc>
              <a:spcBef>
                <a:spcPts val="95"/>
              </a:spcBef>
              <a:buSzPct val="56000"/>
              <a:buFont typeface="Symbol" panose="05050102010706020507"/>
              <a:buChar char=""/>
              <a:tabLst>
                <a:tab pos="419100" algn="l"/>
              </a:tabLst>
            </a:pPr>
            <a:r>
              <a:rPr dirty="0" err="1"/>
              <a:t>esercizi</a:t>
            </a:r>
            <a:r>
              <a:rPr spc="-45" dirty="0"/>
              <a:t> </a:t>
            </a:r>
            <a:r>
              <a:rPr dirty="0"/>
              <a:t>senza</a:t>
            </a:r>
            <a:r>
              <a:rPr spc="-35" dirty="0"/>
              <a:t> </a:t>
            </a:r>
            <a:r>
              <a:rPr dirty="0"/>
              <a:t>contatto</a:t>
            </a:r>
            <a:r>
              <a:rPr spc="-40" dirty="0"/>
              <a:t> </a:t>
            </a:r>
            <a:r>
              <a:rPr dirty="0"/>
              <a:t>(esercizi</a:t>
            </a:r>
            <a:r>
              <a:rPr spc="-35" dirty="0"/>
              <a:t> </a:t>
            </a:r>
            <a:r>
              <a:rPr dirty="0"/>
              <a:t>di</a:t>
            </a:r>
            <a:r>
              <a:rPr spc="-45" dirty="0"/>
              <a:t> </a:t>
            </a:r>
            <a:r>
              <a:rPr spc="-10" dirty="0"/>
              <a:t>coordinazione),</a:t>
            </a:r>
            <a:endParaRPr spc="-10" dirty="0"/>
          </a:p>
          <a:p>
            <a:pPr marL="419735" indent="-342265">
              <a:lnSpc>
                <a:spcPct val="100000"/>
              </a:lnSpc>
              <a:spcBef>
                <a:spcPts val="95"/>
              </a:spcBef>
              <a:buSzPct val="56000"/>
              <a:buFont typeface="Symbol" panose="05050102010706020507"/>
              <a:buChar char=""/>
              <a:tabLst>
                <a:tab pos="419100" algn="l"/>
              </a:tabLst>
            </a:pPr>
            <a:r>
              <a:rPr dirty="0"/>
              <a:t>allenamento</a:t>
            </a:r>
            <a:r>
              <a:rPr spc="-20" dirty="0"/>
              <a:t> </a:t>
            </a:r>
            <a:r>
              <a:rPr dirty="0"/>
              <a:t>con</a:t>
            </a:r>
            <a:r>
              <a:rPr spc="-30" dirty="0"/>
              <a:t> </a:t>
            </a:r>
            <a:r>
              <a:rPr spc="-10" dirty="0"/>
              <a:t>contatto,</a:t>
            </a:r>
            <a:endParaRPr spc="-10" dirty="0"/>
          </a:p>
          <a:p>
            <a:pPr marL="419735" indent="-342265">
              <a:lnSpc>
                <a:spcPct val="100000"/>
              </a:lnSpc>
              <a:spcBef>
                <a:spcPts val="95"/>
              </a:spcBef>
              <a:buSzPct val="56000"/>
              <a:buFont typeface="Symbol" panose="05050102010706020507"/>
              <a:buChar char=""/>
              <a:tabLst>
                <a:tab pos="419100" algn="l"/>
              </a:tabLst>
            </a:pPr>
            <a:r>
              <a:rPr dirty="0"/>
              <a:t>pratica</a:t>
            </a:r>
            <a:r>
              <a:rPr spc="-30" dirty="0"/>
              <a:t> </a:t>
            </a:r>
            <a:r>
              <a:rPr dirty="0"/>
              <a:t>con</a:t>
            </a:r>
            <a:r>
              <a:rPr spc="-30" dirty="0"/>
              <a:t> </a:t>
            </a:r>
            <a:r>
              <a:rPr spc="-10" dirty="0"/>
              <a:t>contatto.</a:t>
            </a:r>
            <a:endParaRPr spc="-10" dirty="0"/>
          </a:p>
          <a:p>
            <a:pPr marL="77470" marR="5080">
              <a:lnSpc>
                <a:spcPct val="100000"/>
              </a:lnSpc>
              <a:spcBef>
                <a:spcPts val="760"/>
              </a:spcBef>
            </a:pPr>
            <a:r>
              <a:rPr dirty="0"/>
              <a:t>Solo</a:t>
            </a:r>
            <a:r>
              <a:rPr spc="-30" dirty="0"/>
              <a:t> </a:t>
            </a:r>
            <a:r>
              <a:rPr dirty="0"/>
              <a:t>quando</a:t>
            </a:r>
            <a:r>
              <a:rPr spc="-15" dirty="0"/>
              <a:t> </a:t>
            </a:r>
            <a:r>
              <a:rPr dirty="0"/>
              <a:t>si</a:t>
            </a:r>
            <a:r>
              <a:rPr spc="-20" dirty="0"/>
              <a:t> </a:t>
            </a:r>
            <a:r>
              <a:rPr dirty="0"/>
              <a:t>è</a:t>
            </a:r>
            <a:r>
              <a:rPr spc="-20" dirty="0"/>
              <a:t> </a:t>
            </a:r>
            <a:r>
              <a:rPr dirty="0"/>
              <a:t>senza</a:t>
            </a:r>
            <a:r>
              <a:rPr spc="-15" dirty="0"/>
              <a:t> </a:t>
            </a:r>
            <a:r>
              <a:rPr dirty="0"/>
              <a:t>sintomi</a:t>
            </a:r>
            <a:r>
              <a:rPr spc="-15" dirty="0"/>
              <a:t> </a:t>
            </a:r>
            <a:r>
              <a:rPr dirty="0"/>
              <a:t>per</a:t>
            </a:r>
            <a:r>
              <a:rPr spc="-20" dirty="0"/>
              <a:t> </a:t>
            </a:r>
            <a:r>
              <a:rPr b="1" dirty="0"/>
              <a:t>24</a:t>
            </a:r>
            <a:r>
              <a:rPr b="1" spc="-30" dirty="0"/>
              <a:t> </a:t>
            </a:r>
            <a:r>
              <a:rPr b="1" dirty="0"/>
              <a:t>ore</a:t>
            </a:r>
            <a:r>
              <a:rPr b="1" spc="-15" dirty="0"/>
              <a:t> </a:t>
            </a:r>
            <a:r>
              <a:rPr dirty="0"/>
              <a:t>si</a:t>
            </a:r>
            <a:r>
              <a:rPr spc="-20" dirty="0"/>
              <a:t> </a:t>
            </a:r>
            <a:r>
              <a:rPr dirty="0"/>
              <a:t>dovrebbe</a:t>
            </a:r>
            <a:r>
              <a:rPr spc="-20" dirty="0"/>
              <a:t> </a:t>
            </a:r>
            <a:r>
              <a:rPr dirty="0"/>
              <a:t>progredire verso</a:t>
            </a:r>
            <a:r>
              <a:rPr spc="-15" dirty="0"/>
              <a:t> </a:t>
            </a:r>
            <a:r>
              <a:rPr dirty="0"/>
              <a:t>la</a:t>
            </a:r>
            <a:r>
              <a:rPr spc="-30" dirty="0"/>
              <a:t> </a:t>
            </a:r>
            <a:r>
              <a:rPr dirty="0"/>
              <a:t>fase</a:t>
            </a:r>
            <a:r>
              <a:rPr spc="-30" dirty="0"/>
              <a:t> </a:t>
            </a:r>
            <a:r>
              <a:rPr dirty="0"/>
              <a:t>successiva.</a:t>
            </a:r>
            <a:r>
              <a:rPr spc="-5" dirty="0"/>
              <a:t> </a:t>
            </a:r>
            <a:r>
              <a:rPr dirty="0"/>
              <a:t>Nel</a:t>
            </a:r>
            <a:r>
              <a:rPr spc="-20" dirty="0"/>
              <a:t> </a:t>
            </a:r>
            <a:r>
              <a:rPr dirty="0"/>
              <a:t>caso</a:t>
            </a:r>
            <a:r>
              <a:rPr spc="-15" dirty="0"/>
              <a:t> </a:t>
            </a:r>
            <a:r>
              <a:rPr dirty="0"/>
              <a:t>si</a:t>
            </a:r>
            <a:r>
              <a:rPr spc="-20" dirty="0"/>
              <a:t> </a:t>
            </a:r>
            <a:r>
              <a:rPr spc="-10" dirty="0"/>
              <a:t>presentino </a:t>
            </a:r>
            <a:r>
              <a:rPr dirty="0"/>
              <a:t>sintomi,</a:t>
            </a:r>
            <a:r>
              <a:rPr spc="-35" dirty="0"/>
              <a:t> </a:t>
            </a:r>
            <a:r>
              <a:rPr dirty="0"/>
              <a:t>la</a:t>
            </a:r>
            <a:r>
              <a:rPr spc="-25" dirty="0"/>
              <a:t> </a:t>
            </a:r>
            <a:r>
              <a:rPr dirty="0"/>
              <a:t>persona</a:t>
            </a:r>
            <a:r>
              <a:rPr spc="-30" dirty="0"/>
              <a:t> </a:t>
            </a:r>
            <a:r>
              <a:rPr dirty="0"/>
              <a:t>dovrebbe</a:t>
            </a:r>
            <a:r>
              <a:rPr spc="-15" dirty="0"/>
              <a:t> </a:t>
            </a:r>
            <a:r>
              <a:rPr dirty="0"/>
              <a:t>ritornare</a:t>
            </a:r>
            <a:r>
              <a:rPr spc="-30" dirty="0"/>
              <a:t> </a:t>
            </a:r>
            <a:r>
              <a:rPr dirty="0"/>
              <a:t>al</a:t>
            </a:r>
            <a:r>
              <a:rPr spc="-40" dirty="0"/>
              <a:t> </a:t>
            </a:r>
            <a:r>
              <a:rPr dirty="0"/>
              <a:t>livello</a:t>
            </a:r>
            <a:r>
              <a:rPr spc="-15" dirty="0"/>
              <a:t> </a:t>
            </a:r>
            <a:r>
              <a:rPr dirty="0"/>
              <a:t>precedente</a:t>
            </a:r>
            <a:r>
              <a:rPr spc="-20" dirty="0"/>
              <a:t> </a:t>
            </a:r>
            <a:r>
              <a:rPr dirty="0"/>
              <a:t>e</a:t>
            </a:r>
            <a:r>
              <a:rPr spc="-35" dirty="0"/>
              <a:t> </a:t>
            </a:r>
            <a:r>
              <a:rPr dirty="0"/>
              <a:t>attendere</a:t>
            </a:r>
            <a:r>
              <a:rPr spc="-25" dirty="0"/>
              <a:t> </a:t>
            </a:r>
            <a:r>
              <a:rPr dirty="0"/>
              <a:t>di</a:t>
            </a:r>
            <a:r>
              <a:rPr spc="-25" dirty="0"/>
              <a:t> </a:t>
            </a:r>
            <a:r>
              <a:rPr dirty="0"/>
              <a:t>diventare</a:t>
            </a:r>
            <a:r>
              <a:rPr spc="-30" dirty="0"/>
              <a:t> </a:t>
            </a:r>
            <a:r>
              <a:rPr dirty="0"/>
              <a:t>asintomatico</a:t>
            </a:r>
            <a:r>
              <a:rPr spc="-25" dirty="0"/>
              <a:t> </a:t>
            </a:r>
            <a:r>
              <a:rPr dirty="0"/>
              <a:t>per</a:t>
            </a:r>
            <a:r>
              <a:rPr spc="-25" dirty="0"/>
              <a:t> </a:t>
            </a:r>
            <a:r>
              <a:rPr dirty="0"/>
              <a:t>almeno</a:t>
            </a:r>
            <a:r>
              <a:rPr spc="-25" dirty="0"/>
              <a:t> </a:t>
            </a:r>
            <a:r>
              <a:rPr spc="-10" dirty="0"/>
              <a:t>altre </a:t>
            </a:r>
            <a:r>
              <a:rPr dirty="0"/>
              <a:t>24</a:t>
            </a:r>
            <a:r>
              <a:rPr spc="-10" dirty="0"/>
              <a:t> </a:t>
            </a:r>
            <a:r>
              <a:rPr spc="-20" dirty="0"/>
              <a:t>ore.</a:t>
            </a:r>
            <a:endParaRPr spc="-20" dirty="0"/>
          </a:p>
          <a:p>
            <a:pPr marL="77470" marR="144145">
              <a:lnSpc>
                <a:spcPct val="99000"/>
              </a:lnSpc>
              <a:spcBef>
                <a:spcPts val="1220"/>
              </a:spcBef>
            </a:pPr>
            <a:r>
              <a:rPr dirty="0"/>
              <a:t>Se</a:t>
            </a:r>
            <a:r>
              <a:rPr spc="-55" dirty="0"/>
              <a:t> </a:t>
            </a:r>
            <a:r>
              <a:rPr dirty="0"/>
              <a:t>la</a:t>
            </a:r>
            <a:r>
              <a:rPr spc="-40" dirty="0"/>
              <a:t> </a:t>
            </a:r>
            <a:r>
              <a:rPr dirty="0"/>
              <a:t>commozione</a:t>
            </a:r>
            <a:r>
              <a:rPr spc="-15" dirty="0"/>
              <a:t> </a:t>
            </a:r>
            <a:r>
              <a:rPr dirty="0"/>
              <a:t>cerebrale</a:t>
            </a:r>
            <a:r>
              <a:rPr spc="-20" dirty="0"/>
              <a:t> </a:t>
            </a:r>
            <a:r>
              <a:rPr dirty="0"/>
              <a:t>è</a:t>
            </a:r>
            <a:r>
              <a:rPr spc="-35" dirty="0"/>
              <a:t> </a:t>
            </a:r>
            <a:r>
              <a:rPr dirty="0"/>
              <a:t>stata</a:t>
            </a:r>
            <a:r>
              <a:rPr spc="-50" dirty="0"/>
              <a:t> </a:t>
            </a:r>
            <a:r>
              <a:rPr dirty="0"/>
              <a:t>particolarmente</a:t>
            </a:r>
            <a:r>
              <a:rPr spc="-10" dirty="0"/>
              <a:t> </a:t>
            </a:r>
            <a:r>
              <a:rPr dirty="0"/>
              <a:t>grave</a:t>
            </a:r>
            <a:r>
              <a:rPr spc="-30" dirty="0"/>
              <a:t> </a:t>
            </a:r>
            <a:r>
              <a:rPr dirty="0"/>
              <a:t>(ad</a:t>
            </a:r>
            <a:r>
              <a:rPr spc="-35" dirty="0"/>
              <a:t> </a:t>
            </a:r>
            <a:r>
              <a:rPr dirty="0"/>
              <a:t>esempio</a:t>
            </a:r>
            <a:r>
              <a:rPr spc="-20" dirty="0"/>
              <a:t> </a:t>
            </a:r>
            <a:r>
              <a:rPr dirty="0"/>
              <a:t>perdita</a:t>
            </a:r>
            <a:r>
              <a:rPr spc="-30" dirty="0"/>
              <a:t> </a:t>
            </a:r>
            <a:r>
              <a:rPr dirty="0"/>
              <a:t>di</a:t>
            </a:r>
            <a:r>
              <a:rPr spc="-30" dirty="0"/>
              <a:t> </a:t>
            </a:r>
            <a:r>
              <a:rPr dirty="0"/>
              <a:t>coscienza</a:t>
            </a:r>
            <a:r>
              <a:rPr spc="-30" dirty="0"/>
              <a:t> </a:t>
            </a:r>
            <a:r>
              <a:rPr dirty="0"/>
              <a:t>superiore</a:t>
            </a:r>
            <a:r>
              <a:rPr spc="-2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5</a:t>
            </a:r>
            <a:r>
              <a:rPr spc="-30" dirty="0"/>
              <a:t> </a:t>
            </a:r>
            <a:r>
              <a:rPr spc="-10" dirty="0"/>
              <a:t>minuti </a:t>
            </a:r>
            <a:r>
              <a:rPr dirty="0"/>
              <a:t>o</a:t>
            </a:r>
            <a:r>
              <a:rPr spc="-30" dirty="0"/>
              <a:t> </a:t>
            </a:r>
            <a:r>
              <a:rPr dirty="0"/>
              <a:t>dimenticanza</a:t>
            </a:r>
            <a:r>
              <a:rPr spc="-10" dirty="0"/>
              <a:t> </a:t>
            </a:r>
            <a:r>
              <a:rPr dirty="0"/>
              <a:t>di</a:t>
            </a:r>
            <a:r>
              <a:rPr spc="-35" dirty="0"/>
              <a:t> </a:t>
            </a:r>
            <a:r>
              <a:rPr dirty="0"/>
              <a:t>eventi</a:t>
            </a:r>
            <a:r>
              <a:rPr spc="-20" dirty="0"/>
              <a:t> </a:t>
            </a:r>
            <a:r>
              <a:rPr dirty="0"/>
              <a:t>verificatisi</a:t>
            </a:r>
            <a:r>
              <a:rPr spc="-20" dirty="0"/>
              <a:t> </a:t>
            </a:r>
            <a:r>
              <a:rPr dirty="0"/>
              <a:t>oltre</a:t>
            </a:r>
            <a:r>
              <a:rPr spc="-25" dirty="0"/>
              <a:t> </a:t>
            </a:r>
            <a:r>
              <a:rPr dirty="0"/>
              <a:t>24</a:t>
            </a:r>
            <a:r>
              <a:rPr spc="-20" dirty="0"/>
              <a:t> </a:t>
            </a:r>
            <a:r>
              <a:rPr dirty="0"/>
              <a:t>ore</a:t>
            </a:r>
            <a:r>
              <a:rPr spc="-35" dirty="0"/>
              <a:t> </a:t>
            </a:r>
            <a:r>
              <a:rPr dirty="0"/>
              <a:t>prima</a:t>
            </a:r>
            <a:r>
              <a:rPr spc="-20" dirty="0"/>
              <a:t> </a:t>
            </a:r>
            <a:r>
              <a:rPr dirty="0"/>
              <a:t>o</a:t>
            </a:r>
            <a:r>
              <a:rPr spc="-25" dirty="0"/>
              <a:t> </a:t>
            </a:r>
            <a:r>
              <a:rPr dirty="0"/>
              <a:t>dopo</a:t>
            </a:r>
            <a:r>
              <a:rPr spc="-20" dirty="0"/>
              <a:t> </a:t>
            </a:r>
            <a:r>
              <a:rPr dirty="0"/>
              <a:t>il</a:t>
            </a:r>
            <a:r>
              <a:rPr spc="-35" dirty="0"/>
              <a:t> </a:t>
            </a:r>
            <a:r>
              <a:rPr dirty="0"/>
              <a:t>trauma)</a:t>
            </a:r>
            <a:r>
              <a:rPr spc="-30" dirty="0"/>
              <a:t> </a:t>
            </a:r>
            <a:r>
              <a:rPr dirty="0"/>
              <a:t>si</a:t>
            </a:r>
            <a:r>
              <a:rPr spc="-30" dirty="0"/>
              <a:t> </a:t>
            </a:r>
            <a:r>
              <a:rPr dirty="0"/>
              <a:t>dovrebbe</a:t>
            </a:r>
            <a:r>
              <a:rPr spc="-15" dirty="0"/>
              <a:t> </a:t>
            </a:r>
            <a:r>
              <a:rPr dirty="0"/>
              <a:t>attendere</a:t>
            </a:r>
            <a:r>
              <a:rPr spc="-20" dirty="0"/>
              <a:t> </a:t>
            </a:r>
            <a:r>
              <a:rPr dirty="0"/>
              <a:t>almeno</a:t>
            </a:r>
            <a:r>
              <a:rPr spc="-20" dirty="0"/>
              <a:t> </a:t>
            </a:r>
            <a:r>
              <a:rPr b="1" dirty="0"/>
              <a:t>un</a:t>
            </a:r>
            <a:r>
              <a:rPr b="1" spc="-20" dirty="0"/>
              <a:t> mese </a:t>
            </a:r>
            <a:r>
              <a:rPr dirty="0"/>
              <a:t>prima</a:t>
            </a:r>
            <a:r>
              <a:rPr spc="-20" dirty="0"/>
              <a:t> </a:t>
            </a:r>
            <a:r>
              <a:rPr dirty="0"/>
              <a:t>di</a:t>
            </a:r>
            <a:r>
              <a:rPr spc="-35" dirty="0"/>
              <a:t> </a:t>
            </a:r>
            <a:r>
              <a:rPr dirty="0"/>
              <a:t>riprendere</a:t>
            </a:r>
            <a:r>
              <a:rPr spc="-10" dirty="0"/>
              <a:t> </a:t>
            </a:r>
            <a:r>
              <a:rPr dirty="0"/>
              <a:t>il</a:t>
            </a:r>
            <a:r>
              <a:rPr spc="-35" dirty="0"/>
              <a:t> </a:t>
            </a:r>
            <a:r>
              <a:rPr dirty="0"/>
              <a:t>gioco</a:t>
            </a:r>
            <a:r>
              <a:rPr spc="-20" dirty="0"/>
              <a:t> </a:t>
            </a:r>
            <a:r>
              <a:rPr spc="-10" dirty="0"/>
              <a:t>competitivo</a:t>
            </a:r>
            <a:r>
              <a:rPr spc="-10" dirty="0">
                <a:latin typeface="Lucida Sans Unicode" panose="020B0602030504020204"/>
                <a:cs typeface="Lucida Sans Unicode" panose="020B0602030504020204"/>
              </a:rPr>
              <a:t>.</a:t>
            </a:r>
            <a:endParaRPr spc="-10" dirty="0">
              <a:latin typeface="Lucida Sans Unicode" panose="020B0602030504020204"/>
              <a:cs typeface="Lucida Sans Unicode" panose="020B0602030504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>
              <a:lnSpc>
                <a:spcPts val="5860"/>
              </a:lnSpc>
              <a:spcBef>
                <a:spcPts val="100"/>
              </a:spcBef>
            </a:pPr>
            <a:r>
              <a:rPr sz="5000" i="0" dirty="0">
                <a:solidFill>
                  <a:srgbClr val="363533"/>
                </a:solidFill>
                <a:latin typeface="Arial MT"/>
                <a:cs typeface="Arial MT"/>
              </a:rPr>
              <a:t>Sindrome</a:t>
            </a:r>
            <a:r>
              <a:rPr sz="5000" i="0" spc="-55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sz="5000" i="0" dirty="0">
                <a:solidFill>
                  <a:srgbClr val="363533"/>
                </a:solidFill>
                <a:latin typeface="Arial MT"/>
                <a:cs typeface="Arial MT"/>
              </a:rPr>
              <a:t>da</a:t>
            </a:r>
            <a:r>
              <a:rPr sz="5000" i="0" spc="-25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sz="5000" i="0" dirty="0">
                <a:solidFill>
                  <a:srgbClr val="363533"/>
                </a:solidFill>
                <a:latin typeface="Arial MT"/>
                <a:cs typeface="Arial MT"/>
              </a:rPr>
              <a:t>secondo</a:t>
            </a:r>
            <a:r>
              <a:rPr sz="5000" i="0" spc="-45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sz="5000" i="0" spc="-10" dirty="0">
                <a:solidFill>
                  <a:srgbClr val="363533"/>
                </a:solidFill>
                <a:latin typeface="Arial MT"/>
                <a:cs typeface="Arial MT"/>
              </a:rPr>
              <a:t>impatto</a:t>
            </a:r>
            <a:endParaRPr sz="5000">
              <a:latin typeface="Arial MT"/>
              <a:cs typeface="Arial MT"/>
            </a:endParaRPr>
          </a:p>
          <a:p>
            <a:pPr marL="189230">
              <a:lnSpc>
                <a:spcPts val="2740"/>
              </a:lnSpc>
            </a:pP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descritta</a:t>
            </a:r>
            <a:r>
              <a:rPr sz="2400" i="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per</a:t>
            </a:r>
            <a:r>
              <a:rPr sz="2400" i="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la</a:t>
            </a:r>
            <a:r>
              <a:rPr sz="2400" i="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prima</a:t>
            </a:r>
            <a:r>
              <a:rPr sz="2400" i="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volta</a:t>
            </a:r>
            <a:r>
              <a:rPr sz="2400" i="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da</a:t>
            </a:r>
            <a:r>
              <a:rPr sz="2400" i="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Saunders</a:t>
            </a:r>
            <a:r>
              <a:rPr sz="2400" i="0" spc="-5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e</a:t>
            </a:r>
            <a:r>
              <a:rPr sz="2400" i="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Harbaugh</a:t>
            </a:r>
            <a:r>
              <a:rPr sz="2400" i="0" spc="-4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dirty="0">
                <a:solidFill>
                  <a:srgbClr val="1F2021"/>
                </a:solidFill>
                <a:latin typeface="Arial MT"/>
                <a:cs typeface="Arial MT"/>
              </a:rPr>
              <a:t>nel</a:t>
            </a:r>
            <a:r>
              <a:rPr sz="2400" i="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i="0" spc="-20" dirty="0">
                <a:solidFill>
                  <a:srgbClr val="1F2021"/>
                </a:solidFill>
                <a:latin typeface="Arial MT"/>
                <a:cs typeface="Arial MT"/>
              </a:rPr>
              <a:t>1984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8616" y="2554463"/>
            <a:ext cx="3519170" cy="90805"/>
            <a:chOff x="618616" y="2554463"/>
            <a:chExt cx="3519170" cy="90805"/>
          </a:xfrm>
        </p:grpSpPr>
        <p:sp>
          <p:nvSpPr>
            <p:cNvPr id="4" name="object 4"/>
            <p:cNvSpPr/>
            <p:nvPr/>
          </p:nvSpPr>
          <p:spPr>
            <a:xfrm>
              <a:off x="640143" y="2578655"/>
              <a:ext cx="3475990" cy="42545"/>
            </a:xfrm>
            <a:custGeom>
              <a:avLst/>
              <a:gdLst/>
              <a:ahLst/>
              <a:cxnLst/>
              <a:rect l="l" t="t" r="r" b="b"/>
              <a:pathLst>
                <a:path w="3475990" h="42544">
                  <a:moveTo>
                    <a:pt x="279523" y="0"/>
                  </a:moveTo>
                  <a:lnTo>
                    <a:pt x="233089" y="80"/>
                  </a:lnTo>
                  <a:lnTo>
                    <a:pt x="187724" y="742"/>
                  </a:lnTo>
                  <a:lnTo>
                    <a:pt x="142616" y="2018"/>
                  </a:lnTo>
                  <a:lnTo>
                    <a:pt x="96951" y="3940"/>
                  </a:lnTo>
                  <a:lnTo>
                    <a:pt x="49916" y="6542"/>
                  </a:lnTo>
                  <a:lnTo>
                    <a:pt x="698" y="9858"/>
                  </a:lnTo>
                  <a:lnTo>
                    <a:pt x="0" y="13668"/>
                  </a:lnTo>
                  <a:lnTo>
                    <a:pt x="889" y="24209"/>
                  </a:lnTo>
                  <a:lnTo>
                    <a:pt x="698" y="28146"/>
                  </a:lnTo>
                  <a:lnTo>
                    <a:pt x="112775" y="30245"/>
                  </a:lnTo>
                  <a:lnTo>
                    <a:pt x="222563" y="31412"/>
                  </a:lnTo>
                  <a:lnTo>
                    <a:pt x="329870" y="31785"/>
                  </a:lnTo>
                  <a:lnTo>
                    <a:pt x="434504" y="31505"/>
                  </a:lnTo>
                  <a:lnTo>
                    <a:pt x="586021" y="30167"/>
                  </a:lnTo>
                  <a:lnTo>
                    <a:pt x="774220" y="27354"/>
                  </a:lnTo>
                  <a:lnTo>
                    <a:pt x="1000025" y="22166"/>
                  </a:lnTo>
                  <a:lnTo>
                    <a:pt x="1097088" y="20730"/>
                  </a:lnTo>
                  <a:lnTo>
                    <a:pt x="1147818" y="20410"/>
                  </a:lnTo>
                  <a:lnTo>
                    <a:pt x="1200265" y="20441"/>
                  </a:lnTo>
                  <a:lnTo>
                    <a:pt x="1254617" y="20889"/>
                  </a:lnTo>
                  <a:lnTo>
                    <a:pt x="1311064" y="21818"/>
                  </a:lnTo>
                  <a:lnTo>
                    <a:pt x="1369793" y="23294"/>
                  </a:lnTo>
                  <a:lnTo>
                    <a:pt x="1430993" y="25382"/>
                  </a:lnTo>
                  <a:lnTo>
                    <a:pt x="1494853" y="28146"/>
                  </a:lnTo>
                  <a:lnTo>
                    <a:pt x="1567804" y="30745"/>
                  </a:lnTo>
                  <a:lnTo>
                    <a:pt x="1636275" y="31576"/>
                  </a:lnTo>
                  <a:lnTo>
                    <a:pt x="1700481" y="31002"/>
                  </a:lnTo>
                  <a:lnTo>
                    <a:pt x="1760634" y="29388"/>
                  </a:lnTo>
                  <a:lnTo>
                    <a:pt x="1816950" y="27098"/>
                  </a:lnTo>
                  <a:lnTo>
                    <a:pt x="1918925" y="21948"/>
                  </a:lnTo>
                  <a:lnTo>
                    <a:pt x="1965012" y="19815"/>
                  </a:lnTo>
                  <a:lnTo>
                    <a:pt x="2008117" y="18463"/>
                  </a:lnTo>
                  <a:lnTo>
                    <a:pt x="2048454" y="18256"/>
                  </a:lnTo>
                  <a:lnTo>
                    <a:pt x="2086237" y="19558"/>
                  </a:lnTo>
                  <a:lnTo>
                    <a:pt x="2121681" y="22733"/>
                  </a:lnTo>
                  <a:lnTo>
                    <a:pt x="2154999" y="28146"/>
                  </a:lnTo>
                  <a:lnTo>
                    <a:pt x="2188382" y="33908"/>
                  </a:lnTo>
                  <a:lnTo>
                    <a:pt x="2223998" y="38016"/>
                  </a:lnTo>
                  <a:lnTo>
                    <a:pt x="2262029" y="40658"/>
                  </a:lnTo>
                  <a:lnTo>
                    <a:pt x="2302659" y="42024"/>
                  </a:lnTo>
                  <a:lnTo>
                    <a:pt x="2346069" y="42304"/>
                  </a:lnTo>
                  <a:lnTo>
                    <a:pt x="2392440" y="41686"/>
                  </a:lnTo>
                  <a:lnTo>
                    <a:pt x="2441956" y="40360"/>
                  </a:lnTo>
                  <a:lnTo>
                    <a:pt x="2675101" y="31767"/>
                  </a:lnTo>
                  <a:lnTo>
                    <a:pt x="2743068" y="29742"/>
                  </a:lnTo>
                  <a:lnTo>
                    <a:pt x="2815272" y="28146"/>
                  </a:lnTo>
                  <a:lnTo>
                    <a:pt x="2887289" y="27080"/>
                  </a:lnTo>
                  <a:lnTo>
                    <a:pt x="2954806" y="26471"/>
                  </a:lnTo>
                  <a:lnTo>
                    <a:pt x="3018085" y="26242"/>
                  </a:lnTo>
                  <a:lnTo>
                    <a:pt x="3132978" y="26620"/>
                  </a:lnTo>
                  <a:lnTo>
                    <a:pt x="3323435" y="28595"/>
                  </a:lnTo>
                  <a:lnTo>
                    <a:pt x="3403188" y="28978"/>
                  </a:lnTo>
                  <a:lnTo>
                    <a:pt x="3440113" y="28751"/>
                  </a:lnTo>
                  <a:lnTo>
                    <a:pt x="3475418" y="28146"/>
                  </a:lnTo>
                  <a:lnTo>
                    <a:pt x="3475418" y="9858"/>
                  </a:lnTo>
                  <a:lnTo>
                    <a:pt x="3404514" y="8128"/>
                  </a:lnTo>
                  <a:lnTo>
                    <a:pt x="3336145" y="6919"/>
                  </a:lnTo>
                  <a:lnTo>
                    <a:pt x="3270293" y="6171"/>
                  </a:lnTo>
                  <a:lnTo>
                    <a:pt x="3206940" y="5826"/>
                  </a:lnTo>
                  <a:lnTo>
                    <a:pt x="3146066" y="5824"/>
                  </a:lnTo>
                  <a:lnTo>
                    <a:pt x="3087654" y="6104"/>
                  </a:lnTo>
                  <a:lnTo>
                    <a:pt x="2978140" y="7276"/>
                  </a:lnTo>
                  <a:lnTo>
                    <a:pt x="2746128" y="10987"/>
                  </a:lnTo>
                  <a:lnTo>
                    <a:pt x="2669644" y="11534"/>
                  </a:lnTo>
                  <a:lnTo>
                    <a:pt x="2634825" y="11367"/>
                  </a:lnTo>
                  <a:lnTo>
                    <a:pt x="2602263" y="10829"/>
                  </a:lnTo>
                  <a:lnTo>
                    <a:pt x="2526290" y="8606"/>
                  </a:lnTo>
                  <a:lnTo>
                    <a:pt x="2477421" y="8323"/>
                  </a:lnTo>
                  <a:lnTo>
                    <a:pt x="2426104" y="8786"/>
                  </a:lnTo>
                  <a:lnTo>
                    <a:pt x="2373110" y="9773"/>
                  </a:lnTo>
                  <a:lnTo>
                    <a:pt x="2211769" y="13655"/>
                  </a:lnTo>
                  <a:lnTo>
                    <a:pt x="2159773" y="14515"/>
                  </a:lnTo>
                  <a:lnTo>
                    <a:pt x="2109954" y="14787"/>
                  </a:lnTo>
                  <a:lnTo>
                    <a:pt x="2063082" y="14250"/>
                  </a:lnTo>
                  <a:lnTo>
                    <a:pt x="2019928" y="12681"/>
                  </a:lnTo>
                  <a:lnTo>
                    <a:pt x="1981263" y="9858"/>
                  </a:lnTo>
                  <a:lnTo>
                    <a:pt x="1944881" y="6800"/>
                  </a:lnTo>
                  <a:lnTo>
                    <a:pt x="1907691" y="4610"/>
                  </a:lnTo>
                  <a:lnTo>
                    <a:pt x="1869235" y="3196"/>
                  </a:lnTo>
                  <a:lnTo>
                    <a:pt x="1829056" y="2464"/>
                  </a:lnTo>
                  <a:lnTo>
                    <a:pt x="1786695" y="2318"/>
                  </a:lnTo>
                  <a:lnTo>
                    <a:pt x="1741693" y="2667"/>
                  </a:lnTo>
                  <a:lnTo>
                    <a:pt x="1693594" y="3414"/>
                  </a:lnTo>
                  <a:lnTo>
                    <a:pt x="1461049" y="8522"/>
                  </a:lnTo>
                  <a:lnTo>
                    <a:pt x="1127126" y="14684"/>
                  </a:lnTo>
                  <a:lnTo>
                    <a:pt x="1031767" y="15908"/>
                  </a:lnTo>
                  <a:lnTo>
                    <a:pt x="937248" y="16314"/>
                  </a:lnTo>
                  <a:lnTo>
                    <a:pt x="889286" y="16123"/>
                  </a:lnTo>
                  <a:lnTo>
                    <a:pt x="840312" y="15625"/>
                  </a:lnTo>
                  <a:lnTo>
                    <a:pt x="789918" y="14783"/>
                  </a:lnTo>
                  <a:lnTo>
                    <a:pt x="737698" y="13565"/>
                  </a:lnTo>
                  <a:lnTo>
                    <a:pt x="683243" y="11935"/>
                  </a:lnTo>
                  <a:lnTo>
                    <a:pt x="556213" y="7149"/>
                  </a:lnTo>
                  <a:lnTo>
                    <a:pt x="433381" y="2911"/>
                  </a:lnTo>
                  <a:lnTo>
                    <a:pt x="378856" y="1448"/>
                  </a:lnTo>
                  <a:lnTo>
                    <a:pt x="327841" y="466"/>
                  </a:lnTo>
                  <a:lnTo>
                    <a:pt x="27952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40841" y="2576688"/>
              <a:ext cx="3474720" cy="46355"/>
            </a:xfrm>
            <a:custGeom>
              <a:avLst/>
              <a:gdLst/>
              <a:ahLst/>
              <a:cxnLst/>
              <a:rect l="l" t="t" r="r" b="b"/>
              <a:pathLst>
                <a:path w="3474720" h="46355">
                  <a:moveTo>
                    <a:pt x="0" y="11825"/>
                  </a:moveTo>
                  <a:lnTo>
                    <a:pt x="48767" y="9503"/>
                  </a:lnTo>
                  <a:lnTo>
                    <a:pt x="98699" y="8619"/>
                  </a:lnTo>
                  <a:lnTo>
                    <a:pt x="149538" y="8901"/>
                  </a:lnTo>
                  <a:lnTo>
                    <a:pt x="201028" y="10081"/>
                  </a:lnTo>
                  <a:lnTo>
                    <a:pt x="252909" y="11887"/>
                  </a:lnTo>
                  <a:lnTo>
                    <a:pt x="304924" y="14051"/>
                  </a:lnTo>
                  <a:lnTo>
                    <a:pt x="356816" y="16301"/>
                  </a:lnTo>
                  <a:lnTo>
                    <a:pt x="408326" y="18369"/>
                  </a:lnTo>
                  <a:lnTo>
                    <a:pt x="459197" y="19985"/>
                  </a:lnTo>
                  <a:lnTo>
                    <a:pt x="509171" y="20878"/>
                  </a:lnTo>
                  <a:lnTo>
                    <a:pt x="557991" y="20778"/>
                  </a:lnTo>
                  <a:lnTo>
                    <a:pt x="605398" y="19416"/>
                  </a:lnTo>
                  <a:lnTo>
                    <a:pt x="651135" y="16521"/>
                  </a:lnTo>
                  <a:lnTo>
                    <a:pt x="694944" y="11825"/>
                  </a:lnTo>
                  <a:lnTo>
                    <a:pt x="741605" y="7011"/>
                  </a:lnTo>
                  <a:lnTo>
                    <a:pt x="789420" y="4541"/>
                  </a:lnTo>
                  <a:lnTo>
                    <a:pt x="838260" y="3995"/>
                  </a:lnTo>
                  <a:lnTo>
                    <a:pt x="887999" y="4951"/>
                  </a:lnTo>
                  <a:lnTo>
                    <a:pt x="938510" y="6990"/>
                  </a:lnTo>
                  <a:lnTo>
                    <a:pt x="989665" y="9691"/>
                  </a:lnTo>
                  <a:lnTo>
                    <a:pt x="1041336" y="12633"/>
                  </a:lnTo>
                  <a:lnTo>
                    <a:pt x="1093397" y="15397"/>
                  </a:lnTo>
                  <a:lnTo>
                    <a:pt x="1145720" y="17562"/>
                  </a:lnTo>
                  <a:lnTo>
                    <a:pt x="1198179" y="18708"/>
                  </a:lnTo>
                  <a:lnTo>
                    <a:pt x="1250644" y="18413"/>
                  </a:lnTo>
                  <a:lnTo>
                    <a:pt x="1302990" y="16259"/>
                  </a:lnTo>
                  <a:lnTo>
                    <a:pt x="1355089" y="11825"/>
                  </a:lnTo>
                  <a:lnTo>
                    <a:pt x="1407284" y="7392"/>
                  </a:lnTo>
                  <a:lnTo>
                    <a:pt x="1459837" y="5243"/>
                  </a:lnTo>
                  <a:lnTo>
                    <a:pt x="1512585" y="4957"/>
                  </a:lnTo>
                  <a:lnTo>
                    <a:pt x="1565368" y="6112"/>
                  </a:lnTo>
                  <a:lnTo>
                    <a:pt x="1618024" y="8287"/>
                  </a:lnTo>
                  <a:lnTo>
                    <a:pt x="1670392" y="11060"/>
                  </a:lnTo>
                  <a:lnTo>
                    <a:pt x="1722311" y="14010"/>
                  </a:lnTo>
                  <a:lnTo>
                    <a:pt x="1773620" y="16715"/>
                  </a:lnTo>
                  <a:lnTo>
                    <a:pt x="1824157" y="18754"/>
                  </a:lnTo>
                  <a:lnTo>
                    <a:pt x="1873761" y="19706"/>
                  </a:lnTo>
                  <a:lnTo>
                    <a:pt x="1922271" y="19150"/>
                  </a:lnTo>
                  <a:lnTo>
                    <a:pt x="1969525" y="16663"/>
                  </a:lnTo>
                  <a:lnTo>
                    <a:pt x="2015363" y="11825"/>
                  </a:lnTo>
                  <a:lnTo>
                    <a:pt x="2054409" y="7180"/>
                  </a:lnTo>
                  <a:lnTo>
                    <a:pt x="2093696" y="3818"/>
                  </a:lnTo>
                  <a:lnTo>
                    <a:pt x="2133559" y="1596"/>
                  </a:lnTo>
                  <a:lnTo>
                    <a:pt x="2174336" y="370"/>
                  </a:lnTo>
                  <a:lnTo>
                    <a:pt x="2216366" y="0"/>
                  </a:lnTo>
                  <a:lnTo>
                    <a:pt x="2259985" y="340"/>
                  </a:lnTo>
                  <a:lnTo>
                    <a:pt x="2305531" y="1248"/>
                  </a:lnTo>
                  <a:lnTo>
                    <a:pt x="2353341" y="2582"/>
                  </a:lnTo>
                  <a:lnTo>
                    <a:pt x="2403754" y="4199"/>
                  </a:lnTo>
                  <a:lnTo>
                    <a:pt x="2457106" y="5954"/>
                  </a:lnTo>
                  <a:lnTo>
                    <a:pt x="2513736" y="7707"/>
                  </a:lnTo>
                  <a:lnTo>
                    <a:pt x="2573980" y="9313"/>
                  </a:lnTo>
                  <a:lnTo>
                    <a:pt x="2638176" y="10630"/>
                  </a:lnTo>
                  <a:lnTo>
                    <a:pt x="2706662" y="11515"/>
                  </a:lnTo>
                  <a:lnTo>
                    <a:pt x="2779775" y="11825"/>
                  </a:lnTo>
                  <a:lnTo>
                    <a:pt x="2857022" y="11579"/>
                  </a:lnTo>
                  <a:lnTo>
                    <a:pt x="2927339" y="10965"/>
                  </a:lnTo>
                  <a:lnTo>
                    <a:pt x="2991397" y="10083"/>
                  </a:lnTo>
                  <a:lnTo>
                    <a:pt x="3049866" y="9037"/>
                  </a:lnTo>
                  <a:lnTo>
                    <a:pt x="3103417" y="7926"/>
                  </a:lnTo>
                  <a:lnTo>
                    <a:pt x="3152720" y="6853"/>
                  </a:lnTo>
                  <a:lnTo>
                    <a:pt x="3198447" y="5919"/>
                  </a:lnTo>
                  <a:lnTo>
                    <a:pt x="3241268" y="5227"/>
                  </a:lnTo>
                  <a:lnTo>
                    <a:pt x="3281853" y="4877"/>
                  </a:lnTo>
                  <a:lnTo>
                    <a:pt x="3320873" y="4971"/>
                  </a:lnTo>
                  <a:lnTo>
                    <a:pt x="3358999" y="5611"/>
                  </a:lnTo>
                  <a:lnTo>
                    <a:pt x="3396902" y="6899"/>
                  </a:lnTo>
                  <a:lnTo>
                    <a:pt x="3435252" y="8937"/>
                  </a:lnTo>
                  <a:lnTo>
                    <a:pt x="3474720" y="11825"/>
                  </a:lnTo>
                  <a:lnTo>
                    <a:pt x="3474339" y="19318"/>
                  </a:lnTo>
                  <a:lnTo>
                    <a:pt x="3474212" y="21604"/>
                  </a:lnTo>
                  <a:lnTo>
                    <a:pt x="3474720" y="30113"/>
                  </a:lnTo>
                  <a:lnTo>
                    <a:pt x="3422449" y="31914"/>
                  </a:lnTo>
                  <a:lnTo>
                    <a:pt x="3369084" y="32519"/>
                  </a:lnTo>
                  <a:lnTo>
                    <a:pt x="3314999" y="32156"/>
                  </a:lnTo>
                  <a:lnTo>
                    <a:pt x="3260569" y="31057"/>
                  </a:lnTo>
                  <a:lnTo>
                    <a:pt x="3206169" y="29450"/>
                  </a:lnTo>
                  <a:lnTo>
                    <a:pt x="3152174" y="27567"/>
                  </a:lnTo>
                  <a:lnTo>
                    <a:pt x="3098958" y="25636"/>
                  </a:lnTo>
                  <a:lnTo>
                    <a:pt x="3046898" y="23888"/>
                  </a:lnTo>
                  <a:lnTo>
                    <a:pt x="2996367" y="22552"/>
                  </a:lnTo>
                  <a:lnTo>
                    <a:pt x="2947740" y="21859"/>
                  </a:lnTo>
                  <a:lnTo>
                    <a:pt x="2901393" y="22039"/>
                  </a:lnTo>
                  <a:lnTo>
                    <a:pt x="2857699" y="23321"/>
                  </a:lnTo>
                  <a:lnTo>
                    <a:pt x="2817035" y="25936"/>
                  </a:lnTo>
                  <a:lnTo>
                    <a:pt x="2779775" y="30113"/>
                  </a:lnTo>
                  <a:lnTo>
                    <a:pt x="2736294" y="35133"/>
                  </a:lnTo>
                  <a:lnTo>
                    <a:pt x="2689067" y="38579"/>
                  </a:lnTo>
                  <a:lnTo>
                    <a:pt x="2638905" y="40650"/>
                  </a:lnTo>
                  <a:lnTo>
                    <a:pt x="2586618" y="41543"/>
                  </a:lnTo>
                  <a:lnTo>
                    <a:pt x="2533017" y="41457"/>
                  </a:lnTo>
                  <a:lnTo>
                    <a:pt x="2478913" y="40590"/>
                  </a:lnTo>
                  <a:lnTo>
                    <a:pt x="2425115" y="39142"/>
                  </a:lnTo>
                  <a:lnTo>
                    <a:pt x="2372435" y="37309"/>
                  </a:lnTo>
                  <a:lnTo>
                    <a:pt x="2321683" y="35292"/>
                  </a:lnTo>
                  <a:lnTo>
                    <a:pt x="2273669" y="33288"/>
                  </a:lnTo>
                  <a:lnTo>
                    <a:pt x="2229204" y="31495"/>
                  </a:lnTo>
                  <a:lnTo>
                    <a:pt x="2189099" y="30113"/>
                  </a:lnTo>
                  <a:lnTo>
                    <a:pt x="2153067" y="28858"/>
                  </a:lnTo>
                  <a:lnTo>
                    <a:pt x="2114553" y="27247"/>
                  </a:lnTo>
                  <a:lnTo>
                    <a:pt x="2073562" y="25436"/>
                  </a:lnTo>
                  <a:lnTo>
                    <a:pt x="2030101" y="23576"/>
                  </a:lnTo>
                  <a:lnTo>
                    <a:pt x="1984176" y="21823"/>
                  </a:lnTo>
                  <a:lnTo>
                    <a:pt x="1935794" y="20331"/>
                  </a:lnTo>
                  <a:lnTo>
                    <a:pt x="1884960" y="19253"/>
                  </a:lnTo>
                  <a:lnTo>
                    <a:pt x="1831681" y="18743"/>
                  </a:lnTo>
                  <a:lnTo>
                    <a:pt x="1775963" y="18956"/>
                  </a:lnTo>
                  <a:lnTo>
                    <a:pt x="1717812" y="20046"/>
                  </a:lnTo>
                  <a:lnTo>
                    <a:pt x="1657234" y="22166"/>
                  </a:lnTo>
                  <a:lnTo>
                    <a:pt x="1594237" y="25470"/>
                  </a:lnTo>
                  <a:lnTo>
                    <a:pt x="1528826" y="30113"/>
                  </a:lnTo>
                  <a:lnTo>
                    <a:pt x="1463818" y="34993"/>
                  </a:lnTo>
                  <a:lnTo>
                    <a:pt x="1401848" y="38930"/>
                  </a:lnTo>
                  <a:lnTo>
                    <a:pt x="1342733" y="41959"/>
                  </a:lnTo>
                  <a:lnTo>
                    <a:pt x="1286293" y="44116"/>
                  </a:lnTo>
                  <a:lnTo>
                    <a:pt x="1232346" y="45436"/>
                  </a:lnTo>
                  <a:lnTo>
                    <a:pt x="1180708" y="45954"/>
                  </a:lnTo>
                  <a:lnTo>
                    <a:pt x="1131200" y="45707"/>
                  </a:lnTo>
                  <a:lnTo>
                    <a:pt x="1083639" y="44728"/>
                  </a:lnTo>
                  <a:lnTo>
                    <a:pt x="1037843" y="43054"/>
                  </a:lnTo>
                  <a:lnTo>
                    <a:pt x="993631" y="40721"/>
                  </a:lnTo>
                  <a:lnTo>
                    <a:pt x="950821" y="37762"/>
                  </a:lnTo>
                  <a:lnTo>
                    <a:pt x="909231" y="34214"/>
                  </a:lnTo>
                  <a:lnTo>
                    <a:pt x="868680" y="30113"/>
                  </a:lnTo>
                  <a:lnTo>
                    <a:pt x="835136" y="27415"/>
                  </a:lnTo>
                  <a:lnTo>
                    <a:pt x="796245" y="25890"/>
                  </a:lnTo>
                  <a:lnTo>
                    <a:pt x="752636" y="25370"/>
                  </a:lnTo>
                  <a:lnTo>
                    <a:pt x="704941" y="25689"/>
                  </a:lnTo>
                  <a:lnTo>
                    <a:pt x="653789" y="26679"/>
                  </a:lnTo>
                  <a:lnTo>
                    <a:pt x="599813" y="28173"/>
                  </a:lnTo>
                  <a:lnTo>
                    <a:pt x="543643" y="30004"/>
                  </a:lnTo>
                  <a:lnTo>
                    <a:pt x="485908" y="32005"/>
                  </a:lnTo>
                  <a:lnTo>
                    <a:pt x="427241" y="34010"/>
                  </a:lnTo>
                  <a:lnTo>
                    <a:pt x="368271" y="35850"/>
                  </a:lnTo>
                  <a:lnTo>
                    <a:pt x="309630" y="37360"/>
                  </a:lnTo>
                  <a:lnTo>
                    <a:pt x="251948" y="38372"/>
                  </a:lnTo>
                  <a:lnTo>
                    <a:pt x="195856" y="38718"/>
                  </a:lnTo>
                  <a:lnTo>
                    <a:pt x="141984" y="38232"/>
                  </a:lnTo>
                  <a:lnTo>
                    <a:pt x="90964" y="36748"/>
                  </a:lnTo>
                  <a:lnTo>
                    <a:pt x="43425" y="34097"/>
                  </a:lnTo>
                  <a:lnTo>
                    <a:pt x="0" y="30113"/>
                  </a:lnTo>
                  <a:lnTo>
                    <a:pt x="63" y="23509"/>
                  </a:lnTo>
                  <a:lnTo>
                    <a:pt x="63" y="15635"/>
                  </a:lnTo>
                  <a:lnTo>
                    <a:pt x="0" y="11825"/>
                  </a:lnTo>
                  <a:close/>
                </a:path>
              </a:pathLst>
            </a:custGeom>
            <a:ln w="44449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4647" y="1754251"/>
            <a:ext cx="6546215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pratica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dello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sport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è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fattore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rischio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continuo, pertanto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lesioni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possono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facilmente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ripetersi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285115">
              <a:lnSpc>
                <a:spcPct val="100000"/>
              </a:lnSpc>
              <a:spcBef>
                <a:spcPts val="1295"/>
              </a:spcBef>
            </a:pPr>
            <a:r>
              <a:rPr lang="it-IT" sz="2400" dirty="0">
                <a:solidFill>
                  <a:srgbClr val="1F2021"/>
                </a:solidFill>
                <a:latin typeface="Arial MT"/>
                <a:cs typeface="Arial MT"/>
              </a:rPr>
              <a:t>Coloro </a:t>
            </a:r>
            <a:r>
              <a:rPr sz="2400" dirty="0" err="1">
                <a:solidFill>
                  <a:srgbClr val="1F2021"/>
                </a:solidFill>
                <a:latin typeface="Arial MT"/>
                <a:cs typeface="Arial MT"/>
              </a:rPr>
              <a:t>che</a:t>
            </a:r>
            <a:r>
              <a:rPr sz="240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400" spc="-75" dirty="0">
                <a:solidFill>
                  <a:srgbClr val="1F2021"/>
                </a:solidFill>
                <a:latin typeface="Arial MT"/>
                <a:cs typeface="Arial MT"/>
              </a:rPr>
              <a:t>h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an</a:t>
            </a:r>
            <a:r>
              <a:rPr lang="it-IT" sz="2400" dirty="0">
                <a:solidFill>
                  <a:srgbClr val="1F202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o</a:t>
            </a:r>
            <a:r>
              <a:rPr sz="24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subito</a:t>
            </a:r>
            <a:r>
              <a:rPr sz="2400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1F2021"/>
                </a:solidFill>
                <a:latin typeface="Arial MT"/>
                <a:cs typeface="Arial MT"/>
              </a:rPr>
              <a:t>una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commozione</a:t>
            </a:r>
            <a:r>
              <a:rPr sz="2400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 err="1">
                <a:solidFill>
                  <a:srgbClr val="1F2021"/>
                </a:solidFill>
                <a:latin typeface="Arial MT"/>
                <a:cs typeface="Arial MT"/>
              </a:rPr>
              <a:t>cerebrale</a:t>
            </a:r>
            <a:r>
              <a:rPr sz="2400" spc="-9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</a:t>
            </a:r>
            <a:r>
              <a:rPr lang="it-IT" sz="2400" dirty="0">
                <a:solidFill>
                  <a:srgbClr val="1F202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no</a:t>
            </a:r>
            <a:r>
              <a:rPr sz="2400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più</a:t>
            </a:r>
            <a:r>
              <a:rPr sz="2400" spc="-9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sensibili</a:t>
            </a:r>
            <a:r>
              <a:rPr sz="24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a</a:t>
            </a:r>
            <a:r>
              <a:rPr sz="2400" spc="-10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1F2021"/>
                </a:solidFill>
                <a:latin typeface="Arial MT"/>
                <a:cs typeface="Arial MT"/>
              </a:rPr>
              <a:t>un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altro</a:t>
            </a:r>
            <a:r>
              <a:rPr sz="2400" spc="-5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evento</a:t>
            </a:r>
            <a:r>
              <a:rPr sz="2400" spc="-4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di</a:t>
            </a:r>
            <a:r>
              <a:rPr sz="2400" spc="-4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tale</a:t>
            </a:r>
            <a:r>
              <a:rPr sz="2400" spc="-4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genere,</a:t>
            </a:r>
            <a:r>
              <a:rPr sz="2400" spc="-4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soprattutto</a:t>
            </a:r>
            <a:r>
              <a:rPr sz="24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se</a:t>
            </a:r>
            <a:r>
              <a:rPr sz="2400" spc="-4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1F2021"/>
                </a:solidFill>
                <a:latin typeface="Arial MT"/>
                <a:cs typeface="Arial MT"/>
              </a:rPr>
              <a:t>il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nuovo</a:t>
            </a:r>
            <a:r>
              <a:rPr sz="24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infortunio</a:t>
            </a:r>
            <a:r>
              <a:rPr sz="24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si</a:t>
            </a:r>
            <a:r>
              <a:rPr sz="24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verifica</a:t>
            </a:r>
            <a:r>
              <a:rPr sz="24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prima</a:t>
            </a:r>
            <a:r>
              <a:rPr sz="24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che</a:t>
            </a:r>
            <a:r>
              <a:rPr sz="24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i</a:t>
            </a:r>
            <a:r>
              <a:rPr sz="24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F2021"/>
                </a:solidFill>
                <a:latin typeface="Arial MT"/>
                <a:cs typeface="Arial MT"/>
              </a:rPr>
              <a:t>sintomi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del</a:t>
            </a:r>
            <a:r>
              <a:rPr sz="24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primo</a:t>
            </a:r>
            <a:r>
              <a:rPr sz="240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siano</a:t>
            </a:r>
            <a:r>
              <a:rPr sz="24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stati</a:t>
            </a:r>
            <a:r>
              <a:rPr sz="2400" spc="-9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F2021"/>
                </a:solidFill>
                <a:latin typeface="Arial MT"/>
                <a:cs typeface="Arial MT"/>
              </a:rPr>
              <a:t>completamente</a:t>
            </a:r>
            <a:r>
              <a:rPr sz="24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F2021"/>
                </a:solidFill>
                <a:latin typeface="Arial MT"/>
                <a:cs typeface="Arial MT"/>
              </a:rPr>
              <a:t>risolti.</a:t>
            </a:r>
            <a:endParaRPr sz="2400" dirty="0">
              <a:latin typeface="Arial MT"/>
              <a:cs typeface="Arial MT"/>
            </a:endParaRPr>
          </a:p>
          <a:p>
            <a:pPr marL="12700" marR="15240">
              <a:lnSpc>
                <a:spcPct val="100000"/>
              </a:lnSpc>
              <a:spcBef>
                <a:spcPts val="1105"/>
              </a:spcBef>
            </a:pPr>
            <a:r>
              <a:rPr lang="it-IT" sz="2400" dirty="0">
                <a:latin typeface="Calibri" panose="020F0502020204030204"/>
                <a:cs typeface="Calibri" panose="020F0502020204030204"/>
              </a:rPr>
              <a:t>Anche </a:t>
            </a:r>
            <a:r>
              <a:rPr sz="2400" dirty="0">
                <a:latin typeface="Calibri" panose="020F0502020204030204"/>
                <a:cs typeface="Calibri" panose="020F0502020204030204"/>
              </a:rPr>
              <a:t>dopo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guarigione,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gli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atleti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che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continuano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praticare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lo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sport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hanno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una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probabilità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due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quattro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volte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maggiore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subire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un’altra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cerebrale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rispetto</a:t>
            </a:r>
            <a:r>
              <a:rPr sz="24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coloro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che </a:t>
            </a:r>
            <a:r>
              <a:rPr sz="2400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ne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hanno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mai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subite.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35495" y="1255775"/>
            <a:ext cx="5556504" cy="55396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20573"/>
            <a:ext cx="12192000" cy="685800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62229" y="284202"/>
            <a:ext cx="11083264" cy="1107996"/>
          </a:xfrm>
        </p:spPr>
        <p:txBody>
          <a:bodyPr/>
          <a:lstStyle/>
          <a:p>
            <a:pPr algn="ctr"/>
            <a:r>
              <a:rPr lang="it-IT" sz="3600" i="0" dirty="0">
                <a:solidFill>
                  <a:srgbClr val="363533"/>
                </a:solidFill>
                <a:latin typeface="Arial MT"/>
                <a:cs typeface="Arial MT"/>
              </a:rPr>
              <a:t>Sindrome</a:t>
            </a:r>
            <a:r>
              <a:rPr lang="it-IT" sz="3600" i="0" spc="-75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lang="it-IT" sz="3600" i="0" dirty="0">
                <a:solidFill>
                  <a:srgbClr val="363533"/>
                </a:solidFill>
                <a:latin typeface="Arial MT"/>
                <a:cs typeface="Arial MT"/>
              </a:rPr>
              <a:t>da</a:t>
            </a:r>
            <a:r>
              <a:rPr lang="it-IT" sz="3600" i="0" spc="-50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lang="it-IT" sz="3600" i="0" dirty="0">
                <a:solidFill>
                  <a:srgbClr val="363533"/>
                </a:solidFill>
                <a:latin typeface="Arial MT"/>
                <a:cs typeface="Arial MT"/>
              </a:rPr>
              <a:t>secondo</a:t>
            </a:r>
            <a:r>
              <a:rPr lang="it-IT" sz="3600" i="0" spc="-70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lang="it-IT" sz="3600" i="0" spc="-10" dirty="0">
                <a:solidFill>
                  <a:srgbClr val="363533"/>
                </a:solidFill>
                <a:latin typeface="Arial MT"/>
                <a:cs typeface="Arial MT"/>
              </a:rPr>
              <a:t>impatto:</a:t>
            </a:r>
            <a:br>
              <a:rPr lang="it-IT" sz="3600" i="0" spc="-10" dirty="0">
                <a:solidFill>
                  <a:srgbClr val="363533"/>
                </a:solidFill>
                <a:latin typeface="Arial MT"/>
                <a:cs typeface="Arial MT"/>
              </a:rPr>
            </a:br>
            <a:r>
              <a:rPr lang="it-IT" sz="3600" i="0" spc="-10" dirty="0">
                <a:solidFill>
                  <a:srgbClr val="363533"/>
                </a:solidFill>
                <a:latin typeface="Arial MT"/>
                <a:cs typeface="Arial MT"/>
              </a:rPr>
              <a:t>Fisiopatologia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09600" y="1524000"/>
            <a:ext cx="10287000" cy="4157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6585" algn="ctr">
              <a:lnSpc>
                <a:spcPct val="100000"/>
              </a:lnSpc>
              <a:spcBef>
                <a:spcPts val="100"/>
              </a:spcBef>
            </a:pP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Descritta</a:t>
            </a:r>
            <a:r>
              <a:rPr lang="it-IT" sz="20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per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la</a:t>
            </a:r>
            <a:r>
              <a:rPr lang="it-IT" sz="2000" spc="-5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prima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volta</a:t>
            </a:r>
            <a:r>
              <a:rPr lang="it-IT" sz="2000" spc="-6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da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Saunders</a:t>
            </a:r>
            <a:r>
              <a:rPr lang="it-IT" sz="2000" spc="-4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e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 err="1">
                <a:solidFill>
                  <a:srgbClr val="1F2021"/>
                </a:solidFill>
                <a:latin typeface="Arial MT"/>
                <a:cs typeface="Arial MT"/>
              </a:rPr>
              <a:t>Harbaugh</a:t>
            </a:r>
            <a:r>
              <a:rPr lang="it-IT" sz="2000" spc="-3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nel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spc="-20" dirty="0">
                <a:solidFill>
                  <a:srgbClr val="1F2021"/>
                </a:solidFill>
                <a:latin typeface="Arial MT"/>
                <a:cs typeface="Arial MT"/>
              </a:rPr>
              <a:t>1984</a:t>
            </a:r>
            <a:endParaRPr lang="it-IT" sz="2000" dirty="0">
              <a:latin typeface="Arial MT"/>
              <a:cs typeface="Arial MT"/>
            </a:endParaRPr>
          </a:p>
          <a:p>
            <a:pPr marL="12700" marR="626110">
              <a:lnSpc>
                <a:spcPct val="100000"/>
              </a:lnSpc>
              <a:spcBef>
                <a:spcPts val="2010"/>
              </a:spcBef>
            </a:pP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La</a:t>
            </a:r>
            <a:r>
              <a:rPr lang="it-IT" sz="2000" spc="-10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condizione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può</a:t>
            </a:r>
            <a:r>
              <a:rPr lang="it-IT" sz="2000" spc="-9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svilupparsi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nelle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persone</a:t>
            </a:r>
            <a:r>
              <a:rPr lang="it-IT" sz="2000" spc="-9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che</a:t>
            </a:r>
            <a:r>
              <a:rPr lang="it-IT" sz="2000" spc="-10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ricevono</a:t>
            </a:r>
            <a:r>
              <a:rPr lang="it-IT" sz="2000" spc="-8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un</a:t>
            </a:r>
            <a:r>
              <a:rPr lang="it-IT" sz="2000" spc="-10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secondo</a:t>
            </a:r>
            <a:r>
              <a:rPr lang="it-IT" sz="2000" spc="-8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1F2021"/>
                </a:solidFill>
                <a:latin typeface="Arial MT"/>
                <a:cs typeface="Arial MT"/>
              </a:rPr>
              <a:t>trauma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successivo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di</a:t>
            </a:r>
            <a:r>
              <a:rPr lang="it-IT" sz="200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alcuni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giorni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o</a:t>
            </a:r>
            <a:r>
              <a:rPr lang="it-IT" sz="2000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settimane</a:t>
            </a:r>
            <a:r>
              <a:rPr lang="it-IT" sz="2000" spc="-9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a</a:t>
            </a:r>
            <a:r>
              <a:rPr lang="it-IT" sz="200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una</a:t>
            </a:r>
            <a:r>
              <a:rPr lang="it-IT" sz="200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commozione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cerebrale,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prima</a:t>
            </a:r>
            <a:r>
              <a:rPr lang="it-IT" sz="2000" spc="-7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che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spc="-50" dirty="0">
                <a:solidFill>
                  <a:srgbClr val="1F2021"/>
                </a:solidFill>
                <a:latin typeface="Arial MT"/>
                <a:cs typeface="Arial MT"/>
              </a:rPr>
              <a:t>i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suoi</a:t>
            </a:r>
            <a:r>
              <a:rPr lang="it-IT" sz="2000" spc="-8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sintomi</a:t>
            </a:r>
            <a:r>
              <a:rPr lang="it-IT" sz="2000" spc="-8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siano</a:t>
            </a:r>
            <a:r>
              <a:rPr lang="it-IT" sz="2000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scomparsi</a:t>
            </a:r>
            <a:r>
              <a:rPr lang="it-IT" sz="2000" b="1" dirty="0">
                <a:solidFill>
                  <a:srgbClr val="1F2021"/>
                </a:solidFill>
                <a:latin typeface="Arial MT"/>
                <a:cs typeface="Arial MT"/>
              </a:rPr>
              <a:t>:</a:t>
            </a:r>
            <a:r>
              <a:rPr lang="it-IT" sz="2000" b="1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b="1" dirty="0">
                <a:solidFill>
                  <a:srgbClr val="1F2021"/>
                </a:solidFill>
                <a:latin typeface="Arial MT"/>
                <a:cs typeface="Arial MT"/>
              </a:rPr>
              <a:t>il</a:t>
            </a:r>
            <a:r>
              <a:rPr lang="it-IT" sz="2000" b="1" spc="-8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b="1" dirty="0">
                <a:solidFill>
                  <a:srgbClr val="1F2021"/>
                </a:solidFill>
                <a:latin typeface="Arial MT"/>
                <a:cs typeface="Arial MT"/>
              </a:rPr>
              <a:t>cervello</a:t>
            </a:r>
            <a:r>
              <a:rPr lang="it-IT" sz="2000" b="1" spc="-5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b="1" dirty="0">
                <a:solidFill>
                  <a:srgbClr val="1F2021"/>
                </a:solidFill>
                <a:latin typeface="Arial MT"/>
                <a:cs typeface="Arial MT"/>
              </a:rPr>
              <a:t>può</a:t>
            </a:r>
            <a:r>
              <a:rPr lang="it-IT" sz="2000" b="1" spc="-8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b="1" dirty="0">
                <a:solidFill>
                  <a:srgbClr val="1F2021"/>
                </a:solidFill>
                <a:latin typeface="Arial MT"/>
                <a:cs typeface="Arial MT"/>
              </a:rPr>
              <a:t>ingrossarsi</a:t>
            </a:r>
            <a:r>
              <a:rPr lang="it-IT" sz="2000" spc="-6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1F2021"/>
                </a:solidFill>
                <a:latin typeface="Arial MT"/>
                <a:cs typeface="Arial MT"/>
              </a:rPr>
              <a:t>pericolosamente</a:t>
            </a:r>
            <a:r>
              <a:rPr lang="it-IT" sz="2000" spc="-5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1F2021"/>
                </a:solidFill>
                <a:latin typeface="Arial MT"/>
                <a:cs typeface="Arial MT"/>
              </a:rPr>
              <a:t>anche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dopo</a:t>
            </a:r>
            <a:r>
              <a:rPr lang="it-IT" sz="2000" spc="-5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un</a:t>
            </a:r>
            <a:r>
              <a:rPr lang="it-IT" sz="2000" spc="-70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1F2021"/>
                </a:solidFill>
                <a:latin typeface="Arial MT"/>
                <a:cs typeface="Arial MT"/>
              </a:rPr>
              <a:t>colpo</a:t>
            </a:r>
            <a:r>
              <a:rPr lang="it-IT" sz="2000" spc="-35" dirty="0">
                <a:solidFill>
                  <a:srgbClr val="1F2021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1F2021"/>
                </a:solidFill>
                <a:latin typeface="Arial MT"/>
                <a:cs typeface="Arial MT"/>
              </a:rPr>
              <a:t>minore.</a:t>
            </a:r>
            <a:endParaRPr lang="it-IT" sz="2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lang="it-IT" sz="20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Non</a:t>
            </a:r>
            <a:r>
              <a:rPr lang="it-IT" sz="20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vi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sono</a:t>
            </a:r>
            <a:r>
              <a:rPr lang="it-IT" sz="20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certezze</a:t>
            </a:r>
            <a:r>
              <a:rPr lang="it-IT" sz="2000" spc="-9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sulla</a:t>
            </a:r>
            <a:r>
              <a:rPr lang="it-IT" sz="2000" spc="-5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fisiologia</a:t>
            </a:r>
            <a:r>
              <a:rPr lang="it-IT" sz="20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di</a:t>
            </a:r>
            <a:r>
              <a:rPr lang="it-IT" sz="20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questa,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spesso</a:t>
            </a:r>
            <a:r>
              <a:rPr lang="it-IT" sz="20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fatale,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complicanza,</a:t>
            </a:r>
            <a:r>
              <a:rPr lang="it-IT" sz="20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spc="-25" dirty="0">
                <a:solidFill>
                  <a:srgbClr val="001F5F"/>
                </a:solidFill>
                <a:latin typeface="Arial MT"/>
                <a:cs typeface="Arial MT"/>
              </a:rPr>
              <a:t>ma </a:t>
            </a:r>
            <a:r>
              <a:rPr lang="it-IT" sz="2000" spc="-10" dirty="0">
                <a:solidFill>
                  <a:srgbClr val="001F5F"/>
                </a:solidFill>
                <a:latin typeface="Arial MT"/>
                <a:cs typeface="Arial MT"/>
              </a:rPr>
              <a:t>comunemente</a:t>
            </a:r>
            <a:r>
              <a:rPr lang="it-IT" sz="2000" spc="-6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si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ritiene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che</a:t>
            </a:r>
            <a:r>
              <a:rPr lang="it-IT" sz="20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001F5F"/>
                </a:solidFill>
                <a:latin typeface="Arial MT"/>
                <a:cs typeface="Arial MT"/>
              </a:rPr>
              <a:t>l'ingrossamento</a:t>
            </a:r>
            <a:r>
              <a:rPr lang="it-IT" sz="200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si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verifichi</a:t>
            </a:r>
            <a:r>
              <a:rPr lang="it-IT" sz="2000" spc="-6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poiché</a:t>
            </a:r>
            <a:r>
              <a:rPr lang="it-IT" sz="2000" spc="-6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le</a:t>
            </a:r>
            <a:r>
              <a:rPr lang="it-IT" sz="20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2"/>
              </a:rPr>
              <a:t>arteriole</a:t>
            </a:r>
            <a:r>
              <a:rPr lang="it-IT" sz="2000" spc="-6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del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001F5F"/>
                </a:solidFill>
                <a:latin typeface="Arial MT"/>
                <a:cs typeface="Arial MT"/>
              </a:rPr>
              <a:t>cervello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perdono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la</a:t>
            </a:r>
            <a:r>
              <a:rPr lang="it-IT" sz="2000" spc="-8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capacità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di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regolare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il</a:t>
            </a:r>
            <a:r>
              <a:rPr lang="it-IT" sz="20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loro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diametro,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causando</a:t>
            </a:r>
            <a:r>
              <a:rPr lang="it-IT" sz="2000" spc="-6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una</a:t>
            </a:r>
            <a:r>
              <a:rPr lang="it-IT" sz="20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perdita</a:t>
            </a:r>
            <a:r>
              <a:rPr lang="it-IT" sz="20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di</a:t>
            </a:r>
            <a:r>
              <a:rPr lang="it-IT" sz="20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controllo</a:t>
            </a:r>
            <a:r>
              <a:rPr lang="it-IT" sz="20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spc="-25" dirty="0">
                <a:solidFill>
                  <a:srgbClr val="001F5F"/>
                </a:solidFill>
                <a:latin typeface="Arial MT"/>
                <a:cs typeface="Arial MT"/>
              </a:rPr>
              <a:t>sul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flusso</a:t>
            </a:r>
            <a:r>
              <a:rPr lang="it-IT"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sanguigno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cerebrale.</a:t>
            </a:r>
            <a:r>
              <a:rPr lang="it-IT" sz="2000" spc="-9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Con</a:t>
            </a:r>
            <a:r>
              <a:rPr lang="it-IT" sz="2000" spc="-9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l'estendersi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della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3"/>
              </a:rPr>
              <a:t>tumefazione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,</a:t>
            </a:r>
            <a:r>
              <a:rPr lang="it-IT" sz="2000" spc="-9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anche</a:t>
            </a:r>
            <a:r>
              <a:rPr lang="it-IT" sz="2000" spc="-9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la</a:t>
            </a:r>
            <a:r>
              <a:rPr lang="it-IT"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4"/>
              </a:rPr>
              <a:t>pressione</a:t>
            </a:r>
            <a:r>
              <a:rPr lang="it-IT" sz="20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4"/>
              </a:rPr>
              <a:t>intracranica</a:t>
            </a:r>
            <a:r>
              <a:rPr lang="it-IT" sz="20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aumenta</a:t>
            </a:r>
            <a:r>
              <a:rPr lang="it-IT"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rapidamente.</a:t>
            </a:r>
            <a:r>
              <a:rPr lang="it-IT" sz="2000" spc="-8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Può</a:t>
            </a:r>
            <a:r>
              <a:rPr lang="it-IT"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verificarsi</a:t>
            </a:r>
            <a:r>
              <a:rPr lang="it-IT" sz="2000" spc="-8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5"/>
              </a:rPr>
              <a:t>erniazione</a:t>
            </a:r>
            <a:r>
              <a:rPr lang="it-IT" sz="2000" spc="-5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del</a:t>
            </a:r>
            <a:r>
              <a:rPr lang="it-IT"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cervello</a:t>
            </a:r>
            <a:r>
              <a:rPr lang="it-IT" sz="2000" spc="-9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e</a:t>
            </a:r>
            <a:r>
              <a:rPr lang="it-IT"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il</a:t>
            </a:r>
            <a:r>
              <a:rPr lang="it-IT" sz="2000" spc="-8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6"/>
              </a:rPr>
              <a:t>tronco</a:t>
            </a:r>
            <a:r>
              <a:rPr lang="it-IT" sz="20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  <a:hlinkClick r:id="rId6"/>
              </a:rPr>
              <a:t>cerebrale</a:t>
            </a:r>
            <a:r>
              <a:rPr lang="it-IT" sz="2000" spc="-6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può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smettere</a:t>
            </a:r>
            <a:r>
              <a:rPr lang="it-IT" sz="20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di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funzionare</a:t>
            </a:r>
            <a:r>
              <a:rPr lang="it-IT" sz="2000" spc="-5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entro</a:t>
            </a:r>
            <a:r>
              <a:rPr lang="it-IT" sz="200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dirty="0">
                <a:solidFill>
                  <a:srgbClr val="001F5F"/>
                </a:solidFill>
                <a:latin typeface="Arial MT"/>
                <a:cs typeface="Arial MT"/>
              </a:rPr>
              <a:t>cinque</a:t>
            </a:r>
            <a:r>
              <a:rPr lang="it-IT" sz="2000" spc="-5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lang="it-IT" sz="2000" spc="-10" dirty="0">
                <a:solidFill>
                  <a:srgbClr val="001F5F"/>
                </a:solidFill>
                <a:latin typeface="Arial MT"/>
                <a:cs typeface="Arial MT"/>
              </a:rPr>
              <a:t>minuti.</a:t>
            </a:r>
            <a:endParaRPr lang="it-IT"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649200" cy="6858000"/>
            <a:chOff x="0" y="0"/>
            <a:chExt cx="126492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2412" y="0"/>
              <a:ext cx="7066788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1862" y="320751"/>
            <a:ext cx="47028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Commozione</a:t>
            </a:r>
            <a:r>
              <a:rPr sz="4000" i="0" spc="-1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40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cerebrale</a:t>
            </a:r>
            <a:endParaRPr sz="40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01744" y="1216914"/>
            <a:ext cx="7576184" cy="497713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47625" indent="227330" algn="just">
              <a:lnSpc>
                <a:spcPct val="90000"/>
              </a:lnSpc>
              <a:spcBef>
                <a:spcPts val="38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E’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causata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un’improvvisa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accelerazione-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decelerazione dell’encefalo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all’interno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scatola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cranica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 si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manifesta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un’immediata,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breve alterazione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delle funzioni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neurali.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200025" indent="227330">
              <a:lnSpc>
                <a:spcPct val="90000"/>
              </a:lnSpc>
              <a:spcBef>
                <a:spcPts val="1200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Provoca</a:t>
            </a:r>
            <a:r>
              <a:rPr sz="2400" b="1" spc="-1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una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temporanea</a:t>
            </a:r>
            <a:r>
              <a:rPr sz="24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funzionalità cerebrale,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accompagnata</a:t>
            </a:r>
            <a:r>
              <a:rPr sz="24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vari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fisici,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cognitivi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ed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emotivi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che,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proprio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quando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sono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latin typeface="Calibri" panose="020F0502020204030204"/>
                <a:cs typeface="Calibri" panose="020F0502020204030204"/>
              </a:rPr>
              <a:t>minimi</a:t>
            </a:r>
            <a:r>
              <a:rPr sz="2400" b="1" i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possono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310515">
              <a:lnSpc>
                <a:spcPct val="90000"/>
              </a:lnSpc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anche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riconosciuti,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se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vengono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applicati </a:t>
            </a:r>
            <a:r>
              <a:rPr sz="2400" b="1" spc="-10" dirty="0" err="1">
                <a:solidFill>
                  <a:schemeClr val="tx1"/>
                </a:solidFill>
                <a:latin typeface="Calibri" panose="020F0502020204030204"/>
                <a:cs typeface="Calibri" panose="020F0502020204030204"/>
                <a:hlinkClick r:id="rId3"/>
              </a:rPr>
              <a:t>s</a:t>
            </a:r>
            <a:r>
              <a:rPr sz="2400" b="1" spc="-10" dirty="0" err="1">
                <a:latin typeface="Calibri" panose="020F0502020204030204"/>
                <a:cs typeface="Calibri" panose="020F0502020204030204"/>
              </a:rPr>
              <a:t>trumenti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adatti</a:t>
            </a:r>
            <a:r>
              <a:rPr lang="it-IT" sz="2400" b="1" dirty="0">
                <a:latin typeface="Calibri" panose="020F0502020204030204"/>
                <a:cs typeface="Calibri" panose="020F0502020204030204"/>
              </a:rPr>
              <a:t>,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essendo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spesso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il</a:t>
            </a:r>
            <a:r>
              <a:rPr sz="24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soggetto traumatizzato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in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grado</a:t>
            </a:r>
            <a:r>
              <a:rPr sz="24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identificare</a:t>
            </a:r>
            <a:r>
              <a:rPr sz="2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soggettivamente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variazioni</a:t>
            </a:r>
            <a:r>
              <a:rPr sz="2400" b="1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cognitive</a:t>
            </a:r>
            <a:r>
              <a:rPr sz="24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minime</a:t>
            </a:r>
            <a:r>
              <a:rPr sz="24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(talvolta</a:t>
            </a:r>
            <a:r>
              <a:rPr sz="2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nemmeno</a:t>
            </a:r>
            <a:r>
              <a:rPr sz="24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variazioni importanti).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5080" indent="227330">
              <a:lnSpc>
                <a:spcPct val="90000"/>
              </a:lnSpc>
              <a:spcBef>
                <a:spcPts val="1200"/>
              </a:spcBef>
              <a:buFont typeface="Arial MT"/>
              <a:buChar char="•"/>
              <a:tabLst>
                <a:tab pos="239395" algn="l"/>
              </a:tabLst>
            </a:pPr>
            <a:r>
              <a:rPr lang="it-IT" sz="2400" b="1" dirty="0">
                <a:latin typeface="Calibri" panose="020F0502020204030204"/>
                <a:cs typeface="Calibri" panose="020F0502020204030204"/>
              </a:rPr>
              <a:t>Sovente senza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segni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visibili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danni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cerebrali</a:t>
            </a:r>
            <a:r>
              <a:rPr sz="24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agli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esami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di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diagnostica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immagini,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come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tomografia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computerizzata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(TC) o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risonanza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magnetica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(RMI).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object 7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363" y="1240536"/>
            <a:ext cx="3784091" cy="41208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3048" y="24384"/>
            <a:ext cx="12192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723" y="2210436"/>
            <a:ext cx="4323937" cy="243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ject 3"/>
          <p:cNvSpPr txBox="1"/>
          <p:nvPr/>
        </p:nvSpPr>
        <p:spPr>
          <a:xfrm>
            <a:off x="416763" y="1143000"/>
            <a:ext cx="7279437" cy="5044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Sebbene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la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singola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commozione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cerebrale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finisca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normalmente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con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la </a:t>
            </a:r>
            <a:r>
              <a:rPr sz="1600" spc="-5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guarigione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completa,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circa</a:t>
            </a:r>
            <a:r>
              <a:rPr sz="1600" spc="-7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il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3%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6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di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coloro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che</a:t>
            </a:r>
            <a:r>
              <a:rPr sz="1600" spc="-7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ne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subiscono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diverse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(anche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se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apparentemente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minore)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sviluppa</a:t>
            </a:r>
            <a:r>
              <a:rPr sz="1600" spc="-114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danni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cerebrali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nel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lungo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periodo.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  <a:p>
            <a:pPr marL="12700" marR="248920">
              <a:lnSpc>
                <a:spcPct val="100000"/>
              </a:lnSpc>
            </a:pPr>
            <a:r>
              <a:rPr sz="1600" spc="-4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Il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danno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è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definito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b="1" spc="-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</a:rPr>
              <a:t>encefalopatia</a:t>
            </a:r>
            <a:r>
              <a:rPr sz="1600" b="1" spc="-10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b="1" spc="-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</a:rPr>
              <a:t>traumatica</a:t>
            </a:r>
            <a:r>
              <a:rPr sz="1600" b="1" spc="-9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b="1" spc="-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</a:rPr>
              <a:t>cronica</a:t>
            </a:r>
            <a:r>
              <a:rPr sz="1600" b="1" spc="-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(chronic</a:t>
            </a:r>
            <a:r>
              <a:rPr sz="1600" spc="-6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traumatic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encephalopathy,</a:t>
            </a:r>
            <a:r>
              <a:rPr sz="1600" spc="-1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CTE)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ed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è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stato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descritto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per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la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prima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volta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nei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pugili,</a:t>
            </a:r>
            <a:r>
              <a:rPr sz="1600" spc="-1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la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cosiddetta</a:t>
            </a:r>
            <a:r>
              <a:rPr sz="1600" spc="-6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95" dirty="0">
                <a:solidFill>
                  <a:srgbClr val="FF0000"/>
                </a:solidFill>
                <a:latin typeface="Arial Black" panose="020B0A04020102020204"/>
                <a:cs typeface="Arial Black" panose="020B0A04020102020204"/>
              </a:rPr>
              <a:t>demenza</a:t>
            </a:r>
            <a:r>
              <a:rPr sz="1600" spc="-114" dirty="0">
                <a:solidFill>
                  <a:srgbClr val="FF0000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Arial Black" panose="020B0A04020102020204"/>
                <a:cs typeface="Arial Black" panose="020B0A04020102020204"/>
              </a:rPr>
              <a:t>del</a:t>
            </a:r>
            <a:r>
              <a:rPr sz="1600" spc="-95" dirty="0">
                <a:solidFill>
                  <a:srgbClr val="FF0000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Arial Black" panose="020B0A04020102020204"/>
                <a:cs typeface="Arial Black" panose="020B0A04020102020204"/>
              </a:rPr>
              <a:t>pugile</a:t>
            </a:r>
            <a:r>
              <a:rPr sz="1600" spc="-1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.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  <a:p>
            <a:pPr marL="12700">
              <a:lnSpc>
                <a:spcPct val="100000"/>
              </a:lnSpc>
            </a:pPr>
            <a:r>
              <a:rPr sz="1600" spc="-6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Tuttavia,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la</a:t>
            </a:r>
            <a:r>
              <a:rPr sz="1600" spc="-8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CTE</a:t>
            </a:r>
            <a:r>
              <a:rPr sz="1600" spc="-6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può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manifestarsi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in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chiunque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abbia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manifestato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diversi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episodi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di </a:t>
            </a:r>
            <a:r>
              <a:rPr sz="1600" spc="-4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commozione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cerebrale.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  <a:p>
            <a:pPr marL="12700" marR="292100">
              <a:lnSpc>
                <a:spcPct val="100000"/>
              </a:lnSpc>
            </a:pP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Le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persone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che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ne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soffrono</a:t>
            </a:r>
            <a:r>
              <a:rPr sz="1600" spc="-114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presentano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evidenti</a:t>
            </a:r>
            <a:r>
              <a:rPr sz="1600" spc="-114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danni</a:t>
            </a:r>
            <a:r>
              <a:rPr sz="1600" spc="-1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al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cervello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visibili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alla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5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TC</a:t>
            </a:r>
            <a:r>
              <a:rPr sz="1600" spc="-7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o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alla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RMI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sintomi</a:t>
            </a:r>
            <a:r>
              <a:rPr sz="1600" spc="-1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simili</a:t>
            </a:r>
            <a:r>
              <a:rPr sz="1600" spc="-1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quelli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della</a:t>
            </a:r>
            <a:r>
              <a:rPr sz="1600" spc="-2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u="sng" spc="-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  <a:hlinkClick r:id="rId3"/>
              </a:rPr>
              <a:t>demenza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.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Tali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sintomi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comprendono: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  <a:p>
            <a:pPr marL="354965" indent="-342265">
              <a:lnSpc>
                <a:spcPct val="100000"/>
              </a:lnSpc>
              <a:buSzPct val="56000"/>
              <a:buFont typeface="Symbol" panose="05050102010706020507"/>
              <a:buChar char=""/>
              <a:tabLst>
                <a:tab pos="354965" algn="l"/>
              </a:tabLst>
            </a:pPr>
            <a:r>
              <a:rPr sz="1600" spc="-4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Disturbi</a:t>
            </a:r>
            <a:r>
              <a:rPr sz="1600" spc="-10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di</a:t>
            </a:r>
            <a:r>
              <a:rPr sz="1600" spc="-8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memoria</a:t>
            </a:r>
            <a:endParaRPr sz="1600" dirty="0">
              <a:solidFill>
                <a:srgbClr val="0070C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354965" indent="-342265">
              <a:lnSpc>
                <a:spcPct val="100000"/>
              </a:lnSpc>
              <a:buSzPct val="56000"/>
              <a:buFont typeface="Symbol" panose="05050102010706020507"/>
              <a:buChar char=""/>
              <a:tabLst>
                <a:tab pos="354965" algn="l"/>
              </a:tabLst>
            </a:pPr>
            <a:r>
              <a:rPr sz="1600" spc="-3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compromissione</a:t>
            </a:r>
            <a:r>
              <a:rPr sz="1600" spc="-9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della</a:t>
            </a:r>
            <a:r>
              <a:rPr sz="1600" spc="-8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capacità</a:t>
            </a:r>
            <a:r>
              <a:rPr sz="1600" spc="-6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di</a:t>
            </a:r>
            <a:r>
              <a:rPr sz="1600" spc="-7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8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giudizio</a:t>
            </a:r>
            <a:r>
              <a:rPr sz="1600" spc="-9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1600" spc="-6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del</a:t>
            </a:r>
            <a:r>
              <a:rPr sz="1600" spc="-6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processo</a:t>
            </a:r>
            <a:r>
              <a:rPr sz="1600" spc="-7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decisionale</a:t>
            </a:r>
            <a:endParaRPr sz="1600" dirty="0">
              <a:solidFill>
                <a:srgbClr val="0070C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SzPct val="56000"/>
              <a:buFont typeface="Symbol" panose="05050102010706020507"/>
              <a:buChar char=""/>
              <a:tabLst>
                <a:tab pos="354965" algn="l"/>
              </a:tabLst>
            </a:pPr>
            <a:r>
              <a:rPr sz="1600" spc="-3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cambiamenti</a:t>
            </a:r>
            <a:r>
              <a:rPr sz="1600" spc="-8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della</a:t>
            </a:r>
            <a:r>
              <a:rPr sz="1600" spc="-7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personalità</a:t>
            </a:r>
            <a:r>
              <a:rPr sz="1600" spc="-8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(ad</a:t>
            </a:r>
            <a:r>
              <a:rPr sz="1600" spc="-4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esempio</a:t>
            </a:r>
            <a:r>
              <a:rPr sz="1600" spc="-8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irritabilità</a:t>
            </a:r>
            <a:r>
              <a:rPr sz="1600" spc="-105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1600" spc="6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70C0"/>
                </a:solidFill>
                <a:latin typeface="Lucida Sans Unicode" panose="020B0602030504020204"/>
                <a:cs typeface="Lucida Sans Unicode" panose="020B0602030504020204"/>
              </a:rPr>
              <a:t>aggressività)</a:t>
            </a:r>
            <a:endParaRPr sz="1600" dirty="0">
              <a:solidFill>
                <a:srgbClr val="0070C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354965" indent="-342265">
              <a:lnSpc>
                <a:spcPts val="2155"/>
              </a:lnSpc>
              <a:buSzPct val="56000"/>
              <a:buFont typeface="Symbol" panose="05050102010706020507"/>
              <a:buChar char=""/>
              <a:tabLst>
                <a:tab pos="354965" algn="l"/>
              </a:tabLst>
            </a:pPr>
            <a:r>
              <a:rPr sz="1600" spc="-10" dirty="0">
                <a:solidFill>
                  <a:srgbClr val="0070C0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  <a:hlinkClick r:id="rId4"/>
              </a:rPr>
              <a:t>Depressione</a:t>
            </a:r>
            <a:endParaRPr sz="1600" dirty="0">
              <a:solidFill>
                <a:srgbClr val="0070C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354965" indent="-342265">
              <a:lnSpc>
                <a:spcPts val="2155"/>
              </a:lnSpc>
              <a:buSzPct val="56000"/>
              <a:buFont typeface="Symbol" panose="05050102010706020507"/>
              <a:buChar char=""/>
              <a:tabLst>
                <a:tab pos="354965" algn="l"/>
              </a:tabLst>
            </a:pPr>
            <a:r>
              <a:rPr sz="1600" u="sng" spc="-10" dirty="0">
                <a:solidFill>
                  <a:srgbClr val="0070C0"/>
                </a:solidFill>
                <a:uFill>
                  <a:solidFill>
                    <a:srgbClr val="001F5F"/>
                  </a:solidFill>
                </a:uFill>
                <a:latin typeface="Lucida Sans Unicode" panose="020B0602030504020204"/>
                <a:cs typeface="Lucida Sans Unicode" panose="020B0602030504020204"/>
                <a:hlinkClick r:id="rId5"/>
              </a:rPr>
              <a:t>Parkinsonismo</a:t>
            </a:r>
            <a:endParaRPr sz="1600" dirty="0">
              <a:solidFill>
                <a:srgbClr val="0070C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12700" marR="5080">
              <a:lnSpc>
                <a:spcPct val="100000"/>
              </a:lnSpc>
              <a:spcBef>
                <a:spcPts val="2155"/>
              </a:spcBef>
            </a:pP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Molti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atleti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anche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famosi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che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hanno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subito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ripetuti</a:t>
            </a:r>
            <a:r>
              <a:rPr sz="1600" spc="-114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episodi</a:t>
            </a:r>
            <a:r>
              <a:rPr sz="1600" spc="-1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6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di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commozione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cerebrale,</a:t>
            </a:r>
            <a:r>
              <a:rPr sz="1600" spc="-7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una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volta</a:t>
            </a:r>
            <a:r>
              <a:rPr sz="1600" spc="-9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ritiratisi, </a:t>
            </a:r>
            <a:r>
              <a:rPr sz="1600" spc="-6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si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sono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5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suicidati,</a:t>
            </a:r>
            <a:r>
              <a:rPr sz="1600" spc="-114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probabilmente</a:t>
            </a:r>
            <a:r>
              <a:rPr sz="1600" spc="-10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causa,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almeno</a:t>
            </a:r>
            <a:r>
              <a:rPr sz="1600" spc="-10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in</a:t>
            </a:r>
            <a:r>
              <a:rPr sz="1600" spc="-7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parte,</a:t>
            </a:r>
            <a:r>
              <a:rPr sz="1600" spc="-85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della</a:t>
            </a:r>
            <a:r>
              <a:rPr sz="1600" spc="-9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Lucida Sans Unicode" panose="020B0602030504020204"/>
                <a:cs typeface="Lucida Sans Unicode" panose="020B0602030504020204"/>
              </a:rPr>
              <a:t>CTE.</a:t>
            </a:r>
            <a:endParaRPr sz="1600" dirty="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5600" y="228600"/>
            <a:ext cx="75666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i="0" spc="-65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ENCEFALOPATIA</a:t>
            </a:r>
            <a:r>
              <a:rPr b="1" i="0" spc="-12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i="0" spc="-4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TRAUMATICA</a:t>
            </a:r>
            <a:r>
              <a:rPr b="1" i="0" spc="-95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i="0" spc="-1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CRONICA</a:t>
            </a:r>
            <a:endParaRPr b="1" i="0" spc="-10" dirty="0">
              <a:solidFill>
                <a:srgbClr val="363533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5767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0192" y="386537"/>
            <a:ext cx="3919854" cy="204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attenzione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: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 marR="1798320">
              <a:lnSpc>
                <a:spcPct val="100000"/>
              </a:lnSpc>
              <a:spcBef>
                <a:spcPts val="4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Lentezza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nelle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reazioni Sonnolenza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concentrarsi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mantenere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la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concentrazione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ad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alternare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i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compiti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fare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2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cose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contemporaneamente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82585" y="186055"/>
            <a:ext cx="4067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i="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Commozione</a:t>
            </a:r>
            <a:r>
              <a:rPr sz="3200" b="1" i="0" spc="-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i="0" spc="-1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Cerebrale: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11439" y="673734"/>
            <a:ext cx="26111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 panose="020F0502020204030204"/>
                <a:cs typeface="Calibri" panose="020F0502020204030204"/>
              </a:rPr>
              <a:t>deficit</a:t>
            </a:r>
            <a:r>
              <a:rPr sz="3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latin typeface="Calibri" panose="020F0502020204030204"/>
                <a:cs typeface="Calibri" panose="020F0502020204030204"/>
              </a:rPr>
              <a:t>cognitivi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7923" y="736853"/>
            <a:ext cx="3672840" cy="204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memoria: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35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memorizzare </a:t>
            </a:r>
            <a:r>
              <a:rPr sz="1800" dirty="0">
                <a:latin typeface="Calibri" panose="020F0502020204030204"/>
                <a:cs typeface="Calibri" panose="020F0502020204030204"/>
              </a:rPr>
              <a:t>le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 informazioni Lentezza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nel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recuperare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le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informazioni </a:t>
            </a:r>
            <a:r>
              <a:rPr sz="1800" dirty="0">
                <a:latin typeface="Calibri" panose="020F0502020204030204"/>
                <a:cs typeface="Calibri" panose="020F0502020204030204"/>
              </a:rPr>
              <a:t>Deficit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della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memoria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di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lavoro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 marR="350520" algn="just">
              <a:lnSpc>
                <a:spcPct val="100000"/>
              </a:lnSpc>
            </a:pPr>
            <a:r>
              <a:rPr sz="1800" dirty="0">
                <a:latin typeface="Calibri" panose="020F0502020204030204"/>
                <a:cs typeface="Calibri" panose="020F0502020204030204"/>
              </a:rPr>
              <a:t>(tenere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in</a:t>
            </a:r>
            <a:r>
              <a:rPr sz="1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testa</a:t>
            </a:r>
            <a:r>
              <a:rPr sz="18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le</a:t>
            </a:r>
            <a:r>
              <a:rPr sz="1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informazioni</a:t>
            </a:r>
            <a:r>
              <a:rPr sz="1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che </a:t>
            </a:r>
            <a:r>
              <a:rPr sz="1800" dirty="0">
                <a:latin typeface="Calibri" panose="020F0502020204030204"/>
                <a:cs typeface="Calibri" panose="020F0502020204030204"/>
              </a:rPr>
              <a:t>servono</a:t>
            </a:r>
            <a:r>
              <a:rPr sz="18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mentre</a:t>
            </a:r>
            <a:r>
              <a:rPr sz="1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svolgo</a:t>
            </a:r>
            <a:r>
              <a:rPr sz="1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un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compito) </a:t>
            </a:r>
            <a:r>
              <a:rPr sz="1800" dirty="0">
                <a:latin typeface="Calibri" panose="020F0502020204030204"/>
                <a:cs typeface="Calibri" panose="020F0502020204030204"/>
              </a:rPr>
              <a:t>Non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ricordare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impegni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6535" y="2639567"/>
            <a:ext cx="4762500" cy="39624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7612" y="2880740"/>
            <a:ext cx="6572884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7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delle</a:t>
            </a:r>
            <a:r>
              <a:rPr sz="2400" b="1" spc="-6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funzioni</a:t>
            </a:r>
            <a:r>
              <a:rPr sz="2400" b="1" spc="-7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esecutive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ideare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una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strategia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organizzare </a:t>
            </a:r>
            <a:r>
              <a:rPr sz="1800" dirty="0">
                <a:latin typeface="Calibri" panose="020F0502020204030204"/>
                <a:cs typeface="Calibri" panose="020F0502020204030204"/>
              </a:rPr>
              <a:t>i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piani</a:t>
            </a:r>
            <a:r>
              <a:rPr sz="1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di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comportamento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 marR="1054100">
              <a:lnSpc>
                <a:spcPct val="10000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controllare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le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operazioni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mentre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svolgo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un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compito Fatica</a:t>
            </a:r>
            <a:r>
              <a:rPr sz="1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individuare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un</a:t>
            </a:r>
            <a:r>
              <a:rPr sz="1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errore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Fatica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correggere</a:t>
            </a:r>
            <a:r>
              <a:rPr sz="1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un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errore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3046730">
              <a:lnSpc>
                <a:spcPct val="100000"/>
              </a:lnSpc>
              <a:spcBef>
                <a:spcPts val="67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comportamento: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3046730">
              <a:lnSpc>
                <a:spcPct val="100000"/>
              </a:lnSpc>
              <a:spcBef>
                <a:spcPts val="40"/>
              </a:spcBef>
            </a:pPr>
            <a:r>
              <a:rPr sz="1800" dirty="0">
                <a:latin typeface="Calibri" panose="020F0502020204030204"/>
                <a:cs typeface="Calibri" panose="020F0502020204030204"/>
              </a:rPr>
              <a:t>Maggiore</a:t>
            </a:r>
            <a:r>
              <a:rPr sz="1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irritabilità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/</a:t>
            </a:r>
            <a:r>
              <a:rPr sz="1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Scarsa</a:t>
            </a:r>
            <a:r>
              <a:rPr sz="1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reattività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73685">
              <a:lnSpc>
                <a:spcPct val="100000"/>
              </a:lnSpc>
              <a:spcBef>
                <a:spcPts val="295"/>
              </a:spcBef>
            </a:pP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Anosognosia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73685" marR="2879090">
              <a:lnSpc>
                <a:spcPct val="100000"/>
              </a:lnSpc>
              <a:spcBef>
                <a:spcPts val="35"/>
              </a:spcBef>
            </a:pPr>
            <a:r>
              <a:rPr sz="1800" dirty="0">
                <a:latin typeface="Calibri" panose="020F0502020204030204"/>
                <a:cs typeface="Calibri" panose="020F0502020204030204"/>
              </a:rPr>
              <a:t>Non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si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rende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conto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dei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deficit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residui Minimizza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73685">
              <a:lnSpc>
                <a:spcPct val="100000"/>
              </a:lnSpc>
            </a:pPr>
            <a:r>
              <a:rPr sz="1800" dirty="0">
                <a:latin typeface="Calibri" panose="020F0502020204030204"/>
                <a:cs typeface="Calibri" panose="020F0502020204030204"/>
              </a:rPr>
              <a:t>«non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voglio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smettere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di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giocare»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447800"/>
            <a:ext cx="5532120" cy="475488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>
              <a:spcBef>
                <a:spcPts val="95"/>
              </a:spcBef>
              <a:tabLst>
                <a:tab pos="1266825" algn="l"/>
                <a:tab pos="3201670" algn="l"/>
              </a:tabLst>
            </a:pPr>
            <a:endParaRPr lang="en-US" b="0" i="0" spc="-1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algn="ctr">
              <a:spcBef>
                <a:spcPts val="95"/>
              </a:spcBef>
              <a:tabLst>
                <a:tab pos="1266825" algn="l"/>
                <a:tab pos="3201670" algn="l"/>
              </a:tabLst>
            </a:pPr>
            <a:endParaRPr lang="en-US" spc="-1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algn="ctr">
              <a:spcBef>
                <a:spcPts val="95"/>
              </a:spcBef>
              <a:tabLst>
                <a:tab pos="1266825" algn="l"/>
                <a:tab pos="3201670" algn="l"/>
              </a:tabLst>
            </a:pPr>
            <a:endParaRPr lang="en-US" b="0" i="0" spc="-1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algn="ctr">
              <a:spcBef>
                <a:spcPts val="1275"/>
              </a:spcBef>
            </a:pPr>
            <a:endParaRPr lang="en-US" b="0" i="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lvl="1" indent="-227330" algn="ctr">
              <a:buFont typeface="Arial MT"/>
              <a:buChar char="•"/>
              <a:tabLst>
                <a:tab pos="2228850" algn="l"/>
                <a:tab pos="4413885" algn="l"/>
              </a:tabLst>
            </a:pPr>
            <a:r>
              <a:rPr lang="en-US" b="0" i="0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MONITORARE</a:t>
            </a:r>
            <a:r>
              <a:rPr lang="en-US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L</a:t>
            </a:r>
            <a:r>
              <a:rPr lang="en-US" b="0" i="0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’EVOLUZIONE</a:t>
            </a:r>
            <a:r>
              <a:rPr lang="en-US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b="0" i="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DEL</a:t>
            </a:r>
            <a:r>
              <a:rPr lang="en-US" b="0" i="0" spc="-75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b="0" i="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DANNO</a:t>
            </a:r>
            <a:r>
              <a:rPr lang="en-US" b="0" i="0" spc="-4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b="0" i="0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ENCEFALICO</a:t>
            </a:r>
            <a:endParaRPr lang="en-US" b="0" i="0" spc="-1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lvl="1" algn="ctr">
              <a:tabLst>
                <a:tab pos="2228850" algn="l"/>
                <a:tab pos="4413885" algn="l"/>
              </a:tabLst>
            </a:pPr>
            <a:endParaRPr lang="en-US" spc="-1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lvl="1" indent="-227330" algn="ctr">
              <a:buFont typeface="Arial MT"/>
              <a:buChar char="•"/>
              <a:tabLst>
                <a:tab pos="2228850" algn="l"/>
                <a:tab pos="4413885" algn="l"/>
              </a:tabLst>
            </a:pPr>
            <a:r>
              <a:rPr lang="en-US" b="0" i="0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PER EVITARE CHE UN TRAUMA CRANICO LIEVE/CONCUSSIONE DIVENTI UN DANNO IRREVERSIBILE O CRONICO</a:t>
            </a:r>
            <a:endParaRPr lang="en-US" b="0" i="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>
              <a:spcBef>
                <a:spcPts val="615"/>
              </a:spcBef>
            </a:pPr>
            <a:endParaRPr lang="en-US" b="0" i="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marR="5080" indent="-227330">
              <a:buFont typeface="Arial MT"/>
              <a:buChar char="•"/>
              <a:tabLst>
                <a:tab pos="1155700" algn="l"/>
                <a:tab pos="3195320" algn="l"/>
              </a:tabLst>
            </a:pPr>
            <a:endParaRPr lang="en-US" b="0" i="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  <a:p>
            <a:pPr marR="5080" indent="-227330">
              <a:buFont typeface="Arial MT"/>
              <a:buChar char="•"/>
              <a:tabLst>
                <a:tab pos="1155700" algn="l"/>
                <a:tab pos="3195320" algn="l"/>
              </a:tabLst>
            </a:pPr>
            <a:endParaRPr lang="en-US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rcRect r="21786" b="-2"/>
          <a:stretch>
            <a:fillRect/>
          </a:stretch>
        </p:blipFill>
        <p:spPr>
          <a:xfrm>
            <a:off x="6400800" y="1676400"/>
            <a:ext cx="5303520" cy="452628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912620" y="545813"/>
            <a:ext cx="800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5"/>
              </a:spcBef>
              <a:tabLst>
                <a:tab pos="1266825" algn="l"/>
                <a:tab pos="3201670" algn="l"/>
              </a:tabLst>
            </a:pPr>
            <a:r>
              <a:rPr lang="en-US" sz="3200" b="0" i="0" spc="-10" dirty="0" err="1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Attualmente</a:t>
            </a:r>
            <a:r>
              <a:rPr lang="en-US" sz="3200" spc="-1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sz="3200" b="0" i="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non</a:t>
            </a:r>
            <a:r>
              <a:rPr lang="en-US" sz="3200" b="0" i="0" spc="-3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sz="3200" b="0" i="0" dirty="0" err="1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abbiamo</a:t>
            </a:r>
            <a:r>
              <a:rPr lang="en-US" sz="3200" b="0" i="0" spc="-35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sz="3200" b="0" i="0" dirty="0" err="1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molti</a:t>
            </a:r>
            <a:r>
              <a:rPr lang="en-US" sz="3200" b="0" i="0" spc="-45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sz="3200" b="0" i="0" dirty="0" err="1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mezzi</a:t>
            </a:r>
            <a:r>
              <a:rPr lang="en-US" sz="3200" b="0" i="0" spc="-50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 </a:t>
            </a:r>
            <a:r>
              <a:rPr lang="en-US" sz="3200" b="0" i="0" spc="-25" dirty="0">
                <a:solidFill>
                  <a:srgbClr val="001F5F"/>
                </a:solidFill>
                <a:latin typeface="Arial MT"/>
                <a:ea typeface="+mn-ea"/>
                <a:cs typeface="Arial MT"/>
              </a:rPr>
              <a:t>per:</a:t>
            </a:r>
            <a:endParaRPr lang="en-US" sz="3200" b="0" i="0" dirty="0">
              <a:solidFill>
                <a:srgbClr val="001F5F"/>
              </a:solidFill>
              <a:latin typeface="Arial MT"/>
              <a:ea typeface="+mn-ea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908367"/>
            <a:ext cx="9582150" cy="427926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014095" indent="-227330">
              <a:lnSpc>
                <a:spcPct val="100000"/>
              </a:lnSpc>
              <a:spcBef>
                <a:spcPts val="775"/>
              </a:spcBef>
              <a:buFont typeface="Arial MT"/>
              <a:buChar char="•"/>
              <a:tabLst>
                <a:tab pos="101346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finora</a:t>
            </a:r>
            <a:r>
              <a:rPr sz="28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per</a:t>
            </a:r>
            <a:r>
              <a:rPr sz="28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lo</a:t>
            </a:r>
            <a:r>
              <a:rPr sz="28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studio</a:t>
            </a:r>
            <a:r>
              <a:rPr sz="2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della</a:t>
            </a:r>
            <a:r>
              <a:rPr sz="28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concussione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abbiamo</a:t>
            </a:r>
            <a:r>
              <a:rPr sz="28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fatto</a:t>
            </a:r>
            <a:r>
              <a:rPr sz="28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ricorso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1884045" marR="873125" lvl="1" indent="-227330">
              <a:lnSpc>
                <a:spcPct val="120000"/>
              </a:lnSpc>
              <a:spcBef>
                <a:spcPts val="20"/>
              </a:spcBef>
              <a:buFont typeface="Arial MT"/>
              <a:buChar char="•"/>
              <a:tabLst>
                <a:tab pos="251714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alla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60" dirty="0">
                <a:latin typeface="Calibri" panose="020F0502020204030204"/>
                <a:cs typeface="Calibri" panose="020F0502020204030204"/>
              </a:rPr>
              <a:t>TAC</a:t>
            </a:r>
            <a:r>
              <a:rPr sz="28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e</a:t>
            </a:r>
            <a:r>
              <a:rPr sz="2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con</a:t>
            </a:r>
            <a:r>
              <a:rPr sz="2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più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frequenza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alla</a:t>
            </a:r>
            <a:r>
              <a:rPr sz="2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RMN</a:t>
            </a:r>
            <a:r>
              <a:rPr sz="28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standard 	purtroppo,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nessuno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dei</a:t>
            </a:r>
            <a:r>
              <a:rPr sz="28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due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approcci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4637405" lvl="2" indent="-227330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463740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si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correla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196850">
              <a:lnSpc>
                <a:spcPct val="100000"/>
              </a:lnSpc>
              <a:spcBef>
                <a:spcPts val="5"/>
              </a:spcBef>
              <a:tabLst>
                <a:tab pos="707390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-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&gt;</a:t>
            </a:r>
            <a:r>
              <a:rPr sz="3200" dirty="0">
                <a:latin typeface="Calibri" panose="020F0502020204030204"/>
                <a:cs typeface="Calibri" panose="020F0502020204030204"/>
              </a:rPr>
              <a:t>	ALLE</a:t>
            </a:r>
            <a:r>
              <a:rPr sz="32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LESIONI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CEREBRALI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MINIME</a:t>
            </a:r>
            <a:endParaRPr sz="3200" dirty="0">
              <a:latin typeface="Calibri" panose="020F0502020204030204"/>
              <a:cs typeface="Calibri" panose="020F0502020204030204"/>
            </a:endParaRPr>
          </a:p>
          <a:p>
            <a:pPr marL="104140">
              <a:lnSpc>
                <a:spcPct val="100000"/>
              </a:lnSpc>
              <a:spcBef>
                <a:spcPts val="625"/>
              </a:spcBef>
              <a:tabLst>
                <a:tab pos="615315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-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&gt;</a:t>
            </a:r>
            <a:r>
              <a:rPr sz="3200" dirty="0">
                <a:latin typeface="Calibri" panose="020F0502020204030204"/>
                <a:cs typeface="Calibri" panose="020F0502020204030204"/>
              </a:rPr>
              <a:t>	AL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 RECUPERO</a:t>
            </a:r>
            <a:endParaRPr sz="32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  <a:tabLst>
                <a:tab pos="615950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-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&gt;</a:t>
            </a:r>
            <a:r>
              <a:rPr sz="3200" dirty="0">
                <a:latin typeface="Calibri" panose="020F0502020204030204"/>
                <a:cs typeface="Calibri" panose="020F0502020204030204"/>
              </a:rPr>
              <a:t>	ALLA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25" dirty="0">
                <a:latin typeface="Calibri" panose="020F0502020204030204"/>
                <a:cs typeface="Calibri" panose="020F0502020204030204"/>
              </a:rPr>
              <a:t>DISABILITÀ</a:t>
            </a:r>
            <a:r>
              <a:rPr sz="32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CONSEGUENTE</a:t>
            </a:r>
            <a:endParaRPr sz="32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rcRect r="118" b="6233"/>
          <a:stretch>
            <a:fillRect/>
          </a:stretch>
        </p:blipFill>
        <p:spPr>
          <a:xfrm>
            <a:off x="8195670" y="2819400"/>
            <a:ext cx="3534959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1" y="609600"/>
            <a:ext cx="6324600" cy="5541261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271780">
              <a:lnSpc>
                <a:spcPts val="2380"/>
              </a:lnSpc>
              <a:spcBef>
                <a:spcPts val="390"/>
              </a:spcBef>
            </a:pPr>
            <a:r>
              <a:rPr lang="it-IT" sz="2200" dirty="0">
                <a:latin typeface="Calibri Light" panose="020F0302020204030204"/>
                <a:cs typeface="Calibri Light" panose="020F0302020204030204"/>
              </a:rPr>
              <a:t>L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2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lesioni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della </a:t>
            </a:r>
            <a:r>
              <a:rPr sz="2200" spc="-30" dirty="0" err="1">
                <a:latin typeface="Calibri Light" panose="020F0302020204030204"/>
                <a:cs typeface="Calibri Light" panose="020F0302020204030204"/>
              </a:rPr>
              <a:t>sostanza</a:t>
            </a:r>
            <a:r>
              <a:rPr sz="2200" spc="-9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0" dirty="0" err="1">
                <a:latin typeface="Calibri Light" panose="020F0302020204030204"/>
                <a:cs typeface="Calibri Light" panose="020F0302020204030204"/>
              </a:rPr>
              <a:t>bianca</a:t>
            </a:r>
            <a:r>
              <a:rPr lang="it-IT" sz="2200" spc="-20" dirty="0">
                <a:latin typeface="Calibri Light" panose="020F0302020204030204"/>
                <a:cs typeface="Calibri Light" panose="020F0302020204030204"/>
              </a:rPr>
              <a:t> dopo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22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2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possono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essere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valutate mediante: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  <a:p>
            <a:pPr marL="12700" marR="108585">
              <a:lnSpc>
                <a:spcPts val="2380"/>
              </a:lnSpc>
              <a:spcBef>
                <a:spcPts val="2370"/>
              </a:spcBef>
              <a:tabLst>
                <a:tab pos="6516370" algn="l"/>
                <a:tab pos="10012680" algn="l"/>
              </a:tabLst>
            </a:pPr>
            <a:r>
              <a:rPr sz="2200" dirty="0">
                <a:latin typeface="Calibri Light" panose="020F0302020204030204"/>
                <a:cs typeface="Calibri Light" panose="020F0302020204030204"/>
              </a:rPr>
              <a:t>l’imaging</a:t>
            </a:r>
            <a:r>
              <a:rPr sz="2200" spc="3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RMN</a:t>
            </a:r>
            <a:r>
              <a:rPr sz="22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22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tensore</a:t>
            </a:r>
            <a:r>
              <a:rPr sz="22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2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diffusione</a:t>
            </a:r>
            <a:r>
              <a:rPr sz="22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(DTI):</a:t>
            </a:r>
            <a:r>
              <a:rPr sz="22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tecnica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2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prevede</a:t>
            </a:r>
            <a:r>
              <a:rPr sz="22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 err="1">
                <a:latin typeface="Calibri Light" panose="020F0302020204030204"/>
                <a:cs typeface="Calibri Light" panose="020F0302020204030204"/>
              </a:rPr>
              <a:t>l’uso</a:t>
            </a:r>
            <a:r>
              <a:rPr sz="2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200" spc="-55" dirty="0">
                <a:latin typeface="Calibri Light" panose="020F0302020204030204"/>
                <a:cs typeface="Calibri Light" panose="020F0302020204030204"/>
              </a:rPr>
              <a:t>del (</a:t>
            </a:r>
            <a:r>
              <a:rPr sz="2200" dirty="0" err="1">
                <a:latin typeface="Calibri Light" panose="020F0302020204030204"/>
                <a:cs typeface="Calibri Light" panose="020F0302020204030204"/>
              </a:rPr>
              <a:t>tensore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2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diffusione)</a:t>
            </a:r>
            <a:r>
              <a:rPr sz="22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2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permette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2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 err="1">
                <a:latin typeface="Calibri Light" panose="020F0302020204030204"/>
                <a:cs typeface="Calibri Light" panose="020F0302020204030204"/>
              </a:rPr>
              <a:t>ottenere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 err="1">
                <a:latin typeface="Calibri Light" panose="020F0302020204030204"/>
                <a:cs typeface="Calibri Light" panose="020F0302020204030204"/>
              </a:rPr>
              <a:t>immagini</a:t>
            </a:r>
            <a:r>
              <a:rPr lang="it-IT" sz="22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 err="1">
                <a:latin typeface="Calibri Light" panose="020F0302020204030204"/>
                <a:cs typeface="Calibri Light" panose="020F0302020204030204"/>
              </a:rPr>
              <a:t>tridimensionali</a:t>
            </a:r>
            <a:r>
              <a:rPr sz="22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basandosi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205"/>
              </a:lnSpc>
            </a:pPr>
            <a:r>
              <a:rPr sz="2200" spc="-20" dirty="0">
                <a:latin typeface="Calibri Light" panose="020F0302020204030204"/>
                <a:cs typeface="Calibri Light" panose="020F0302020204030204"/>
              </a:rPr>
              <a:t>sull’analisi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del</a:t>
            </a:r>
            <a:r>
              <a:rPr sz="2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movimento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delle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molecole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d’acqua</a:t>
            </a:r>
            <a:r>
              <a:rPr sz="22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presenti</a:t>
            </a:r>
            <a:r>
              <a:rPr sz="2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nei</a:t>
            </a:r>
            <a:r>
              <a:rPr sz="2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tessuti</a:t>
            </a:r>
            <a:r>
              <a:rPr sz="2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del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cervello.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510"/>
              </a:lnSpc>
            </a:pPr>
            <a:r>
              <a:rPr lang="it-IT" sz="2200" dirty="0">
                <a:latin typeface="Calibri Light" panose="020F0302020204030204"/>
                <a:cs typeface="Calibri Light" panose="020F0302020204030204"/>
              </a:rPr>
              <a:t>Così da </a:t>
            </a:r>
            <a:r>
              <a:rPr sz="2200" dirty="0" err="1">
                <a:latin typeface="Calibri Light" panose="020F0302020204030204"/>
                <a:cs typeface="Calibri Light" panose="020F0302020204030204"/>
              </a:rPr>
              <a:t>mappare</a:t>
            </a:r>
            <a:r>
              <a:rPr sz="2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tridimensionalmente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sostanza</a:t>
            </a:r>
            <a:r>
              <a:rPr sz="2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bianca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2065"/>
              </a:spcBef>
            </a:pPr>
            <a:endParaRPr sz="2200" dirty="0">
              <a:latin typeface="Calibri Light" panose="020F0302020204030204"/>
              <a:cs typeface="Calibri Light" panose="020F0302020204030204"/>
            </a:endParaRPr>
          </a:p>
          <a:p>
            <a:pPr marL="12700" marR="5080">
              <a:lnSpc>
                <a:spcPct val="90000"/>
              </a:lnSpc>
              <a:tabLst>
                <a:tab pos="8637905" algn="l"/>
              </a:tabLst>
            </a:pPr>
            <a:r>
              <a:rPr sz="2200" spc="-20" dirty="0">
                <a:latin typeface="Calibri Light" panose="020F0302020204030204"/>
                <a:cs typeface="Calibri Light" panose="020F0302020204030204"/>
              </a:rPr>
              <a:t>l’imaging</a:t>
            </a:r>
            <a:r>
              <a:rPr sz="22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pesata</a:t>
            </a:r>
            <a:r>
              <a:rPr sz="22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2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suscettività</a:t>
            </a:r>
            <a:r>
              <a:rPr sz="22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30" dirty="0">
                <a:latin typeface="Calibri Light" panose="020F0302020204030204"/>
                <a:cs typeface="Calibri Light" panose="020F0302020204030204"/>
              </a:rPr>
              <a:t>magnetica</a:t>
            </a:r>
            <a:r>
              <a:rPr sz="2200" spc="-9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(SWI):</a:t>
            </a:r>
            <a:r>
              <a:rPr sz="22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tecnica che</a:t>
            </a:r>
            <a:r>
              <a:rPr sz="22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esalta</a:t>
            </a:r>
            <a:r>
              <a:rPr sz="2200" spc="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 err="1">
                <a:latin typeface="Calibri Light" panose="020F0302020204030204"/>
                <a:cs typeface="Calibri Light" panose="020F0302020204030204"/>
              </a:rPr>
              <a:t>i</a:t>
            </a:r>
            <a:r>
              <a:rPr sz="22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 err="1">
                <a:latin typeface="Calibri Light" panose="020F0302020204030204"/>
                <a:cs typeface="Calibri Light" panose="020F0302020204030204"/>
              </a:rPr>
              <a:t>contrasti</a:t>
            </a:r>
            <a:r>
              <a:rPr lang="it-IT" sz="22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come</a:t>
            </a:r>
            <a:r>
              <a:rPr sz="22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lo</a:t>
            </a:r>
            <a:r>
              <a:rPr sz="22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2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il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sangue</a:t>
            </a:r>
            <a:r>
              <a:rPr sz="22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deossigenato</a:t>
            </a:r>
            <a:r>
              <a:rPr sz="2200" spc="-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o</a:t>
            </a:r>
            <a:r>
              <a:rPr sz="22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depositi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calcio</a:t>
            </a:r>
            <a:r>
              <a:rPr sz="22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2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2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 err="1">
                <a:latin typeface="Calibri Light" panose="020F0302020204030204"/>
                <a:cs typeface="Calibri Light" panose="020F0302020204030204"/>
              </a:rPr>
              <a:t>tessuto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20" dirty="0" err="1">
                <a:latin typeface="Calibri Light" panose="020F0302020204030204"/>
                <a:cs typeface="Calibri Light" panose="020F0302020204030204"/>
              </a:rPr>
              <a:t>circostante</a:t>
            </a:r>
            <a:r>
              <a:rPr lang="it-IT" sz="2200" spc="-20" dirty="0">
                <a:latin typeface="Calibri Light" panose="020F0302020204030204"/>
                <a:cs typeface="Calibri Light" panose="020F0302020204030204"/>
              </a:rPr>
              <a:t> sono</a:t>
            </a:r>
            <a:r>
              <a:rPr sz="22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molto</a:t>
            </a:r>
            <a:r>
              <a:rPr sz="2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util</a:t>
            </a:r>
            <a:r>
              <a:rPr lang="it-IT" sz="2200" dirty="0">
                <a:latin typeface="Calibri Light" panose="020F0302020204030204"/>
                <a:cs typeface="Calibri Light" panose="020F0302020204030204"/>
              </a:rPr>
              <a:t>i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2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ricerca</a:t>
            </a:r>
            <a:r>
              <a:rPr sz="2200" spc="-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2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microsanguinamenti </a:t>
            </a:r>
            <a:r>
              <a:rPr sz="2200" dirty="0">
                <a:latin typeface="Calibri Light" panose="020F0302020204030204"/>
                <a:cs typeface="Calibri Light" panose="020F0302020204030204"/>
              </a:rPr>
              <a:t>o</a:t>
            </a:r>
            <a:r>
              <a:rPr sz="22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malformazioni</a:t>
            </a:r>
            <a:r>
              <a:rPr sz="22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200" spc="-10" dirty="0">
                <a:latin typeface="Calibri Light" panose="020F0302020204030204"/>
                <a:cs typeface="Calibri Light" panose="020F0302020204030204"/>
              </a:rPr>
              <a:t>vascolari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599" y="1447800"/>
            <a:ext cx="5428519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3645" y="170688"/>
            <a:ext cx="9744709" cy="217046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  <a:tabLst>
                <a:tab pos="1925320" algn="l"/>
              </a:tabLst>
            </a:pPr>
            <a:r>
              <a:rPr sz="32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3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queste</a:t>
            </a:r>
            <a:r>
              <a:rPr sz="3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10" dirty="0">
                <a:latin typeface="Calibri Light" panose="020F0302020204030204"/>
                <a:cs typeface="Calibri Light" panose="020F0302020204030204"/>
              </a:rPr>
              <a:t>metodiche</a:t>
            </a:r>
            <a:r>
              <a:rPr sz="3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3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possibile</a:t>
            </a:r>
            <a:r>
              <a:rPr sz="32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10" dirty="0">
                <a:latin typeface="Calibri Light" panose="020F0302020204030204"/>
                <a:cs typeface="Calibri Light" panose="020F0302020204030204"/>
              </a:rPr>
              <a:t>rilevare</a:t>
            </a:r>
            <a:r>
              <a:rPr sz="32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 err="1">
                <a:latin typeface="Calibri Light" panose="020F0302020204030204"/>
                <a:cs typeface="Calibri Light" panose="020F0302020204030204"/>
              </a:rPr>
              <a:t>lesioni</a:t>
            </a:r>
            <a:r>
              <a:rPr sz="32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10" dirty="0" err="1">
                <a:latin typeface="Calibri Light" panose="020F0302020204030204"/>
                <a:cs typeface="Calibri Light" panose="020F0302020204030204"/>
              </a:rPr>
              <a:t>minime</a:t>
            </a:r>
            <a:r>
              <a:rPr lang="it-IT" sz="32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32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10" dirty="0" err="1">
                <a:latin typeface="Calibri Light" panose="020F0302020204030204"/>
                <a:cs typeface="Calibri Light" panose="020F0302020204030204"/>
              </a:rPr>
              <a:t>risoluzione</a:t>
            </a:r>
            <a:r>
              <a:rPr sz="32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10" dirty="0" err="1">
                <a:latin typeface="Calibri Light" panose="020F0302020204030204"/>
                <a:cs typeface="Calibri Light" panose="020F0302020204030204"/>
              </a:rPr>
              <a:t>submillimetrica</a:t>
            </a:r>
            <a:r>
              <a:rPr lang="it-IT" sz="32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25" dirty="0">
                <a:latin typeface="Calibri Light" panose="020F0302020204030204"/>
                <a:cs typeface="Calibri Light" panose="020F0302020204030204"/>
              </a:rPr>
              <a:t>ma</a:t>
            </a:r>
            <a:r>
              <a:rPr lang="it-IT" sz="32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 err="1">
                <a:latin typeface="Calibri Light" panose="020F0302020204030204"/>
                <a:cs typeface="Calibri Light" panose="020F0302020204030204"/>
              </a:rPr>
              <a:t>ancora</a:t>
            </a:r>
            <a:r>
              <a:rPr sz="32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non</a:t>
            </a:r>
            <a:r>
              <a:rPr sz="32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sappiamo</a:t>
            </a:r>
            <a:r>
              <a:rPr sz="32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>
                <a:latin typeface="Calibri Light" panose="020F0302020204030204"/>
                <a:cs typeface="Calibri Light" panose="020F0302020204030204"/>
              </a:rPr>
              <a:t>se</a:t>
            </a:r>
            <a:r>
              <a:rPr sz="32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dirty="0" err="1">
                <a:latin typeface="Calibri Light" panose="020F0302020204030204"/>
                <a:cs typeface="Calibri Light" panose="020F0302020204030204"/>
              </a:rPr>
              <a:t>queste</a:t>
            </a:r>
            <a:r>
              <a:rPr sz="32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200" spc="-10" dirty="0" err="1">
                <a:latin typeface="Calibri Light" panose="020F0302020204030204"/>
                <a:cs typeface="Calibri Light" panose="020F0302020204030204"/>
              </a:rPr>
              <a:t>tecniche</a:t>
            </a:r>
            <a:r>
              <a:rPr lang="it-IT" sz="32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più</a:t>
            </a:r>
            <a:r>
              <a:rPr lang="it-IT" sz="32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10" dirty="0">
                <a:latin typeface="Calibri Light" panose="020F0302020204030204"/>
                <a:cs typeface="Calibri Light" panose="020F0302020204030204"/>
              </a:rPr>
              <a:t>raffinate</a:t>
            </a:r>
            <a:r>
              <a:rPr lang="it-IT" sz="32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25" dirty="0">
                <a:latin typeface="Calibri Light" panose="020F0302020204030204"/>
                <a:cs typeface="Calibri Light" panose="020F0302020204030204"/>
              </a:rPr>
              <a:t>di neuroimaging</a:t>
            </a:r>
            <a:r>
              <a:rPr lang="it-IT" sz="32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lang="it-IT" sz="32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correlabili</a:t>
            </a:r>
            <a:r>
              <a:rPr lang="it-IT" sz="32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alla</a:t>
            </a:r>
            <a:r>
              <a:rPr lang="it-IT" sz="32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25" dirty="0">
                <a:latin typeface="Calibri Light" panose="020F0302020204030204"/>
                <a:cs typeface="Calibri Light" panose="020F0302020204030204"/>
              </a:rPr>
              <a:t>evoluzione</a:t>
            </a:r>
            <a:r>
              <a:rPr lang="it-IT" sz="32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10" dirty="0">
                <a:latin typeface="Calibri Light" panose="020F0302020204030204"/>
                <a:cs typeface="Calibri Light" panose="020F0302020204030204"/>
              </a:rPr>
              <a:t>temporale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della</a:t>
            </a:r>
            <a:r>
              <a:rPr lang="it-IT" sz="32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20" dirty="0">
                <a:latin typeface="Calibri Light" panose="020F0302020204030204"/>
                <a:cs typeface="Calibri Light" panose="020F0302020204030204"/>
              </a:rPr>
              <a:t>patologia</a:t>
            </a:r>
            <a:r>
              <a:rPr lang="it-IT" sz="32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20" dirty="0">
                <a:latin typeface="Calibri Light" panose="020F0302020204030204"/>
                <a:cs typeface="Calibri Light" panose="020F0302020204030204"/>
              </a:rPr>
              <a:t>legata</a:t>
            </a:r>
            <a:r>
              <a:rPr lang="it-IT" sz="32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al</a:t>
            </a:r>
            <a:r>
              <a:rPr lang="it-IT" sz="32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dirty="0">
                <a:latin typeface="Calibri Light" panose="020F0302020204030204"/>
                <a:cs typeface="Calibri Light" panose="020F0302020204030204"/>
              </a:rPr>
              <a:t>Trauma Cranico</a:t>
            </a:r>
            <a:r>
              <a:rPr lang="it-IT" sz="32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10" dirty="0">
                <a:latin typeface="Calibri Light" panose="020F0302020204030204"/>
                <a:cs typeface="Calibri Light" panose="020F0302020204030204"/>
              </a:rPr>
              <a:t>Acuto</a:t>
            </a:r>
            <a:r>
              <a:rPr lang="it-IT" sz="3200" spc="-9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3200" spc="-50" dirty="0">
                <a:latin typeface="Calibri Light" panose="020F0302020204030204"/>
                <a:cs typeface="Calibri Light" panose="020F0302020204030204"/>
              </a:rPr>
              <a:t>.</a:t>
            </a:r>
            <a:endParaRPr lang="it-IT" sz="3200" dirty="0">
              <a:latin typeface="Calibri Light" panose="020F0302020204030204"/>
              <a:cs typeface="Calibri Light" panose="020F0302020204030204"/>
            </a:endParaRPr>
          </a:p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2024380" algn="l"/>
                <a:tab pos="2545715" algn="l"/>
                <a:tab pos="7083425" algn="l"/>
              </a:tabLst>
            </a:pPr>
            <a:endParaRPr sz="24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1121765" y="5903073"/>
            <a:ext cx="9744710" cy="80252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1534795" algn="l"/>
              </a:tabLst>
            </a:pP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Minati</a:t>
            </a:r>
            <a:r>
              <a:rPr sz="2000" i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L.,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	Aquino</a:t>
            </a:r>
            <a:r>
              <a:rPr sz="2000" i="1" spc="-9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D.</a:t>
            </a:r>
            <a:r>
              <a:rPr sz="2000" i="1" spc="-6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Probing</a:t>
            </a:r>
            <a:r>
              <a:rPr sz="2000" b="1" i="1" spc="-8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neural</a:t>
            </a:r>
            <a:r>
              <a:rPr sz="2000" b="1" i="1" spc="-7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connectivity</a:t>
            </a:r>
            <a:r>
              <a:rPr sz="2000" b="1" i="1" spc="-7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through</a:t>
            </a:r>
            <a:r>
              <a:rPr sz="2000" b="1" i="1" spc="-8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Diffusion </a:t>
            </a:r>
            <a:r>
              <a:rPr sz="2000" b="1" i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Tensor</a:t>
            </a:r>
            <a:r>
              <a:rPr sz="2000" b="1" i="1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Imaging</a:t>
            </a:r>
            <a:r>
              <a:rPr sz="2000" b="1" i="1" spc="-6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(DTI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),</a:t>
            </a:r>
            <a:r>
              <a:rPr sz="2000" i="1" spc="-6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In:</a:t>
            </a:r>
            <a:r>
              <a:rPr sz="2000" i="1" spc="-7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R.</a:t>
            </a:r>
            <a:r>
              <a:rPr sz="2000" i="1" spc="-6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Trappl</a:t>
            </a:r>
            <a:r>
              <a:rPr sz="2000" i="1" spc="-8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(Ed.)</a:t>
            </a:r>
            <a:r>
              <a:rPr sz="2000" i="1" spc="-7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Cybernetics</a:t>
            </a:r>
            <a:r>
              <a:rPr sz="2000" i="1" spc="-6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and</a:t>
            </a:r>
            <a:r>
              <a:rPr sz="2000" i="1" spc="-7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Systems </a:t>
            </a:r>
            <a:r>
              <a:rPr sz="2000" i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2006:263-</a:t>
            </a:r>
            <a:r>
              <a:rPr sz="20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68,</a:t>
            </a:r>
            <a:r>
              <a:rPr sz="2000" i="1" spc="8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i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2006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"/>
          <a:srcRect b="11342"/>
          <a:stretch>
            <a:fillRect/>
          </a:stretch>
        </p:blipFill>
        <p:spPr>
          <a:xfrm>
            <a:off x="3412321" y="2399066"/>
            <a:ext cx="5367358" cy="30473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1143000"/>
            <a:ext cx="6857999" cy="2369238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Uno</a:t>
            </a:r>
            <a:r>
              <a:rPr sz="28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studio</a:t>
            </a:r>
            <a:r>
              <a:rPr sz="2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prospettico</a:t>
            </a:r>
            <a:r>
              <a:rPr sz="28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su</a:t>
            </a:r>
            <a:r>
              <a:rPr sz="28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larga</a:t>
            </a:r>
            <a:r>
              <a:rPr sz="2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scala</a:t>
            </a:r>
            <a:r>
              <a:rPr sz="2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ha</a:t>
            </a:r>
            <a:r>
              <a:rPr sz="2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dimostrato</a:t>
            </a:r>
            <a:r>
              <a:rPr sz="2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che</a:t>
            </a:r>
            <a:r>
              <a:rPr sz="2800" i="0" spc="-4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meno</a:t>
            </a:r>
            <a:r>
              <a:rPr sz="28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dell’1%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delle</a:t>
            </a:r>
            <a:r>
              <a:rPr sz="28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concussioni</a:t>
            </a:r>
            <a:r>
              <a:rPr sz="28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legate</a:t>
            </a:r>
            <a:r>
              <a:rPr sz="28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allo</a:t>
            </a:r>
            <a:r>
              <a:rPr sz="2800" i="0" spc="-7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sport</a:t>
            </a:r>
            <a:r>
              <a:rPr sz="28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viene</a:t>
            </a:r>
            <a:r>
              <a:rPr sz="28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indagato</a:t>
            </a:r>
            <a:r>
              <a:rPr sz="28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all’imaging</a:t>
            </a:r>
            <a:r>
              <a:rPr sz="28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con</a:t>
            </a:r>
            <a:r>
              <a:rPr sz="28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la</a:t>
            </a:r>
            <a:r>
              <a:rPr sz="2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RMN</a:t>
            </a:r>
            <a:br>
              <a:rPr lang="it-IT" sz="28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</a:br>
            <a:endParaRPr sz="28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975"/>
              </a:lnSpc>
            </a:pPr>
            <a:r>
              <a:rPr sz="2800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…allora</a:t>
            </a:r>
            <a:r>
              <a:rPr sz="2800" i="0" spc="-10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bisogna</a:t>
            </a:r>
            <a:r>
              <a:rPr sz="2800" i="0" spc="-1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cercare</a:t>
            </a:r>
            <a:r>
              <a:rPr sz="2800" i="0" spc="-10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altrove</a:t>
            </a:r>
            <a:endParaRPr sz="28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5240655"/>
            <a:ext cx="10165715" cy="116014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965"/>
              </a:spcBef>
            </a:pP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Andrew</a:t>
            </a:r>
            <a:r>
              <a:rPr sz="2400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2400" spc="-3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Klein,</a:t>
            </a:r>
            <a:r>
              <a:rPr sz="2400" spc="-6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Julie</a:t>
            </a:r>
            <a:r>
              <a:rPr sz="2400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400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Tetzlaff</a:t>
            </a:r>
            <a:r>
              <a:rPr sz="24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Joshua</a:t>
            </a:r>
            <a:r>
              <a:rPr sz="2400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</a:t>
            </a:r>
            <a:r>
              <a:rPr sz="2400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Bonis</a:t>
            </a:r>
            <a:r>
              <a:rPr sz="2400" spc="1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Prevalence</a:t>
            </a:r>
            <a:r>
              <a:rPr sz="2400" b="1" i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of</a:t>
            </a:r>
            <a:r>
              <a:rPr sz="2400" b="1" i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Potentially</a:t>
            </a:r>
            <a:r>
              <a:rPr sz="2400" b="1" i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Clinically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Significant</a:t>
            </a:r>
            <a:r>
              <a:rPr sz="2400" b="1" i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Magnetic</a:t>
            </a:r>
            <a:r>
              <a:rPr sz="2400" b="1" i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Resonance</a:t>
            </a:r>
            <a:r>
              <a:rPr sz="2400" b="1" i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Imaging</a:t>
            </a:r>
            <a:r>
              <a:rPr sz="2400" b="1" i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Findings</a:t>
            </a:r>
            <a:r>
              <a:rPr sz="2400" b="1" i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400" b="1" i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Athletes</a:t>
            </a:r>
            <a:r>
              <a:rPr sz="2400" b="1" i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with</a:t>
            </a:r>
            <a:r>
              <a:rPr sz="2400" b="1" i="1" spc="-3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and</a:t>
            </a:r>
            <a:r>
              <a:rPr sz="2400" b="1" i="1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without Sport-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Related</a:t>
            </a:r>
            <a:r>
              <a:rPr sz="2400" b="1" i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Concussion.</a:t>
            </a:r>
            <a:r>
              <a:rPr sz="2400" b="1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J</a:t>
            </a:r>
            <a:r>
              <a:rPr sz="2400" i="1" spc="-3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Neurotrauma2019</a:t>
            </a:r>
            <a:r>
              <a:rPr sz="2400" i="1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Jun;36(11):1776-</a:t>
            </a:r>
            <a:r>
              <a:rPr sz="24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1785.</a:t>
            </a:r>
            <a:r>
              <a:rPr sz="2400" i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doi: </a:t>
            </a:r>
            <a:r>
              <a:rPr sz="2400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10.1089/neu.2018.6055.</a:t>
            </a:r>
            <a:r>
              <a:rPr sz="2400" i="1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Epub</a:t>
            </a:r>
            <a:r>
              <a:rPr sz="2400" i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2019</a:t>
            </a:r>
            <a:r>
              <a:rPr sz="2400" i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i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Feb</a:t>
            </a:r>
            <a:r>
              <a:rPr sz="2400" i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25.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750951"/>
            <a:ext cx="40386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656" y="340613"/>
            <a:ext cx="10610850" cy="2000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conseguenze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della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000" spc="3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000" b="1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danno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assonale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,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rappresentato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dalla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degenerazione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della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sostanza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160"/>
              </a:lnSpc>
            </a:pPr>
            <a:r>
              <a:rPr sz="2000" spc="-10" dirty="0">
                <a:latin typeface="Calibri Light" panose="020F0302020204030204"/>
                <a:cs typeface="Calibri Light" panose="020F0302020204030204"/>
              </a:rPr>
              <a:t>bianca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cerebrale,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caratterizzato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da: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alta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concentrazione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fibre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nervose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mieliniche,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cellule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28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gliale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oligodendrociti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000" spc="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astrociti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fibrosi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della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sostanza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bianca.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280"/>
              </a:lnSpc>
              <a:spcBef>
                <a:spcPts val="1925"/>
              </a:spcBef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particolare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gli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astrociti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fibrosi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stretta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connessione</a:t>
            </a:r>
            <a:r>
              <a:rPr sz="2000" b="1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2000" b="1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2000" b="1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vasi</a:t>
            </a:r>
            <a:r>
              <a:rPr sz="2000" b="1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sanguigni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.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cui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qualsiasi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lesione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160"/>
              </a:lnSpc>
            </a:pPr>
            <a:r>
              <a:rPr sz="2000" spc="-25" dirty="0">
                <a:latin typeface="Calibri Light" panose="020F0302020204030204"/>
                <a:cs typeface="Calibri Light" panose="020F0302020204030204"/>
              </a:rPr>
              <a:t>dell’astrocita</a:t>
            </a:r>
            <a:r>
              <a:rPr sz="20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fibroso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consente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alle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proteine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entrare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direttamente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nella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circolazione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28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anche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dopo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lesioni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minime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grazie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questa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stretta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connessione.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548127" y="2382011"/>
            <a:ext cx="7095744" cy="41635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229995"/>
            <a:ext cx="10104120" cy="39914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spc="-20" dirty="0">
                <a:latin typeface="Calibri Light" panose="020F0302020204030204"/>
                <a:cs typeface="Calibri Light" panose="020F0302020204030204"/>
              </a:rPr>
              <a:t>L’ipotesi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scientifica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era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quella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valutare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se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lesione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astrocitaria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provocata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sperimentalmente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16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avrebbe</a:t>
            </a:r>
            <a:r>
              <a:rPr sz="20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 err="1">
                <a:latin typeface="Calibri Light" panose="020F0302020204030204"/>
                <a:cs typeface="Calibri Light" panose="020F0302020204030204"/>
              </a:rPr>
              <a:t>potuto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dare</a:t>
            </a:r>
            <a:r>
              <a:rPr lang="it-IT"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 err="1">
                <a:latin typeface="Calibri Light" panose="020F0302020204030204"/>
                <a:cs typeface="Calibri Light" panose="020F0302020204030204"/>
              </a:rPr>
              <a:t>risposte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soddisfacenti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alla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problematica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storia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della</a:t>
            </a:r>
            <a:r>
              <a:rPr sz="20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.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 marR="5080">
              <a:lnSpc>
                <a:spcPct val="90000"/>
              </a:lnSpc>
              <a:spcBef>
                <a:spcPts val="120"/>
              </a:spcBef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0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cui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neurologi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della</a:t>
            </a:r>
            <a:r>
              <a:rPr sz="20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UCLA</a:t>
            </a:r>
            <a:r>
              <a:rPr sz="2000" spc="-1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provocato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meccanicamente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delle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lesioni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agli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astrociti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umani, sovrapponibili</a:t>
            </a:r>
            <a:r>
              <a:rPr sz="2000" spc="-9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quelle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prodotte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caso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000" spc="-1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utilizzando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improvvisi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rapidi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impulsi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di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pressione</a:t>
            </a:r>
            <a:r>
              <a:rPr sz="20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ed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visto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gli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astrociti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perdevano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quantità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consistente</a:t>
            </a:r>
            <a:r>
              <a:rPr sz="20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alcune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proteine.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quando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successivamente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andati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ad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 esaminare</a:t>
            </a:r>
            <a:r>
              <a:rPr sz="20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il liquido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cerebrospinale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pazienti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avevano subito</a:t>
            </a:r>
            <a:r>
              <a:rPr sz="20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un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trauma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cranico</a:t>
            </a:r>
            <a:r>
              <a:rPr sz="20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trovato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questi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pazienti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lo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stesso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pool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proteine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astrocitarie rilevato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dopo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trattamento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meccanico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degli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 err="1">
                <a:latin typeface="Calibri Light" panose="020F0302020204030204"/>
                <a:cs typeface="Calibri Light" panose="020F0302020204030204"/>
              </a:rPr>
              <a:t>astrociti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.</a:t>
            </a:r>
            <a:endParaRPr lang="it-IT" sz="2000" spc="-10" dirty="0">
              <a:latin typeface="Calibri Light" panose="020F0302020204030204"/>
              <a:cs typeface="Calibri Light" panose="020F0302020204030204"/>
            </a:endParaRPr>
          </a:p>
          <a:p>
            <a:pPr marL="12700" marR="5080">
              <a:lnSpc>
                <a:spcPct val="90000"/>
              </a:lnSpc>
              <a:spcBef>
                <a:spcPts val="120"/>
              </a:spcBef>
            </a:pP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 marR="399415">
              <a:lnSpc>
                <a:spcPts val="2160"/>
              </a:lnSpc>
              <a:spcBef>
                <a:spcPts val="30"/>
              </a:spcBef>
            </a:pPr>
            <a:r>
              <a:rPr lang="it-IT" sz="2000" b="1" dirty="0">
                <a:latin typeface="Calibri Light" panose="020F0302020204030204"/>
                <a:cs typeface="Calibri Light" panose="020F0302020204030204"/>
              </a:rPr>
              <a:t>G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li</a:t>
            </a:r>
            <a:r>
              <a:rPr sz="2000" b="1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autori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2000" b="1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concluso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b="1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un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trauma</a:t>
            </a:r>
            <a:r>
              <a:rPr sz="2000" b="1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cranico</a:t>
            </a:r>
            <a:r>
              <a:rPr sz="2000" b="1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lieve</a:t>
            </a:r>
            <a:r>
              <a:rPr sz="2000" b="1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come</a:t>
            </a:r>
            <a:r>
              <a:rPr sz="2000" b="1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000" b="1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000" b="1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produce</a:t>
            </a:r>
            <a:r>
              <a:rPr sz="2000" b="1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onde</a:t>
            </a:r>
            <a:r>
              <a:rPr sz="2000" b="1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d'urto </a:t>
            </a:r>
            <a:r>
              <a:rPr sz="2000" b="1" spc="-30" dirty="0">
                <a:latin typeface="Calibri Light" panose="020F0302020204030204"/>
                <a:cs typeface="Calibri Light" panose="020F0302020204030204"/>
              </a:rPr>
              <a:t>attraverso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000" b="1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tessuto</a:t>
            </a:r>
            <a:r>
              <a:rPr sz="2000" b="1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 err="1">
                <a:latin typeface="Calibri Light" panose="020F0302020204030204"/>
                <a:cs typeface="Calibri Light" panose="020F0302020204030204"/>
              </a:rPr>
              <a:t>cerebrale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,</a:t>
            </a:r>
            <a:r>
              <a:rPr lang="it-IT" sz="2000" b="1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 err="1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b="1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producono</a:t>
            </a:r>
            <a:r>
              <a:rPr sz="2000" b="1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000" b="1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lacerazione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000" b="1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rottura</a:t>
            </a:r>
            <a:r>
              <a:rPr sz="2000" b="1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delle</a:t>
            </a:r>
            <a:r>
              <a:rPr sz="2000" b="1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membrane</a:t>
            </a:r>
            <a:r>
              <a:rPr sz="2000" b="1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cellulari</a:t>
            </a:r>
            <a:r>
              <a:rPr sz="2000" b="1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2000" b="1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fuoriuscita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b="1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 err="1">
                <a:latin typeface="Calibri Light" panose="020F0302020204030204"/>
                <a:cs typeface="Calibri Light" panose="020F0302020204030204"/>
              </a:rPr>
              <a:t>materiale</a:t>
            </a:r>
            <a:r>
              <a:rPr lang="it-IT" sz="2000" b="1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 err="1">
                <a:latin typeface="Calibri Light" panose="020F0302020204030204"/>
                <a:cs typeface="Calibri Light" panose="020F0302020204030204"/>
              </a:rPr>
              <a:t>endocellulare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.</a:t>
            </a:r>
            <a:endParaRPr sz="2000" b="1" dirty="0">
              <a:latin typeface="Calibri Light" panose="020F0302020204030204"/>
              <a:cs typeface="Calibri Light" panose="020F0302020204030204"/>
            </a:endParaRPr>
          </a:p>
          <a:p>
            <a:pPr marL="12700" marR="382905">
              <a:lnSpc>
                <a:spcPts val="2160"/>
              </a:lnSpc>
              <a:spcBef>
                <a:spcPts val="150"/>
              </a:spcBef>
            </a:pPr>
            <a:r>
              <a:rPr sz="2000" b="1" dirty="0">
                <a:latin typeface="Calibri Light" panose="020F0302020204030204"/>
                <a:cs typeface="Calibri Light" panose="020F0302020204030204"/>
              </a:rPr>
              <a:t>Così</a:t>
            </a:r>
            <a:r>
              <a:rPr sz="2000" b="1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2000" b="1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stati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identificati</a:t>
            </a:r>
            <a:r>
              <a:rPr sz="2000" b="1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5" dirty="0">
                <a:latin typeface="Calibri Light" panose="020F0302020204030204"/>
                <a:cs typeface="Calibri Light" panose="020F0302020204030204"/>
              </a:rPr>
              <a:t>quattro</a:t>
            </a:r>
            <a:r>
              <a:rPr sz="2000" b="1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biomarcatori</a:t>
            </a:r>
            <a:r>
              <a:rPr sz="2000" b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potrebbero</a:t>
            </a:r>
            <a:r>
              <a:rPr sz="2000" b="1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permettere</a:t>
            </a:r>
            <a:r>
              <a:rPr sz="2000" b="1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diagnosticare</a:t>
            </a:r>
            <a:r>
              <a:rPr sz="2000" b="1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5" dirty="0">
                <a:latin typeface="Calibri Light" panose="020F0302020204030204"/>
                <a:cs typeface="Calibri Light" panose="020F0302020204030204"/>
              </a:rPr>
              <a:t>con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rapidità</a:t>
            </a:r>
            <a:r>
              <a:rPr sz="2000" b="1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000" b="1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000" b="1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0" dirty="0">
                <a:latin typeface="Calibri Light" panose="020F0302020204030204"/>
                <a:cs typeface="Calibri Light" panose="020F0302020204030204"/>
              </a:rPr>
              <a:t>attraverso</a:t>
            </a:r>
            <a:r>
              <a:rPr sz="2000" b="1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un</a:t>
            </a:r>
            <a:r>
              <a:rPr sz="2000" b="1" spc="-5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semplice</a:t>
            </a:r>
            <a:r>
              <a:rPr sz="2000" b="1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esame</a:t>
            </a:r>
            <a:r>
              <a:rPr sz="2000" b="1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del</a:t>
            </a:r>
            <a:r>
              <a:rPr sz="2000" b="1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sangue.</a:t>
            </a:r>
            <a:endParaRPr sz="2000" b="1" dirty="0">
              <a:latin typeface="Calibri Light" panose="020F0302020204030204"/>
              <a:cs typeface="Calibri Light" panose="020F03020202040302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8640" y="186055"/>
            <a:ext cx="9613900" cy="3623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43180" algn="ctr"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latin typeface="Calibri Light" panose="020F0302020204030204"/>
                <a:cs typeface="Calibri Light" panose="020F0302020204030204"/>
              </a:rPr>
              <a:t>Le</a:t>
            </a:r>
            <a:r>
              <a:rPr sz="2000" i="1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i="1" dirty="0">
                <a:latin typeface="Calibri Light" panose="020F0302020204030204"/>
                <a:cs typeface="Calibri Light" panose="020F0302020204030204"/>
              </a:rPr>
              <a:t>4</a:t>
            </a:r>
            <a:r>
              <a:rPr sz="2000" i="1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i="1" spc="-10" dirty="0">
                <a:latin typeface="Calibri Light" panose="020F0302020204030204"/>
                <a:cs typeface="Calibri Light" panose="020F0302020204030204"/>
              </a:rPr>
              <a:t>proteine</a:t>
            </a:r>
            <a:r>
              <a:rPr sz="2000" i="1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i="1" spc="-10" dirty="0">
                <a:latin typeface="Calibri Light" panose="020F0302020204030204"/>
                <a:cs typeface="Calibri Light" panose="020F0302020204030204"/>
              </a:rPr>
              <a:t>trovate: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R="48260" algn="ctr">
              <a:lnSpc>
                <a:spcPts val="2280"/>
              </a:lnSpc>
              <a:spcBef>
                <a:spcPts val="1920"/>
              </a:spcBef>
            </a:pPr>
            <a:r>
              <a:rPr lang="it-IT"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</a:t>
            </a:r>
            <a:r>
              <a:rPr sz="2000" b="1" i="1" spc="-10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roteina</a:t>
            </a:r>
            <a:r>
              <a:rPr sz="2000" b="1" i="1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acida</a:t>
            </a:r>
            <a:r>
              <a:rPr sz="2000" b="1" i="1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fibrillare</a:t>
            </a:r>
            <a:r>
              <a:rPr sz="2000" b="1" i="1" spc="-7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gliale</a:t>
            </a:r>
            <a:r>
              <a:rPr sz="2000" b="1" i="1" spc="-6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(GFAP)</a:t>
            </a:r>
            <a:endParaRPr sz="2000" b="1" dirty="0">
              <a:latin typeface="Calibri Light" panose="020F0302020204030204"/>
              <a:cs typeface="Calibri Light" panose="020F0302020204030204"/>
            </a:endParaRPr>
          </a:p>
          <a:p>
            <a:pPr marR="52070" algn="ctr">
              <a:lnSpc>
                <a:spcPts val="228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l'unità</a:t>
            </a:r>
            <a:r>
              <a:rPr sz="20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proteica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essenziale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cui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costituiti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filamenti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degli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astrociti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R="48260" algn="ctr">
              <a:lnSpc>
                <a:spcPts val="2280"/>
              </a:lnSpc>
              <a:spcBef>
                <a:spcPts val="1920"/>
              </a:spcBef>
            </a:pPr>
            <a:r>
              <a:rPr lang="it-IT"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U</a:t>
            </a:r>
            <a:r>
              <a:rPr sz="2000" b="1" i="1" spc="-10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biquitina</a:t>
            </a:r>
            <a:r>
              <a:rPr sz="2000" b="1" i="1" spc="-1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C-</a:t>
            </a:r>
            <a:r>
              <a:rPr sz="2000" b="1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terminale</a:t>
            </a:r>
            <a:r>
              <a:rPr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idrolasi-</a:t>
            </a:r>
            <a:r>
              <a:rPr sz="2000" b="1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L1</a:t>
            </a:r>
            <a:r>
              <a:rPr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(UCH-L1)</a:t>
            </a:r>
            <a:endParaRPr sz="2000" b="1" dirty="0">
              <a:latin typeface="Calibri Light" panose="020F0302020204030204"/>
              <a:cs typeface="Calibri Light" panose="020F0302020204030204"/>
            </a:endParaRPr>
          </a:p>
          <a:p>
            <a:pPr algn="ctr">
              <a:lnSpc>
                <a:spcPts val="228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abbondantemente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presente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tutti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 neuroni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rappresenta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l'1-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2%</a:t>
            </a:r>
            <a:r>
              <a:rPr sz="20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proteine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cerebrali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totali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R="50800" algn="ctr">
              <a:lnSpc>
                <a:spcPts val="2280"/>
              </a:lnSpc>
              <a:spcBef>
                <a:spcPts val="1920"/>
              </a:spcBef>
            </a:pPr>
            <a:r>
              <a:rPr lang="it-IT"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C</a:t>
            </a:r>
            <a:r>
              <a:rPr sz="2000" b="1" i="1" spc="-10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atena</a:t>
            </a:r>
            <a:r>
              <a:rPr sz="2000" b="1" i="1" spc="-4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leggera</a:t>
            </a:r>
            <a:r>
              <a:rPr sz="2000" b="1" i="1" spc="-4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dei</a:t>
            </a:r>
            <a:r>
              <a:rPr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neurofilamenti</a:t>
            </a:r>
            <a:r>
              <a:rPr sz="2000" b="1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(Nf-</a:t>
            </a:r>
            <a:r>
              <a:rPr sz="2000" b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L)</a:t>
            </a:r>
            <a:endParaRPr sz="2000" b="1" dirty="0">
              <a:latin typeface="Calibri Light" panose="020F0302020204030204"/>
              <a:cs typeface="Calibri Light" panose="020F0302020204030204"/>
            </a:endParaRPr>
          </a:p>
          <a:p>
            <a:pPr marR="51435" algn="ctr">
              <a:lnSpc>
                <a:spcPts val="228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20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proteina</a:t>
            </a:r>
            <a:r>
              <a:rPr sz="2000" spc="3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citoscheletro</a:t>
            </a:r>
            <a:r>
              <a:rPr sz="20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dei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neuroni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R="48260" algn="ctr">
              <a:lnSpc>
                <a:spcPts val="2280"/>
              </a:lnSpc>
              <a:spcBef>
                <a:spcPts val="1925"/>
              </a:spcBef>
            </a:pPr>
            <a:r>
              <a:rPr lang="it-IT" sz="2000" b="1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</a:t>
            </a:r>
            <a:r>
              <a:rPr sz="2000" b="1" i="1" spc="-10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roteina</a:t>
            </a:r>
            <a:r>
              <a:rPr sz="2000" b="1" i="1" spc="-7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Tau</a:t>
            </a:r>
            <a:endParaRPr sz="2000" b="1" dirty="0">
              <a:latin typeface="Calibri Light" panose="020F0302020204030204"/>
              <a:cs typeface="Calibri Light" panose="020F0302020204030204"/>
            </a:endParaRPr>
          </a:p>
          <a:p>
            <a:pPr marR="48895" algn="ctr">
              <a:lnSpc>
                <a:spcPts val="2280"/>
              </a:lnSpc>
            </a:pPr>
            <a:r>
              <a:rPr sz="20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proteina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base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degli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ammassi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neurofibrillari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delle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neuropatie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involutive.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1891" y="3963010"/>
            <a:ext cx="5867399" cy="270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81000" y="304800"/>
            <a:ext cx="3473196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4757" y="313944"/>
            <a:ext cx="3244595" cy="242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7805" y="3531111"/>
            <a:ext cx="3244595" cy="264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833999"/>
            <a:ext cx="3086100" cy="475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3900" y="457200"/>
            <a:ext cx="10744200" cy="257551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ctr">
              <a:lnSpc>
                <a:spcPts val="2160"/>
              </a:lnSpc>
              <a:spcBef>
                <a:spcPts val="375"/>
              </a:spcBef>
            </a:pPr>
            <a:r>
              <a:rPr sz="24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24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ricercatori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24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scoperto</a:t>
            </a:r>
            <a:r>
              <a:rPr sz="24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le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proteine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endocellulari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astrocitarie</a:t>
            </a:r>
            <a:r>
              <a:rPr sz="2400" spc="3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(GFAP</a:t>
            </a:r>
            <a:r>
              <a:rPr sz="24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,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30" dirty="0">
                <a:latin typeface="Calibri Light" panose="020F0302020204030204"/>
                <a:cs typeface="Calibri Light" panose="020F0302020204030204"/>
              </a:rPr>
              <a:t>UCH-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L1,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 err="1">
                <a:latin typeface="Calibri Light" panose="020F0302020204030204"/>
                <a:cs typeface="Calibri Light" panose="020F0302020204030204"/>
              </a:rPr>
              <a:t>Nf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-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L,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0" dirty="0">
                <a:latin typeface="Calibri Light" panose="020F0302020204030204"/>
                <a:cs typeface="Calibri Light" panose="020F0302020204030204"/>
              </a:rPr>
              <a:t>Tau)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erano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presenti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nel</a:t>
            </a:r>
            <a:r>
              <a:rPr sz="24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sangue</a:t>
            </a:r>
            <a:r>
              <a:rPr sz="24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dei</a:t>
            </a:r>
            <a:r>
              <a:rPr sz="24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pazienti</a:t>
            </a:r>
            <a:r>
              <a:rPr sz="2400" spc="3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appena</a:t>
            </a:r>
            <a:r>
              <a:rPr sz="24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un'ora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dopo</a:t>
            </a:r>
            <a:r>
              <a:rPr sz="24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lesione</a:t>
            </a:r>
            <a:r>
              <a:rPr sz="2400" spc="3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anche</a:t>
            </a:r>
            <a:r>
              <a:rPr sz="2400" spc="-6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quando</a:t>
            </a:r>
            <a:r>
              <a:rPr sz="2400" spc="-7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le</a:t>
            </a:r>
            <a:r>
              <a:rPr sz="2400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lesioni erano</a:t>
            </a:r>
            <a:r>
              <a:rPr sz="2400" spc="-7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abbastanza</a:t>
            </a:r>
            <a:r>
              <a:rPr sz="2400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lievi</a:t>
            </a:r>
            <a:r>
              <a:rPr sz="2400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da</a:t>
            </a:r>
            <a:r>
              <a:rPr sz="2400" spc="-4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non</a:t>
            </a:r>
            <a:r>
              <a:rPr sz="2400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poter</a:t>
            </a:r>
            <a:r>
              <a:rPr sz="2400" spc="-6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essere</a:t>
            </a:r>
            <a:r>
              <a:rPr sz="2400" spc="-7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rilevate</a:t>
            </a:r>
            <a:r>
              <a:rPr sz="2400" spc="-9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dalle</a:t>
            </a:r>
            <a:r>
              <a:rPr sz="2400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scansioni</a:t>
            </a:r>
            <a:r>
              <a:rPr sz="2400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TAC.</a:t>
            </a:r>
            <a:endParaRPr sz="2400" dirty="0">
              <a:latin typeface="Calibri Light" panose="020F0302020204030204"/>
              <a:cs typeface="Calibri Light" panose="020F0302020204030204"/>
            </a:endParaRPr>
          </a:p>
          <a:p>
            <a:pPr marL="12700" marR="265430" algn="ctr">
              <a:lnSpc>
                <a:spcPts val="2160"/>
              </a:lnSpc>
              <a:spcBef>
                <a:spcPts val="2160"/>
              </a:spcBef>
            </a:pPr>
            <a:r>
              <a:rPr sz="2400" dirty="0">
                <a:latin typeface="Calibri Light" panose="020F0302020204030204"/>
                <a:cs typeface="Calibri Light" panose="020F0302020204030204"/>
              </a:rPr>
              <a:t>Lo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studio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ha</a:t>
            </a:r>
            <a:r>
              <a:rPr sz="2400" spc="3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dimostrato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400" spc="3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tre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proteine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vengono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rilasciate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alla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stessa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maniera</a:t>
            </a:r>
            <a:r>
              <a:rPr sz="24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dagli</a:t>
            </a:r>
            <a:r>
              <a:rPr sz="24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astrociti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lesionati</a:t>
            </a:r>
            <a:r>
              <a:rPr sz="2400" spc="3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sia</a:t>
            </a:r>
            <a:r>
              <a:rPr sz="2400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dallo</a:t>
            </a:r>
            <a:r>
              <a:rPr sz="2400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shock</a:t>
            </a:r>
            <a:r>
              <a:rPr sz="2400" spc="-10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meccanico</a:t>
            </a:r>
            <a:r>
              <a:rPr sz="2400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sperimentale</a:t>
            </a:r>
            <a:r>
              <a:rPr sz="2400" spc="3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sia</a:t>
            </a:r>
            <a:r>
              <a:rPr sz="2400" spc="-8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dalla</a:t>
            </a:r>
            <a:r>
              <a:rPr sz="2400" spc="-9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concussione.</a:t>
            </a:r>
            <a:endParaRPr sz="2400" dirty="0">
              <a:latin typeface="Calibri Light" panose="020F0302020204030204"/>
              <a:cs typeface="Calibri Light" panose="020F0302020204030204"/>
            </a:endParaRPr>
          </a:p>
          <a:p>
            <a:pPr marL="12700" algn="ctr">
              <a:lnSpc>
                <a:spcPts val="2130"/>
              </a:lnSpc>
            </a:pPr>
            <a:r>
              <a:rPr lang="it-IT" sz="2400" dirty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rPr>
              <a:t>L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a</a:t>
            </a:r>
            <a:r>
              <a:rPr sz="24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quarta</a:t>
            </a:r>
            <a:r>
              <a:rPr sz="24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proteina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(Nf-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L)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ha</a:t>
            </a:r>
            <a:r>
              <a:rPr sz="24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dimostrato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essere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associata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alla</a:t>
            </a:r>
            <a:r>
              <a:rPr sz="24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morte</a:t>
            </a:r>
            <a:r>
              <a:rPr sz="24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cellulare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dopo</a:t>
            </a:r>
            <a:r>
              <a:rPr sz="24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un</a:t>
            </a:r>
            <a:r>
              <a:rPr sz="24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trauma.</a:t>
            </a:r>
            <a:endParaRPr sz="24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rcRect b="6666"/>
          <a:stretch>
            <a:fillRect/>
          </a:stretch>
        </p:blipFill>
        <p:spPr>
          <a:xfrm>
            <a:off x="4152900" y="3218440"/>
            <a:ext cx="3886200" cy="314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8492" rIns="0" bIns="0" rtlCol="0">
            <a:spAutoFit/>
          </a:bodyPr>
          <a:lstStyle/>
          <a:p>
            <a:pPr marL="185039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la</a:t>
            </a:r>
            <a:r>
              <a:rPr sz="4000" spc="-165" dirty="0"/>
              <a:t> </a:t>
            </a:r>
            <a:r>
              <a:rPr sz="4000" spc="-25" dirty="0"/>
              <a:t>proteina</a:t>
            </a:r>
            <a:r>
              <a:rPr sz="4000" spc="-170" dirty="0"/>
              <a:t> </a:t>
            </a:r>
            <a:r>
              <a:rPr sz="4000" spc="-10" dirty="0"/>
              <a:t>acida</a:t>
            </a:r>
            <a:r>
              <a:rPr sz="4000" spc="-165" dirty="0"/>
              <a:t> </a:t>
            </a:r>
            <a:r>
              <a:rPr sz="4000" spc="-20" dirty="0"/>
              <a:t>fibrillare</a:t>
            </a:r>
            <a:r>
              <a:rPr sz="4000" spc="-165" dirty="0"/>
              <a:t> </a:t>
            </a:r>
            <a:r>
              <a:rPr sz="4000" dirty="0"/>
              <a:t>gliale</a:t>
            </a:r>
            <a:r>
              <a:rPr sz="4000" spc="-130" dirty="0"/>
              <a:t> </a:t>
            </a:r>
            <a:r>
              <a:rPr sz="4000" i="0" spc="-30" dirty="0">
                <a:latin typeface="Calibri Light" panose="020F0302020204030204"/>
                <a:cs typeface="Calibri Light" panose="020F0302020204030204"/>
              </a:rPr>
              <a:t>(GFAP)</a:t>
            </a:r>
            <a:endParaRPr sz="40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249423" y="1264919"/>
            <a:ext cx="7182611" cy="50932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6181" rIns="0" bIns="0" rtlCol="0">
            <a:spAutoFit/>
          </a:bodyPr>
          <a:lstStyle/>
          <a:p>
            <a:pPr marL="1401445">
              <a:lnSpc>
                <a:spcPct val="100000"/>
              </a:lnSpc>
              <a:spcBef>
                <a:spcPts val="95"/>
              </a:spcBef>
            </a:pPr>
            <a:r>
              <a:rPr sz="4000" spc="-30" dirty="0"/>
              <a:t>l'ubiquitina</a:t>
            </a:r>
            <a:r>
              <a:rPr sz="4000" spc="-105" dirty="0"/>
              <a:t> </a:t>
            </a:r>
            <a:r>
              <a:rPr sz="4000" spc="-35" dirty="0"/>
              <a:t>C-terminale</a:t>
            </a:r>
            <a:r>
              <a:rPr sz="4000" spc="-85" dirty="0"/>
              <a:t> </a:t>
            </a:r>
            <a:r>
              <a:rPr sz="4000" spc="-40" dirty="0"/>
              <a:t>idrolasi-</a:t>
            </a:r>
            <a:r>
              <a:rPr sz="4000" dirty="0"/>
              <a:t>L1</a:t>
            </a:r>
            <a:r>
              <a:rPr sz="4000" spc="-85" dirty="0"/>
              <a:t> </a:t>
            </a:r>
            <a:r>
              <a:rPr sz="4000" i="0" spc="-50" dirty="0">
                <a:latin typeface="Calibri Light" panose="020F0302020204030204"/>
                <a:cs typeface="Calibri Light" panose="020F0302020204030204"/>
              </a:rPr>
              <a:t>(UCH-</a:t>
            </a:r>
            <a:r>
              <a:rPr sz="4000" i="0" spc="-25" dirty="0">
                <a:latin typeface="Calibri Light" panose="020F0302020204030204"/>
                <a:cs typeface="Calibri Light" panose="020F0302020204030204"/>
              </a:rPr>
              <a:t>L1)</a:t>
            </a:r>
            <a:endParaRPr sz="40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455164" y="1551432"/>
            <a:ext cx="6772656" cy="46040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44651" rIns="0" bIns="0" rtlCol="0">
            <a:spAutoFit/>
          </a:bodyPr>
          <a:lstStyle/>
          <a:p>
            <a:pPr marL="1931035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spc="-114" dirty="0"/>
              <a:t> </a:t>
            </a:r>
            <a:r>
              <a:rPr spc="-25" dirty="0"/>
              <a:t>catena</a:t>
            </a:r>
            <a:r>
              <a:rPr spc="-125" dirty="0"/>
              <a:t> </a:t>
            </a:r>
            <a:r>
              <a:rPr spc="-20" dirty="0"/>
              <a:t>leggera</a:t>
            </a:r>
            <a:r>
              <a:rPr spc="-135" dirty="0"/>
              <a:t> </a:t>
            </a:r>
            <a:r>
              <a:rPr dirty="0"/>
              <a:t>dei</a:t>
            </a:r>
            <a:r>
              <a:rPr spc="-95" dirty="0"/>
              <a:t> </a:t>
            </a:r>
            <a:r>
              <a:rPr spc="-35" dirty="0"/>
              <a:t>neurofilamenti</a:t>
            </a:r>
            <a:r>
              <a:rPr spc="-100" dirty="0"/>
              <a:t> </a:t>
            </a:r>
            <a:r>
              <a:rPr i="0" spc="-25" dirty="0">
                <a:latin typeface="Calibri Light" panose="020F0302020204030204"/>
                <a:cs typeface="Calibri Light" panose="020F0302020204030204"/>
              </a:rPr>
              <a:t>(Nf-L)</a:t>
            </a:r>
            <a:endParaRPr i="0" spc="-25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743200" y="1717548"/>
            <a:ext cx="6236208" cy="43510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9648" y="431368"/>
            <a:ext cx="32937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la</a:t>
            </a:r>
            <a:r>
              <a:rPr sz="4400" spc="-130" dirty="0"/>
              <a:t> </a:t>
            </a:r>
            <a:r>
              <a:rPr sz="4400" spc="-30" dirty="0"/>
              <a:t>proteina</a:t>
            </a:r>
            <a:r>
              <a:rPr sz="4400" spc="-145" dirty="0"/>
              <a:t> </a:t>
            </a:r>
            <a:r>
              <a:rPr sz="4400" i="0" spc="-95" dirty="0">
                <a:latin typeface="Calibri Light" panose="020F0302020204030204"/>
                <a:cs typeface="Calibri Light" panose="020F0302020204030204"/>
              </a:rPr>
              <a:t>Tau</a:t>
            </a:r>
            <a:endParaRPr sz="44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45435" y="1371600"/>
            <a:ext cx="6937248" cy="48295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7852" y="342976"/>
            <a:ext cx="931862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Uno</a:t>
            </a:r>
            <a:r>
              <a:rPr sz="1800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studio</a:t>
            </a:r>
            <a:r>
              <a:rPr sz="18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su</a:t>
            </a:r>
            <a:r>
              <a:rPr sz="18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Neurology</a:t>
            </a:r>
            <a:r>
              <a:rPr sz="18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del</a:t>
            </a:r>
            <a:r>
              <a:rPr sz="1800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2019</a:t>
            </a:r>
            <a:r>
              <a:rPr sz="18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ha</a:t>
            </a:r>
            <a:r>
              <a:rPr sz="1800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preso</a:t>
            </a:r>
            <a:r>
              <a:rPr sz="1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in</a:t>
            </a:r>
            <a:r>
              <a:rPr sz="18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esame</a:t>
            </a:r>
            <a:r>
              <a:rPr sz="1800" i="0" spc="-4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i</a:t>
            </a:r>
            <a:r>
              <a:rPr sz="1800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livelli</a:t>
            </a:r>
            <a:r>
              <a:rPr sz="18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i="0" spc="4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spc="-10" dirty="0">
                <a:latin typeface="Calibri Light" panose="020F0302020204030204"/>
                <a:cs typeface="Calibri Light" panose="020F0302020204030204"/>
              </a:rPr>
              <a:t>IL-</a:t>
            </a:r>
            <a:r>
              <a:rPr sz="1800" i="0" dirty="0">
                <a:latin typeface="Calibri Light" panose="020F0302020204030204"/>
                <a:cs typeface="Calibri Light" panose="020F0302020204030204"/>
              </a:rPr>
              <a:t>6</a:t>
            </a:r>
            <a:r>
              <a:rPr sz="1800" i="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latin typeface="Calibri Light" panose="020F0302020204030204"/>
                <a:cs typeface="Calibri Light" panose="020F0302020204030204"/>
              </a:rPr>
              <a:t>(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che</a:t>
            </a:r>
            <a:r>
              <a:rPr sz="18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agisce come</a:t>
            </a:r>
            <a:r>
              <a:rPr sz="1800" i="0" spc="-1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citochina</a:t>
            </a:r>
            <a:endParaRPr sz="18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7852" y="485393"/>
            <a:ext cx="10029190" cy="461664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80"/>
              </a:spcBef>
            </a:pPr>
            <a:r>
              <a:rPr sz="1800" spc="-10" dirty="0">
                <a:latin typeface="Calibri Light" panose="020F0302020204030204"/>
                <a:cs typeface="Calibri Light" panose="020F0302020204030204"/>
              </a:rPr>
              <a:t>multifunzionale,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sia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pro-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infiammatoria,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 err="1">
                <a:latin typeface="Calibri Light" panose="020F0302020204030204"/>
                <a:cs typeface="Calibri Light" panose="020F0302020204030204"/>
              </a:rPr>
              <a:t>sia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anti-</a:t>
            </a:r>
            <a:r>
              <a:rPr sz="1800" spc="-10" dirty="0" err="1">
                <a:latin typeface="Calibri Light" panose="020F0302020204030204"/>
                <a:cs typeface="Calibri Light" panose="020F0302020204030204"/>
              </a:rPr>
              <a:t>infiammatoria</a:t>
            </a:r>
            <a:r>
              <a:rPr lang="it-IT" spc="-10" dirty="0">
                <a:latin typeface="Calibri Light" panose="020F0302020204030204"/>
                <a:cs typeface="Calibri Light" panose="020F0302020204030204"/>
              </a:rPr>
              <a:t> è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secreta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dai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Linfociti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T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dai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macrofagi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stimolare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 err="1">
                <a:latin typeface="Calibri Light" panose="020F0302020204030204"/>
                <a:cs typeface="Calibri Light" panose="020F0302020204030204"/>
              </a:rPr>
              <a:t>risposta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 err="1">
                <a:latin typeface="Calibri Light" panose="020F0302020204030204"/>
                <a:cs typeface="Calibri Light" panose="020F0302020204030204"/>
              </a:rPr>
              <a:t>immunitaria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) </a:t>
            </a:r>
            <a:r>
              <a:rPr sz="20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e</a:t>
            </a:r>
            <a:r>
              <a:rPr sz="2000" spc="-4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IL-</a:t>
            </a:r>
            <a:r>
              <a:rPr sz="20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1RA</a:t>
            </a:r>
            <a:r>
              <a:rPr sz="2000" spc="-9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(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molecola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secreta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da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cellule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dell'immunità</a:t>
            </a:r>
            <a:r>
              <a:rPr sz="1800" spc="-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caratteristiche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antagonista</a:t>
            </a:r>
            <a:r>
              <a:rPr sz="18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verso l'interleuchina</a:t>
            </a:r>
            <a:r>
              <a:rPr sz="18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1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fungendo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come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regolatore</a:t>
            </a:r>
            <a:r>
              <a:rPr sz="18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negativo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questa)</a:t>
            </a:r>
            <a:r>
              <a:rPr sz="1800" spc="4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dopo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6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ore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dal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trauma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ed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ha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evidenziato </a:t>
            </a:r>
            <a:r>
              <a:rPr sz="2000" dirty="0" err="1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:</a:t>
            </a:r>
            <a:endParaRPr lang="it-IT" sz="2000" dirty="0">
              <a:latin typeface="Calibri Light" panose="020F0302020204030204"/>
              <a:cs typeface="Calibri Light" panose="020F0302020204030204"/>
            </a:endParaRPr>
          </a:p>
          <a:p>
            <a:pPr marL="12700" algn="just">
              <a:lnSpc>
                <a:spcPct val="100000"/>
              </a:lnSpc>
              <a:spcBef>
                <a:spcPts val="1180"/>
              </a:spcBef>
            </a:pPr>
            <a:r>
              <a:rPr sz="2000" dirty="0">
                <a:latin typeface="Wingdings" panose="05000000000000000000"/>
                <a:cs typeface="Wingdings" panose="05000000000000000000"/>
              </a:rPr>
              <a:t>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erano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significativamente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elevati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negli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atleti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avevano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riportato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trauma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concussivo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sia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rispetto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ai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loro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valori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basali,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prima</a:t>
            </a:r>
            <a:r>
              <a:rPr sz="20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del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trauma,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</a:t>
            </a:r>
            <a:r>
              <a:rPr sz="20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quelli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successivi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 marR="772160" algn="just">
              <a:lnSpc>
                <a:spcPts val="2150"/>
              </a:lnSpc>
              <a:spcBef>
                <a:spcPts val="2210"/>
              </a:spcBef>
            </a:pPr>
            <a:r>
              <a:rPr sz="2000" dirty="0">
                <a:latin typeface="Wingdings" panose="05000000000000000000"/>
                <a:cs typeface="Wingdings" panose="05000000000000000000"/>
              </a:rPr>
              <a:t>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erano</a:t>
            </a:r>
            <a:r>
              <a:rPr sz="20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grado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discriminare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maniera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significativa</a:t>
            </a:r>
            <a:r>
              <a:rPr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gli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atleti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che</a:t>
            </a:r>
            <a:r>
              <a:rPr sz="20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avevano</a:t>
            </a:r>
            <a:r>
              <a:rPr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riportato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una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rispetto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ai</a:t>
            </a:r>
            <a:r>
              <a:rPr sz="20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controlli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(ps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≤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0,001)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12700" algn="just">
              <a:lnSpc>
                <a:spcPts val="2275"/>
              </a:lnSpc>
              <a:spcBef>
                <a:spcPts val="1905"/>
              </a:spcBef>
            </a:pPr>
            <a:r>
              <a:rPr sz="2000" dirty="0">
                <a:latin typeface="Wingdings" panose="05000000000000000000"/>
                <a:cs typeface="Wingdings" panose="05000000000000000000"/>
              </a:rPr>
              <a:t>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erano</a:t>
            </a:r>
            <a:r>
              <a:rPr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significativamente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associati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>
                <a:latin typeface="Calibri Light" panose="020F0302020204030204"/>
                <a:cs typeface="Calibri Light" panose="020F0302020204030204"/>
              </a:rPr>
              <a:t>alla</a:t>
            </a:r>
            <a:r>
              <a:rPr sz="20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>
                <a:latin typeface="Calibri Light" panose="020F0302020204030204"/>
                <a:cs typeface="Calibri Light" panose="020F0302020204030204"/>
              </a:rPr>
              <a:t>durata</a:t>
            </a:r>
            <a:r>
              <a:rPr sz="20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dirty="0" err="1">
                <a:latin typeface="Calibri Light" panose="020F0302020204030204"/>
                <a:cs typeface="Calibri Light" panose="020F0302020204030204"/>
              </a:rPr>
              <a:t>dei</a:t>
            </a:r>
            <a:r>
              <a:rPr sz="20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000" spc="-10" dirty="0" err="1">
                <a:latin typeface="Calibri Light" panose="020F0302020204030204"/>
                <a:cs typeface="Calibri Light" panose="020F0302020204030204"/>
              </a:rPr>
              <a:t>sintomi</a:t>
            </a:r>
            <a:endParaRPr lang="it-IT" sz="2000" spc="-10" dirty="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ts val="2275"/>
              </a:lnSpc>
              <a:spcBef>
                <a:spcPts val="1905"/>
              </a:spcBef>
            </a:pPr>
            <a:endParaRPr sz="2000" dirty="0">
              <a:latin typeface="Calibri Light" panose="020F0302020204030204"/>
              <a:cs typeface="Calibri Light" panose="020F0302020204030204"/>
            </a:endParaRPr>
          </a:p>
          <a:p>
            <a:pPr marL="241300" algn="ctr">
              <a:lnSpc>
                <a:spcPts val="2155"/>
              </a:lnSpc>
            </a:pPr>
            <a:r>
              <a:rPr lang="it-IT" sz="2000" spc="-20" dirty="0">
                <a:latin typeface="Calibri Light" panose="020F0302020204030204"/>
                <a:cs typeface="Calibri Light" panose="020F0302020204030204"/>
              </a:rPr>
              <a:t>QUINDI</a:t>
            </a:r>
            <a:r>
              <a:rPr lang="it-IT"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000" spc="-10" dirty="0">
                <a:latin typeface="Calibri Light" panose="020F0302020204030204"/>
                <a:cs typeface="Calibri Light" panose="020F0302020204030204"/>
              </a:rPr>
              <a:t>ERANO</a:t>
            </a:r>
            <a:r>
              <a:rPr lang="it-IT"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000" dirty="0">
                <a:latin typeface="Calibri Light" panose="020F0302020204030204"/>
                <a:cs typeface="Calibri Light" panose="020F0302020204030204"/>
              </a:rPr>
              <a:t>IN</a:t>
            </a:r>
            <a:r>
              <a:rPr lang="it-IT"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000" spc="-10" dirty="0">
                <a:latin typeface="Calibri Light" panose="020F0302020204030204"/>
                <a:cs typeface="Calibri Light" panose="020F0302020204030204"/>
              </a:rPr>
              <a:t>GRADO</a:t>
            </a:r>
            <a:r>
              <a:rPr lang="it-IT" sz="20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0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lang="it-IT" sz="20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000" spc="-30" dirty="0">
                <a:latin typeface="Calibri Light" panose="020F0302020204030204"/>
                <a:cs typeface="Calibri Light" panose="020F0302020204030204"/>
              </a:rPr>
              <a:t>MONITORARNE</a:t>
            </a:r>
            <a:r>
              <a:rPr lang="it-IT" sz="20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lang="it-IT" sz="2000" spc="-10" dirty="0">
                <a:latin typeface="Calibri Light" panose="020F0302020204030204"/>
                <a:cs typeface="Calibri Light" panose="020F0302020204030204"/>
              </a:rPr>
              <a:t>L’EVOLUZIONE</a:t>
            </a:r>
            <a:endParaRPr lang="it-IT" sz="2000" dirty="0">
              <a:latin typeface="Calibri Light" panose="020F0302020204030204"/>
              <a:cs typeface="Calibri Light" panose="020F0302020204030204"/>
            </a:endParaRPr>
          </a:p>
          <a:p>
            <a:pPr marL="12700" marR="6786245" algn="ctr">
              <a:lnSpc>
                <a:spcPct val="90000"/>
              </a:lnSpc>
              <a:spcBef>
                <a:spcPts val="115"/>
              </a:spcBef>
            </a:pPr>
            <a:endParaRPr lang="it-IT" sz="20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47852" y="4987269"/>
            <a:ext cx="9839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La determinazione dei livelli di interleuchina-6 e Interleuchina-1RA nel sangue</a:t>
            </a:r>
            <a:endParaRPr lang="it-IT" dirty="0"/>
          </a:p>
          <a:p>
            <a:pPr algn="just"/>
            <a:r>
              <a:rPr lang="it-IT" dirty="0"/>
              <a:t>può aiutare a stimare il tempo di recupero negli sportivi che hanno riportato una concussione cerebrale</a:t>
            </a:r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4048" y="5352999"/>
            <a:ext cx="10178415" cy="793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940"/>
              </a:lnSpc>
              <a:spcBef>
                <a:spcPts val="345"/>
              </a:spcBef>
            </a:pP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Gaetani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L,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Paolini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Paoletti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9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F,</a:t>
            </a:r>
            <a:r>
              <a:rPr sz="1800" i="1" spc="-1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Bellomo</a:t>
            </a:r>
            <a:r>
              <a:rPr sz="1800" i="1" spc="-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G,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Mancini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A,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Simoni</a:t>
            </a:r>
            <a:r>
              <a:rPr sz="1800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S,</a:t>
            </a:r>
            <a:r>
              <a:rPr sz="1800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Filippo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M,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Parnetti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L.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“CSF</a:t>
            </a:r>
            <a:r>
              <a:rPr sz="1800" i="1" spc="-8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and</a:t>
            </a:r>
            <a:r>
              <a:rPr sz="1800" i="1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Blood</a:t>
            </a:r>
            <a:r>
              <a:rPr sz="1800" i="1" spc="-8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Biomarkers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in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Neuroinflammatory</a:t>
            </a:r>
            <a:r>
              <a:rPr sz="1800" i="1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and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Neurodegenerative</a:t>
            </a:r>
            <a:r>
              <a:rPr sz="1800" i="1" spc="-6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Diseases:</a:t>
            </a:r>
            <a:r>
              <a:rPr sz="1800" i="1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Implications</a:t>
            </a:r>
            <a:r>
              <a:rPr sz="1800" i="1" spc="-4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for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4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Treatment.”</a:t>
            </a:r>
            <a:r>
              <a:rPr sz="1800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Trends</a:t>
            </a:r>
            <a:r>
              <a:rPr sz="1800" i="1" spc="1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Pharmacol</a:t>
            </a:r>
            <a:r>
              <a:rPr sz="1800" i="1" spc="-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Sci.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2020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Oct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27:S0165-6147(20)30218-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2.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doi:</a:t>
            </a:r>
            <a:r>
              <a:rPr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10.1016/j.tips.2020.09.011.</a:t>
            </a:r>
            <a:r>
              <a:rPr sz="1800" i="1" spc="-4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Online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ahead</a:t>
            </a:r>
            <a:r>
              <a:rPr sz="1800" i="1" spc="-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of</a:t>
            </a:r>
            <a:r>
              <a:rPr sz="1800" i="1" spc="-2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print.</a:t>
            </a:r>
            <a:r>
              <a:rPr sz="1800" i="1" spc="-1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PMID:</a:t>
            </a:r>
            <a:r>
              <a:rPr sz="1800" i="1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33127098</a:t>
            </a:r>
            <a:endParaRPr sz="18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5455" y="421335"/>
            <a:ext cx="9506585" cy="42875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939165" marR="935355">
              <a:lnSpc>
                <a:spcPts val="3030"/>
              </a:lnSpc>
              <a:spcBef>
                <a:spcPts val="475"/>
              </a:spcBef>
              <a:tabLst>
                <a:tab pos="173037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Il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gruppo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ricerca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del</a:t>
            </a:r>
            <a:r>
              <a:rPr sz="2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Laboratorio</a:t>
            </a:r>
            <a:r>
              <a:rPr sz="2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Neurochimica 	</a:t>
            </a:r>
            <a:r>
              <a:rPr sz="2800" dirty="0">
                <a:latin typeface="Calibri" panose="020F0502020204030204"/>
                <a:cs typeface="Calibri" panose="020F0502020204030204"/>
              </a:rPr>
              <a:t>Clinica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dell’Università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degli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Studi</a:t>
            </a:r>
            <a:r>
              <a:rPr sz="2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Perugia</a:t>
            </a:r>
            <a:r>
              <a:rPr lang="it-IT" sz="2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ha</a:t>
            </a:r>
            <a:r>
              <a:rPr sz="28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realizzato</a:t>
            </a:r>
            <a:r>
              <a:rPr sz="28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un</a:t>
            </a:r>
            <a:r>
              <a:rPr sz="2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innovativo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studio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sull'utilizzo</a:t>
            </a:r>
            <a:r>
              <a:rPr sz="2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di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1265"/>
              </a:spcBef>
              <a:buFont typeface="Arial MT"/>
              <a:buChar char="•"/>
            </a:pP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2877185" lvl="2" indent="-227965">
              <a:lnSpc>
                <a:spcPct val="100000"/>
              </a:lnSpc>
              <a:buFont typeface="Arial MT"/>
              <a:buChar char="•"/>
              <a:tabLst>
                <a:tab pos="2877185" algn="l"/>
              </a:tabLst>
            </a:pPr>
            <a:r>
              <a:rPr sz="2800" b="1" spc="-10" dirty="0">
                <a:latin typeface="Calibri" panose="020F0502020204030204"/>
                <a:cs typeface="Calibri" panose="020F0502020204030204"/>
              </a:rPr>
              <a:t>biomarcatori</a:t>
            </a:r>
            <a:r>
              <a:rPr sz="2800" b="1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misurabili</a:t>
            </a:r>
            <a:r>
              <a:rPr sz="28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25" dirty="0">
                <a:latin typeface="Calibri" panose="020F0502020204030204"/>
                <a:cs typeface="Calibri" panose="020F0502020204030204"/>
              </a:rPr>
              <a:t>nel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2256155" indent="-22733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2256155" algn="l"/>
              </a:tabLst>
            </a:pPr>
            <a:r>
              <a:rPr sz="2800" b="1" dirty="0">
                <a:latin typeface="Calibri" panose="020F0502020204030204"/>
                <a:cs typeface="Calibri" panose="020F0502020204030204"/>
              </a:rPr>
              <a:t>liquido</a:t>
            </a:r>
            <a:r>
              <a:rPr sz="28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cerebrospinale</a:t>
            </a:r>
            <a:r>
              <a:rPr sz="28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8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nel</a:t>
            </a:r>
            <a:r>
              <a:rPr sz="28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sangue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650"/>
              </a:spcBef>
            </a:pP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ts val="3020"/>
              </a:lnSpc>
              <a:tabLst>
                <a:tab pos="212217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per</a:t>
            </a:r>
            <a:r>
              <a:rPr sz="28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ottimizzare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l'individuazione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nuove</a:t>
            </a:r>
            <a:r>
              <a:rPr sz="28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terapie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per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le</a:t>
            </a:r>
            <a:r>
              <a:rPr sz="28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principali 	</a:t>
            </a:r>
            <a:r>
              <a:rPr sz="2800" dirty="0">
                <a:latin typeface="Calibri" panose="020F0502020204030204"/>
                <a:cs typeface="Calibri" panose="020F0502020204030204"/>
              </a:rPr>
              <a:t>malattie</a:t>
            </a:r>
            <a:r>
              <a:rPr sz="28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del</a:t>
            </a:r>
            <a:r>
              <a:rPr sz="28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sistema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nervoso</a:t>
            </a:r>
            <a:r>
              <a:rPr sz="2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centrale.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6939" y="1052829"/>
            <a:ext cx="1025906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40"/>
              </a:lnSpc>
              <a:spcBef>
                <a:spcPts val="345"/>
              </a:spcBef>
            </a:pPr>
            <a:r>
              <a:rPr sz="1800" dirty="0">
                <a:latin typeface="Calibri Light" panose="020F0302020204030204"/>
                <a:cs typeface="Calibri Light" panose="020F0302020204030204"/>
              </a:rPr>
              <a:t>Un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altro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filone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studi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identificato</a:t>
            </a:r>
            <a:r>
              <a:rPr sz="18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alterazioni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delle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molecole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epigenetiche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note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come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microRNA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(miRNA) </a:t>
            </a:r>
            <a:r>
              <a:rPr sz="180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NELLA</a:t>
            </a:r>
            <a:r>
              <a:rPr sz="1800" spc="25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3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SALIVA</a:t>
            </a:r>
            <a:r>
              <a:rPr sz="1800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a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seguito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lesioni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cerebrali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traumatiche.</a:t>
            </a:r>
            <a:endParaRPr sz="18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1546301"/>
            <a:ext cx="46208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52</a:t>
            </a:r>
            <a:r>
              <a:rPr sz="1800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partecipanti</a:t>
            </a:r>
            <a:r>
              <a:rPr sz="18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-</a:t>
            </a:r>
            <a:r>
              <a:rPr sz="1800" i="0" spc="-1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42%</a:t>
            </a:r>
            <a:r>
              <a:rPr sz="1800" i="0" spc="-1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donne</a:t>
            </a:r>
            <a:r>
              <a:rPr sz="1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-età</a:t>
            </a:r>
            <a:r>
              <a:rPr sz="1800" i="0" spc="-1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media</a:t>
            </a:r>
            <a:r>
              <a:rPr sz="1800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di</a:t>
            </a:r>
            <a:r>
              <a:rPr sz="1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14</a:t>
            </a:r>
            <a:r>
              <a:rPr sz="18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anni</a:t>
            </a:r>
            <a:endParaRPr sz="18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2040763"/>
            <a:ext cx="10310495" cy="28473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40"/>
              </a:lnSpc>
              <a:spcBef>
                <a:spcPts val="345"/>
              </a:spcBef>
            </a:pPr>
            <a:r>
              <a:rPr sz="18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pazienti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un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punteggio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dei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dello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Sport</a:t>
            </a:r>
            <a:r>
              <a:rPr sz="18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Concussion</a:t>
            </a:r>
            <a:r>
              <a:rPr sz="18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Assessment</a:t>
            </a:r>
            <a:r>
              <a:rPr sz="18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Tool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(SCAT3)</a:t>
            </a:r>
            <a:r>
              <a:rPr sz="18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pari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superiore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a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5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dopo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l'infortunio</a:t>
            </a:r>
            <a:r>
              <a:rPr sz="1800" spc="-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stati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sottoposti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al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controllo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salivare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del</a:t>
            </a:r>
            <a:r>
              <a:rPr sz="18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miRNA</a:t>
            </a:r>
            <a:r>
              <a:rPr sz="1800" spc="3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5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mi</a:t>
            </a:r>
            <a:r>
              <a:rPr sz="18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RNA</a:t>
            </a:r>
            <a:r>
              <a:rPr sz="18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tra</a:t>
            </a:r>
            <a:r>
              <a:rPr sz="18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15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testati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hanno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identificato accuratamente</a:t>
            </a:r>
            <a:r>
              <a:rPr sz="18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pazienti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1800" spc="3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questa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accuratezza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ha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superato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l'accuratezza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dei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sul</a:t>
            </a:r>
            <a:r>
              <a:rPr sz="1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punteggio SCAT3</a:t>
            </a:r>
            <a:endParaRPr sz="1800">
              <a:latin typeface="Calibri Light" panose="020F0302020204030204"/>
              <a:cs typeface="Calibri Light" panose="020F0302020204030204"/>
            </a:endParaRPr>
          </a:p>
          <a:p>
            <a:pPr marL="12700">
              <a:lnSpc>
                <a:spcPct val="100000"/>
              </a:lnSpc>
              <a:spcBef>
                <a:spcPts val="1715"/>
              </a:spcBef>
            </a:pPr>
            <a:r>
              <a:rPr sz="1800" dirty="0">
                <a:latin typeface="Calibri Light" panose="020F0302020204030204"/>
                <a:cs typeface="Calibri Light" panose="020F0302020204030204"/>
              </a:rPr>
              <a:t>30</a:t>
            </a:r>
            <a:r>
              <a:rPr sz="1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partecipanti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erano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prolungati</a:t>
            </a:r>
            <a:r>
              <a:rPr sz="1800" spc="3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1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22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nel</a:t>
            </a:r>
            <a:r>
              <a:rPr sz="1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gruppo</a:t>
            </a:r>
            <a:r>
              <a:rPr sz="1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con</a:t>
            </a:r>
            <a:r>
              <a:rPr sz="1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1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800" spc="-10" dirty="0">
                <a:latin typeface="Calibri Light" panose="020F0302020204030204"/>
                <a:cs typeface="Calibri Light" panose="020F0302020204030204"/>
              </a:rPr>
              <a:t>acuti</a:t>
            </a:r>
            <a:endParaRPr sz="1800">
              <a:latin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800">
              <a:latin typeface="Calibri Light" panose="020F0302020204030204"/>
              <a:cs typeface="Calibri Light" panose="020F0302020204030204"/>
            </a:endParaRPr>
          </a:p>
          <a:p>
            <a:pPr marL="12700" marR="195580" algn="just">
              <a:lnSpc>
                <a:spcPct val="90000"/>
              </a:lnSpc>
            </a:pPr>
            <a:r>
              <a:rPr sz="2400" spc="-20" dirty="0">
                <a:latin typeface="Calibri Light" panose="020F0302020204030204"/>
                <a:cs typeface="Calibri Light" panose="020F0302020204030204"/>
              </a:rPr>
              <a:t>Conclusioni: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i</a:t>
            </a:r>
            <a:r>
              <a:rPr sz="24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livelli</a:t>
            </a:r>
            <a:r>
              <a:rPr sz="24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4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miRNA</a:t>
            </a:r>
            <a:r>
              <a:rPr sz="24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0" dirty="0">
                <a:latin typeface="Calibri Light" panose="020F0302020204030204"/>
                <a:cs typeface="Calibri Light" panose="020F0302020204030204"/>
              </a:rPr>
              <a:t>salivare</a:t>
            </a:r>
            <a:r>
              <a:rPr sz="24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0" dirty="0">
                <a:latin typeface="Calibri Light" panose="020F0302020204030204"/>
                <a:cs typeface="Calibri Light" panose="020F0302020204030204"/>
              </a:rPr>
              <a:t>possono</a:t>
            </a:r>
            <a:r>
              <a:rPr sz="24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identificare</a:t>
            </a:r>
            <a:r>
              <a:rPr sz="24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4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30" dirty="0">
                <a:latin typeface="Calibri Light" panose="020F0302020204030204"/>
                <a:cs typeface="Calibri Light" panose="020F0302020204030204"/>
              </a:rPr>
              <a:t>durata</a:t>
            </a:r>
            <a:r>
              <a:rPr sz="24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4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35" dirty="0">
                <a:latin typeface="Calibri Light" panose="020F0302020204030204"/>
                <a:cs typeface="Calibri Light" panose="020F0302020204030204"/>
              </a:rPr>
              <a:t>carattere</a:t>
            </a:r>
            <a:r>
              <a:rPr sz="24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dei </a:t>
            </a:r>
            <a:r>
              <a:rPr sz="2400" spc="-2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24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4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una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lesione</a:t>
            </a:r>
            <a:r>
              <a:rPr sz="24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traumatica</a:t>
            </a:r>
            <a:r>
              <a:rPr sz="24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cerebrale</a:t>
            </a:r>
            <a:r>
              <a:rPr sz="24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fornendo</a:t>
            </a:r>
            <a:r>
              <a:rPr sz="2400"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uno</a:t>
            </a:r>
            <a:r>
              <a:rPr sz="24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25" dirty="0">
                <a:latin typeface="Calibri Light" panose="020F0302020204030204"/>
                <a:cs typeface="Calibri Light" panose="020F0302020204030204"/>
              </a:rPr>
              <a:t>strumento</a:t>
            </a:r>
            <a:r>
              <a:rPr sz="24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4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4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400" spc="-10" dirty="0">
                <a:latin typeface="Calibri Light" panose="020F0302020204030204"/>
                <a:cs typeface="Calibri Light" panose="020F0302020204030204"/>
              </a:rPr>
              <a:t>gestione longitudinale.</a:t>
            </a:r>
            <a:endParaRPr sz="2400">
              <a:latin typeface="Calibri Light" panose="020F0302020204030204"/>
              <a:cs typeface="Calibri Light" panose="020F030202020403020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038855"/>
            <a:ext cx="10513061" cy="31521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 err="1">
                <a:latin typeface="Calibri Light" panose="020F0302020204030204"/>
                <a:cs typeface="Calibri Light" panose="020F0302020204030204"/>
              </a:rPr>
              <a:t>Conclusione</a:t>
            </a:r>
            <a:r>
              <a:rPr sz="2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de</a:t>
            </a:r>
            <a:r>
              <a:rPr lang="it-IT" sz="2800" dirty="0">
                <a:latin typeface="Calibri Light" panose="020F0302020204030204"/>
                <a:cs typeface="Calibri Light" panose="020F0302020204030204"/>
              </a:rPr>
              <a:t>gli</a:t>
            </a:r>
            <a:r>
              <a:rPr sz="2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studi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:</a:t>
            </a:r>
            <a:r>
              <a:rPr sz="2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30" dirty="0">
                <a:latin typeface="Calibri Light" panose="020F0302020204030204"/>
                <a:cs typeface="Calibri Light" panose="020F0302020204030204"/>
              </a:rPr>
              <a:t>L'obiettivo</a:t>
            </a:r>
            <a:r>
              <a:rPr sz="2800" spc="-1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dei</a:t>
            </a:r>
            <a:r>
              <a:rPr sz="28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30" dirty="0">
                <a:latin typeface="Calibri Light" panose="020F0302020204030204"/>
                <a:cs typeface="Calibri Light" panose="020F0302020204030204"/>
              </a:rPr>
              <a:t>biomarcatori</a:t>
            </a:r>
            <a:r>
              <a:rPr sz="28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non</a:t>
            </a:r>
            <a:r>
              <a:rPr sz="28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è</a:t>
            </a:r>
            <a:r>
              <a:rPr sz="28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quello</a:t>
            </a:r>
            <a:r>
              <a:rPr sz="2800" spc="-1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25" dirty="0">
                <a:latin typeface="Calibri Light" panose="020F0302020204030204"/>
                <a:cs typeface="Calibri Light" panose="020F0302020204030204"/>
              </a:rPr>
              <a:t>di sostituire</a:t>
            </a:r>
            <a:r>
              <a:rPr sz="2800" spc="-1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segni</a:t>
            </a:r>
            <a:r>
              <a:rPr sz="2800" spc="-9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800" spc="-9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sintomi</a:t>
            </a:r>
            <a:r>
              <a:rPr sz="28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nella</a:t>
            </a:r>
            <a:r>
              <a:rPr sz="2800" spc="-1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diagnosi</a:t>
            </a:r>
            <a:r>
              <a:rPr sz="2800" spc="-1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clinica</a:t>
            </a:r>
            <a:r>
              <a:rPr lang="it-IT" sz="2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8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30" dirty="0" err="1">
                <a:latin typeface="Calibri Light" panose="020F0302020204030204"/>
                <a:cs typeface="Calibri Light" panose="020F0302020204030204"/>
              </a:rPr>
              <a:t>commozione</a:t>
            </a:r>
            <a:r>
              <a:rPr sz="2800"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cerebrale</a:t>
            </a:r>
            <a:r>
              <a:rPr lang="it-IT" sz="2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ma</a:t>
            </a:r>
            <a:r>
              <a:rPr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piuttosto</a:t>
            </a:r>
            <a:r>
              <a:rPr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aumentare</a:t>
            </a:r>
            <a:r>
              <a:rPr sz="2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specificità</a:t>
            </a:r>
            <a:r>
              <a:rPr sz="2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clinica</a:t>
            </a:r>
            <a:r>
              <a:rPr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lang="it-IT"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sicurezza</a:t>
            </a:r>
            <a:r>
              <a:rPr sz="2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25" dirty="0">
                <a:latin typeface="Calibri Light" panose="020F0302020204030204"/>
                <a:cs typeface="Calibri Light" panose="020F0302020204030204"/>
              </a:rPr>
              <a:t>con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indicatori</a:t>
            </a:r>
            <a:r>
              <a:rPr sz="28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più</a:t>
            </a:r>
            <a:r>
              <a:rPr sz="28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oggettivi</a:t>
            </a:r>
            <a:r>
              <a:rPr lang="it-IT" sz="2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danno</a:t>
            </a:r>
            <a:r>
              <a:rPr sz="2800" spc="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cerebrale.</a:t>
            </a:r>
            <a:endParaRPr sz="2800" dirty="0">
              <a:latin typeface="Calibri Light" panose="020F0302020204030204"/>
              <a:cs typeface="Calibri Light" panose="020F0302020204030204"/>
            </a:endParaRPr>
          </a:p>
          <a:p>
            <a:pPr marL="93345" marR="2897505" indent="-81280">
              <a:lnSpc>
                <a:spcPts val="3030"/>
              </a:lnSpc>
              <a:spcBef>
                <a:spcPts val="3065"/>
              </a:spcBef>
            </a:pPr>
            <a:r>
              <a:rPr sz="2800" dirty="0">
                <a:latin typeface="Calibri Light" panose="020F0302020204030204"/>
                <a:cs typeface="Calibri Light" panose="020F0302020204030204"/>
              </a:rPr>
              <a:t>Questi</a:t>
            </a:r>
            <a:r>
              <a:rPr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studi</a:t>
            </a:r>
            <a:r>
              <a:rPr sz="28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sono</a:t>
            </a:r>
            <a:r>
              <a:rPr sz="28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un</a:t>
            </a:r>
            <a:r>
              <a:rPr sz="2800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forte</a:t>
            </a:r>
            <a:r>
              <a:rPr sz="28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stimolo</a:t>
            </a:r>
            <a:r>
              <a:rPr sz="2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8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8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ricerca</a:t>
            </a:r>
            <a:r>
              <a:rPr lang="it-IT" sz="2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dei</a:t>
            </a:r>
            <a:r>
              <a:rPr lang="it-IT" sz="2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biomarcatori</a:t>
            </a:r>
            <a:r>
              <a:rPr sz="28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più</a:t>
            </a:r>
            <a:r>
              <a:rPr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attendibili</a:t>
            </a:r>
            <a:r>
              <a:rPr lang="it-IT" sz="28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8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diagnosi</a:t>
            </a:r>
            <a:r>
              <a:rPr lang="it-IT" sz="2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e</a:t>
            </a:r>
            <a:r>
              <a:rPr sz="2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per</a:t>
            </a:r>
            <a:r>
              <a:rPr sz="2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controllo</a:t>
            </a:r>
            <a:r>
              <a:rPr sz="28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longitudinale</a:t>
            </a:r>
            <a:r>
              <a:rPr sz="28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>
                <a:latin typeface="Calibri Light" panose="020F0302020204030204"/>
                <a:cs typeface="Calibri Light" panose="020F0302020204030204"/>
              </a:rPr>
              <a:t>del</a:t>
            </a:r>
            <a:r>
              <a:rPr sz="28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dirty="0" err="1">
                <a:latin typeface="Calibri Light" panose="020F0302020204030204"/>
                <a:cs typeface="Calibri Light" panose="020F0302020204030204"/>
              </a:rPr>
              <a:t>danno</a:t>
            </a:r>
            <a:r>
              <a:rPr lang="it-IT" sz="28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800" spc="-10" dirty="0" err="1">
                <a:latin typeface="Calibri Light" panose="020F0302020204030204"/>
                <a:cs typeface="Calibri Light" panose="020F0302020204030204"/>
              </a:rPr>
              <a:t>cerebrale</a:t>
            </a:r>
            <a:r>
              <a:rPr sz="2800" spc="-10" dirty="0">
                <a:latin typeface="Calibri Light" panose="020F0302020204030204"/>
                <a:cs typeface="Calibri Light" panose="020F0302020204030204"/>
              </a:rPr>
              <a:t>.</a:t>
            </a:r>
            <a:endParaRPr sz="28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rcRect b="5555"/>
          <a:stretch>
            <a:fillRect/>
          </a:stretch>
        </p:blipFill>
        <p:spPr>
          <a:xfrm>
            <a:off x="8382000" y="3048000"/>
            <a:ext cx="3549548" cy="354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4609" y="3378442"/>
            <a:ext cx="9783445" cy="2299347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indent="6985" algn="ctr">
              <a:lnSpc>
                <a:spcPct val="150000"/>
              </a:lnSpc>
              <a:spcBef>
                <a:spcPts val="395"/>
              </a:spcBef>
            </a:pP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Gli</a:t>
            </a:r>
            <a:r>
              <a:rPr sz="2500" i="0" spc="-7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autori</a:t>
            </a:r>
            <a:r>
              <a:rPr sz="25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 err="1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suggeriscono</a:t>
            </a:r>
            <a:r>
              <a:rPr sz="25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 err="1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che</a:t>
            </a:r>
            <a:r>
              <a:rPr sz="25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 err="1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alcuni</a:t>
            </a:r>
            <a:r>
              <a:rPr sz="25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cambiamenti strutturali</a:t>
            </a:r>
            <a:r>
              <a:rPr sz="25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e/o</a:t>
            </a:r>
            <a:r>
              <a:rPr sz="2500" i="0" spc="-8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 err="1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funzionali</a:t>
            </a:r>
            <a:br>
              <a:rPr lang="it-IT"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</a:br>
            <a:r>
              <a:rPr sz="2500" i="0" spc="-7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continuano</a:t>
            </a:r>
            <a:r>
              <a:rPr sz="25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ad</a:t>
            </a:r>
            <a:r>
              <a:rPr sz="2500" i="0" spc="-7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esistere</a:t>
            </a:r>
            <a:r>
              <a:rPr sz="25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dopo</a:t>
            </a:r>
            <a:r>
              <a:rPr sz="2500" i="0" spc="-7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il</a:t>
            </a:r>
            <a:r>
              <a:rPr sz="2500" i="0" spc="-8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ritorno</a:t>
            </a:r>
            <a:r>
              <a:rPr sz="2500" i="0" spc="-7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all’attività agonistica.</a:t>
            </a:r>
            <a:r>
              <a:rPr sz="25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Questo</a:t>
            </a:r>
            <a:r>
              <a:rPr sz="25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suggerisce</a:t>
            </a:r>
            <a:r>
              <a:rPr sz="2500" i="0" spc="-7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che</a:t>
            </a:r>
            <a:r>
              <a:rPr sz="2500" i="0" spc="-8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abbiamo</a:t>
            </a:r>
            <a:r>
              <a:rPr sz="2500" i="0" spc="-8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ancora</a:t>
            </a:r>
            <a:r>
              <a:rPr sz="2500" i="0" spc="-7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bisogno</a:t>
            </a:r>
            <a:r>
              <a:rPr sz="2500" i="0" spc="-7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di</a:t>
            </a:r>
            <a:r>
              <a:rPr sz="2500" i="0" spc="-8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2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trovare</a:t>
            </a:r>
            <a:r>
              <a:rPr sz="2500" i="0" spc="-8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</a:t>
            </a:r>
            <a:r>
              <a:rPr sz="2500" i="0" spc="-8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usare biomarcatori</a:t>
            </a:r>
            <a:r>
              <a:rPr sz="2500" i="0" spc="-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sensibili</a:t>
            </a:r>
            <a:r>
              <a:rPr sz="2500" i="0" spc="-7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per</a:t>
            </a:r>
            <a:r>
              <a:rPr sz="25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un</a:t>
            </a:r>
            <a:r>
              <a:rPr sz="25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ritorno</a:t>
            </a:r>
            <a:r>
              <a:rPr sz="25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sicuro</a:t>
            </a:r>
            <a:r>
              <a:rPr sz="25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allo</a:t>
            </a:r>
            <a:r>
              <a:rPr sz="2500" i="0" spc="-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sport.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object 2"/>
          <p:cNvSpPr txBox="1"/>
          <p:nvPr/>
        </p:nvSpPr>
        <p:spPr>
          <a:xfrm>
            <a:off x="2106612" y="583332"/>
            <a:ext cx="7978775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2510"/>
              </a:lnSpc>
              <a:spcBef>
                <a:spcPts val="95"/>
              </a:spcBef>
            </a:pPr>
            <a:r>
              <a:rPr sz="2500" dirty="0">
                <a:latin typeface="Calibri Light" panose="020F0302020204030204"/>
                <a:cs typeface="Calibri Light" panose="020F0302020204030204"/>
              </a:rPr>
              <a:t>La</a:t>
            </a:r>
            <a:r>
              <a:rPr sz="25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recente</a:t>
            </a:r>
            <a:r>
              <a:rPr sz="25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pubblicazione</a:t>
            </a:r>
            <a:r>
              <a:rPr sz="25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su</a:t>
            </a:r>
            <a:r>
              <a:rPr sz="25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Neurology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  <a:p>
            <a:pPr algn="ctr">
              <a:lnSpc>
                <a:spcPts val="2510"/>
              </a:lnSpc>
            </a:pPr>
            <a:r>
              <a:rPr sz="2500" dirty="0">
                <a:latin typeface="Calibri Light" panose="020F0302020204030204"/>
                <a:cs typeface="Calibri Light" panose="020F0302020204030204"/>
              </a:rPr>
              <a:t>di</a:t>
            </a:r>
            <a:r>
              <a:rPr sz="25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alcuni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studi</a:t>
            </a:r>
            <a:r>
              <a:rPr sz="25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relativi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  <a:p>
            <a:pPr marL="635" algn="ctr">
              <a:lnSpc>
                <a:spcPts val="2510"/>
              </a:lnSpc>
              <a:spcBef>
                <a:spcPts val="2115"/>
              </a:spcBef>
            </a:pPr>
            <a:r>
              <a:rPr sz="2500" dirty="0">
                <a:latin typeface="Calibri Light" panose="020F0302020204030204"/>
                <a:cs typeface="Calibri Light" panose="020F0302020204030204"/>
              </a:rPr>
              <a:t>ai</a:t>
            </a:r>
            <a:r>
              <a:rPr sz="2500" spc="-35" dirty="0">
                <a:latin typeface="Calibri Light" panose="020F0302020204030204"/>
                <a:cs typeface="Calibri Light" panose="020F0302020204030204"/>
              </a:rPr>
              <a:t> biomarcatori</a:t>
            </a:r>
            <a:r>
              <a:rPr sz="2500"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sierici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  <a:p>
            <a:pPr marL="3810" algn="ctr">
              <a:lnSpc>
                <a:spcPts val="2510"/>
              </a:lnSpc>
            </a:pPr>
            <a:r>
              <a:rPr sz="2500" spc="-25" dirty="0">
                <a:latin typeface="Calibri Light" panose="020F0302020204030204"/>
                <a:cs typeface="Calibri Light" panose="020F0302020204030204"/>
              </a:rPr>
              <a:t>correlati</a:t>
            </a:r>
            <a:r>
              <a:rPr sz="25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al</a:t>
            </a:r>
            <a:r>
              <a:rPr sz="2500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45" dirty="0">
                <a:latin typeface="Calibri Light" panose="020F0302020204030204"/>
                <a:cs typeface="Calibri Light" panose="020F0302020204030204"/>
              </a:rPr>
              <a:t>Trauma</a:t>
            </a:r>
            <a:r>
              <a:rPr sz="2500"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30" dirty="0">
                <a:latin typeface="Calibri Light" panose="020F0302020204030204"/>
                <a:cs typeface="Calibri Light" panose="020F0302020204030204"/>
              </a:rPr>
              <a:t>Cerebrale</a:t>
            </a:r>
            <a:r>
              <a:rPr sz="2500" spc="-9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Lieve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  <a:p>
            <a:pPr marL="635" algn="ctr">
              <a:lnSpc>
                <a:spcPts val="2510"/>
              </a:lnSpc>
              <a:spcBef>
                <a:spcPts val="2115"/>
              </a:spcBef>
            </a:pPr>
            <a:r>
              <a:rPr sz="2500" dirty="0">
                <a:latin typeface="Calibri Light" panose="020F0302020204030204"/>
                <a:cs typeface="Calibri Light" panose="020F0302020204030204"/>
              </a:rPr>
              <a:t>ha</a:t>
            </a:r>
            <a:r>
              <a:rPr sz="2500"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riproposto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il</a:t>
            </a:r>
            <a:r>
              <a:rPr sz="25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>
                <a:latin typeface="Calibri Light" panose="020F0302020204030204"/>
                <a:cs typeface="Calibri Light" panose="020F0302020204030204"/>
              </a:rPr>
              <a:t>problema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  <a:p>
            <a:pPr algn="ctr">
              <a:lnSpc>
                <a:spcPts val="2510"/>
              </a:lnSpc>
            </a:pPr>
            <a:r>
              <a:rPr sz="2500" dirty="0">
                <a:latin typeface="Calibri Light" panose="020F0302020204030204"/>
                <a:cs typeface="Calibri Light" panose="020F0302020204030204"/>
              </a:rPr>
              <a:t>della </a:t>
            </a:r>
            <a:r>
              <a:rPr sz="2500" spc="-25" dirty="0">
                <a:latin typeface="Calibri Light" panose="020F0302020204030204"/>
                <a:cs typeface="Calibri Light" panose="020F0302020204030204"/>
              </a:rPr>
              <a:t>concussione</a:t>
            </a:r>
            <a:r>
              <a:rPr sz="2500" spc="-10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negli</a:t>
            </a:r>
            <a:r>
              <a:rPr sz="250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sport</a:t>
            </a:r>
            <a:r>
              <a:rPr sz="25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dirty="0">
                <a:latin typeface="Calibri Light" panose="020F0302020204030204"/>
                <a:cs typeface="Calibri Light" panose="020F0302020204030204"/>
              </a:rPr>
              <a:t>da</a:t>
            </a:r>
            <a:r>
              <a:rPr sz="250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500" spc="-10" dirty="0" err="1">
                <a:latin typeface="Calibri Light" panose="020F0302020204030204"/>
                <a:cs typeface="Calibri Light" panose="020F0302020204030204"/>
              </a:rPr>
              <a:t>contatto</a:t>
            </a:r>
            <a:endParaRPr sz="25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26945" y="6013744"/>
            <a:ext cx="7978775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2380"/>
              </a:lnSpc>
              <a:spcBef>
                <a:spcPts val="2410"/>
              </a:spcBef>
              <a:tabLst>
                <a:tab pos="2477770" algn="l"/>
              </a:tabLst>
            </a:pPr>
            <a:r>
              <a:rPr lang="en-US"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Christopher</a:t>
            </a:r>
            <a:r>
              <a:rPr lang="en-US" sz="1800" i="1" spc="-3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M.</a:t>
            </a:r>
            <a:r>
              <a:rPr lang="en-US" sz="1800" i="1" spc="-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Filley</a:t>
            </a:r>
            <a:r>
              <a:rPr lang="en-US" sz="1800" i="1" spc="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-</a:t>
            </a:r>
            <a:r>
              <a:rPr lang="en-US" sz="1800" i="1" spc="-1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Progress</a:t>
            </a:r>
            <a:r>
              <a:rPr lang="en-US" sz="1800" i="1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in</a:t>
            </a:r>
            <a:r>
              <a:rPr lang="en-US" sz="1800" i="1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the</a:t>
            </a:r>
            <a:r>
              <a:rPr lang="en-US" sz="1800" i="1" spc="-6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diagnosis</a:t>
            </a:r>
            <a:r>
              <a:rPr lang="en-US" sz="1800" i="1" spc="-6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of</a:t>
            </a:r>
            <a:r>
              <a:rPr lang="en-US" sz="1800" i="1" spc="-5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traumatic</a:t>
            </a:r>
            <a:r>
              <a:rPr lang="en-US" sz="1800" i="1" spc="-8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brain</a:t>
            </a:r>
            <a:r>
              <a:rPr lang="en-US" sz="1800" i="1" spc="-8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injury </a:t>
            </a:r>
            <a:r>
              <a:rPr lang="en-US" sz="1800" i="1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Neurology,</a:t>
            </a:r>
            <a:r>
              <a:rPr lang="en-US" sz="1800" i="1" spc="-10" dirty="0" err="1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Editorial</a:t>
            </a:r>
            <a:r>
              <a:rPr lang="en-US" sz="1800" i="1" spc="-1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.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	July</a:t>
            </a:r>
            <a:r>
              <a:rPr lang="en-US" sz="1800" i="1" spc="-1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08,</a:t>
            </a:r>
            <a:r>
              <a:rPr lang="en-US" sz="1800" i="1" spc="-5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sz="1800" i="1" spc="-20" dirty="0">
                <a:solidFill>
                  <a:srgbClr val="FF0000"/>
                </a:solidFill>
                <a:latin typeface="Calibri Light" panose="020F0302020204030204"/>
                <a:cs typeface="Calibri Light" panose="020F0302020204030204"/>
              </a:rPr>
              <a:t>2020</a:t>
            </a:r>
            <a:endParaRPr lang="en-US" sz="18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"/>
          <a:srcRect b="10694"/>
          <a:stretch>
            <a:fillRect/>
          </a:stretch>
        </p:blipFill>
        <p:spPr>
          <a:xfrm>
            <a:off x="990600" y="769923"/>
            <a:ext cx="1934355" cy="24405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800" y="689388"/>
            <a:ext cx="1932599" cy="24447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5054" y="63449"/>
            <a:ext cx="36360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EPIDEMIOLOGIA</a:t>
            </a:r>
            <a:endParaRPr sz="44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804" y="1361135"/>
            <a:ext cx="6806692" cy="43944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Negli</a:t>
            </a:r>
            <a:r>
              <a:rPr sz="20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Stati</a:t>
            </a:r>
            <a:r>
              <a:rPr sz="20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Uniti</a:t>
            </a:r>
            <a:r>
              <a:rPr sz="20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si</a:t>
            </a:r>
            <a:r>
              <a:rPr sz="20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stimano</a:t>
            </a:r>
            <a:r>
              <a:rPr sz="20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in</a:t>
            </a:r>
            <a:r>
              <a:rPr sz="20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un</a:t>
            </a:r>
            <a:r>
              <a:rPr sz="2000" b="1" spc="-4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anno</a:t>
            </a:r>
            <a:r>
              <a:rPr sz="20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circa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12700" marR="507365">
              <a:lnSpc>
                <a:spcPct val="100000"/>
              </a:lnSpc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300.000</a:t>
            </a:r>
            <a:r>
              <a:rPr sz="2000" b="1" spc="-7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casi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correlati</a:t>
            </a:r>
            <a:r>
              <a:rPr sz="2000" b="1" spc="-4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alla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pratica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sportiva:</a:t>
            </a:r>
            <a:r>
              <a:rPr sz="2000" b="1" spc="-4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Boxe,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Rugby,</a:t>
            </a:r>
            <a:r>
              <a:rPr sz="20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Calcio,</a:t>
            </a:r>
            <a:r>
              <a:rPr sz="20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Karate</a:t>
            </a:r>
            <a:r>
              <a:rPr sz="20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Kick</a:t>
            </a:r>
            <a:r>
              <a:rPr sz="20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Boxing.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12700" marR="5080" indent="227965">
              <a:lnSpc>
                <a:spcPct val="100000"/>
              </a:lnSpc>
              <a:buFont typeface="Arial MT"/>
              <a:buChar char="•"/>
              <a:tabLst>
                <a:tab pos="240665" algn="l"/>
                <a:tab pos="5210175" algn="l"/>
              </a:tabLst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I</a:t>
            </a:r>
            <a:r>
              <a:rPr sz="2000" b="1" spc="-5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dati</a:t>
            </a:r>
            <a:r>
              <a:rPr sz="20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secondo</a:t>
            </a:r>
            <a:r>
              <a:rPr sz="20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gli</a:t>
            </a:r>
            <a:r>
              <a:rPr sz="20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studiosi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sarebbero</a:t>
            </a:r>
            <a:r>
              <a:rPr sz="2000" b="1" spc="-4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ampiamente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sottostimati</a:t>
            </a:r>
            <a:r>
              <a:rPr sz="2000" b="1" spc="-5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a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causa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dei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sintomi</a:t>
            </a:r>
            <a:r>
              <a:rPr sz="2000" b="1" spc="-6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sfumati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	che</a:t>
            </a:r>
            <a:r>
              <a:rPr sz="20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25" dirty="0">
                <a:latin typeface="Palatino Linotype" panose="02040502050505030304"/>
                <a:cs typeface="Palatino Linotype" panose="02040502050505030304"/>
              </a:rPr>
              <a:t>non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sempre</a:t>
            </a:r>
            <a:r>
              <a:rPr sz="2000" b="1" spc="-8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impongono</a:t>
            </a:r>
            <a:r>
              <a:rPr sz="2000" b="1" spc="-4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allo</a:t>
            </a:r>
            <a:r>
              <a:rPr sz="2000" b="1" spc="-6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sportivo</a:t>
            </a:r>
            <a:r>
              <a:rPr sz="20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una</a:t>
            </a:r>
            <a:r>
              <a:rPr sz="2000" b="1" spc="-7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valutazione medica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Font typeface="Arial MT"/>
              <a:buChar char="•"/>
            </a:pP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240665" indent="-227965">
              <a:lnSpc>
                <a:spcPts val="2245"/>
              </a:lnSpc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“Il</a:t>
            </a:r>
            <a:r>
              <a:rPr sz="2000" b="1" spc="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20% dei</a:t>
            </a:r>
            <a:r>
              <a:rPr sz="2000" b="1" spc="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partecipanti</a:t>
            </a:r>
            <a:r>
              <a:rPr sz="2000" b="1" spc="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agli</a:t>
            </a:r>
            <a:r>
              <a:rPr sz="2000" b="1" spc="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sport</a:t>
            </a:r>
            <a:r>
              <a:rPr sz="2000" b="1" spc="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di</a:t>
            </a:r>
            <a:r>
              <a:rPr sz="2000" b="1" spc="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contatto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ts val="1850"/>
              </a:lnSpc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presenta</a:t>
            </a:r>
            <a:r>
              <a:rPr sz="2000" b="1" spc="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una</a:t>
            </a:r>
            <a:r>
              <a:rPr sz="2000" b="1" spc="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commozione cerebrale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nel</a:t>
            </a:r>
            <a:r>
              <a:rPr sz="2000" b="1" spc="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corso</a:t>
            </a:r>
            <a:r>
              <a:rPr sz="2000" b="1" spc="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25" dirty="0">
                <a:latin typeface="Palatino Linotype" panose="02040502050505030304"/>
                <a:cs typeface="Palatino Linotype" panose="02040502050505030304"/>
              </a:rPr>
              <a:t>di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ts val="2245"/>
              </a:lnSpc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una</a:t>
            </a:r>
            <a:r>
              <a:rPr sz="2000" b="1" spc="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stagione”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ts val="2245"/>
              </a:lnSpc>
              <a:spcBef>
                <a:spcPts val="2255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1"/>
              </a:rPr>
              <a:t>James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1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1"/>
              </a:rPr>
              <a:t>E.</a:t>
            </a:r>
            <a:r>
              <a:rPr sz="2000" b="1" u="sng" spc="35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1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1"/>
              </a:rPr>
              <a:t>Wilberger</a:t>
            </a:r>
            <a:r>
              <a:rPr sz="2000" b="1" spc="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,</a:t>
            </a:r>
            <a:r>
              <a:rPr sz="2000" b="1" spc="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MD,</a:t>
            </a:r>
            <a:r>
              <a:rPr sz="2000" b="1" spc="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Drexel</a:t>
            </a:r>
            <a:r>
              <a:rPr sz="2000" b="1" spc="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University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  <a:p>
            <a:pPr marL="12700" marR="563245">
              <a:lnSpc>
                <a:spcPct val="70000"/>
              </a:lnSpc>
              <a:spcBef>
                <a:spcPts val="395"/>
              </a:spcBef>
            </a:pP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College of</a:t>
            </a:r>
            <a:r>
              <a:rPr sz="2000" b="1" spc="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Medicine;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2"/>
              </a:rPr>
              <a:t>Gordon</a:t>
            </a:r>
            <a:r>
              <a:rPr sz="2000" b="1" u="sng" spc="30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2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Palatino Linotype" panose="02040502050505030304"/>
                <a:cs typeface="Palatino Linotype" panose="02040502050505030304"/>
                <a:hlinkClick r:id="rId2"/>
              </a:rPr>
              <a:t>Mao</a:t>
            </a:r>
            <a:r>
              <a:rPr sz="2000" b="1" spc="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,</a:t>
            </a:r>
            <a:r>
              <a:rPr sz="2000" b="1" spc="-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MD,</a:t>
            </a:r>
            <a:r>
              <a:rPr sz="2000" b="1" spc="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Johns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Hopkins</a:t>
            </a:r>
            <a:r>
              <a:rPr sz="2000" b="1" spc="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School</a:t>
            </a:r>
            <a:r>
              <a:rPr sz="2000" b="1" spc="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000" b="1" dirty="0">
                <a:latin typeface="Palatino Linotype" panose="02040502050505030304"/>
                <a:cs typeface="Palatino Linotype" panose="02040502050505030304"/>
              </a:rPr>
              <a:t>of </a:t>
            </a:r>
            <a:r>
              <a:rPr sz="2000" b="1" spc="-10" dirty="0">
                <a:latin typeface="Palatino Linotype" panose="02040502050505030304"/>
                <a:cs typeface="Palatino Linotype" panose="02040502050505030304"/>
              </a:rPr>
              <a:t>Medicine</a:t>
            </a:r>
            <a:endParaRPr sz="2000" dirty="0">
              <a:latin typeface="Palatino Linotype" panose="02040502050505030304"/>
              <a:cs typeface="Palatino Linotype" panose="020405020505050303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05195" y="203"/>
            <a:ext cx="6186805" cy="6858000"/>
            <a:chOff x="6005448" y="0"/>
            <a:chExt cx="6186805" cy="6858000"/>
          </a:xfrm>
        </p:grpSpPr>
        <p:sp>
          <p:nvSpPr>
            <p:cNvPr id="5" name="object 5"/>
            <p:cNvSpPr/>
            <p:nvPr/>
          </p:nvSpPr>
          <p:spPr>
            <a:xfrm>
              <a:off x="10421111" y="1363980"/>
              <a:ext cx="946785" cy="922019"/>
            </a:xfrm>
            <a:custGeom>
              <a:avLst/>
              <a:gdLst/>
              <a:ahLst/>
              <a:cxnLst/>
              <a:rect l="l" t="t" r="r" b="b"/>
              <a:pathLst>
                <a:path w="946784" h="922019">
                  <a:moveTo>
                    <a:pt x="473202" y="0"/>
                  </a:moveTo>
                  <a:lnTo>
                    <a:pt x="424815" y="2379"/>
                  </a:lnTo>
                  <a:lnTo>
                    <a:pt x="377828" y="9365"/>
                  </a:lnTo>
                  <a:lnTo>
                    <a:pt x="332477" y="20723"/>
                  </a:lnTo>
                  <a:lnTo>
                    <a:pt x="289000" y="36224"/>
                  </a:lnTo>
                  <a:lnTo>
                    <a:pt x="247635" y="55636"/>
                  </a:lnTo>
                  <a:lnTo>
                    <a:pt x="208619" y="78726"/>
                  </a:lnTo>
                  <a:lnTo>
                    <a:pt x="172191" y="105263"/>
                  </a:lnTo>
                  <a:lnTo>
                    <a:pt x="138588" y="135016"/>
                  </a:lnTo>
                  <a:lnTo>
                    <a:pt x="108048" y="167753"/>
                  </a:lnTo>
                  <a:lnTo>
                    <a:pt x="80809" y="203243"/>
                  </a:lnTo>
                  <a:lnTo>
                    <a:pt x="57108" y="241253"/>
                  </a:lnTo>
                  <a:lnTo>
                    <a:pt x="37183" y="281553"/>
                  </a:lnTo>
                  <a:lnTo>
                    <a:pt x="21272" y="323909"/>
                  </a:lnTo>
                  <a:lnTo>
                    <a:pt x="9612" y="368092"/>
                  </a:lnTo>
                  <a:lnTo>
                    <a:pt x="2442" y="413870"/>
                  </a:lnTo>
                  <a:lnTo>
                    <a:pt x="0" y="461010"/>
                  </a:lnTo>
                  <a:lnTo>
                    <a:pt x="2442" y="508149"/>
                  </a:lnTo>
                  <a:lnTo>
                    <a:pt x="9612" y="553927"/>
                  </a:lnTo>
                  <a:lnTo>
                    <a:pt x="21272" y="598110"/>
                  </a:lnTo>
                  <a:lnTo>
                    <a:pt x="37183" y="640466"/>
                  </a:lnTo>
                  <a:lnTo>
                    <a:pt x="57108" y="680766"/>
                  </a:lnTo>
                  <a:lnTo>
                    <a:pt x="80809" y="718776"/>
                  </a:lnTo>
                  <a:lnTo>
                    <a:pt x="108048" y="754266"/>
                  </a:lnTo>
                  <a:lnTo>
                    <a:pt x="138588" y="787003"/>
                  </a:lnTo>
                  <a:lnTo>
                    <a:pt x="172191" y="816756"/>
                  </a:lnTo>
                  <a:lnTo>
                    <a:pt x="208619" y="843293"/>
                  </a:lnTo>
                  <a:lnTo>
                    <a:pt x="247635" y="866383"/>
                  </a:lnTo>
                  <a:lnTo>
                    <a:pt x="289000" y="885795"/>
                  </a:lnTo>
                  <a:lnTo>
                    <a:pt x="332477" y="901296"/>
                  </a:lnTo>
                  <a:lnTo>
                    <a:pt x="377828" y="912654"/>
                  </a:lnTo>
                  <a:lnTo>
                    <a:pt x="424815" y="919640"/>
                  </a:lnTo>
                  <a:lnTo>
                    <a:pt x="473202" y="922020"/>
                  </a:lnTo>
                  <a:lnTo>
                    <a:pt x="521588" y="919640"/>
                  </a:lnTo>
                  <a:lnTo>
                    <a:pt x="568575" y="912654"/>
                  </a:lnTo>
                  <a:lnTo>
                    <a:pt x="613926" y="901296"/>
                  </a:lnTo>
                  <a:lnTo>
                    <a:pt x="657403" y="885795"/>
                  </a:lnTo>
                  <a:lnTo>
                    <a:pt x="698768" y="866383"/>
                  </a:lnTo>
                  <a:lnTo>
                    <a:pt x="737784" y="843293"/>
                  </a:lnTo>
                  <a:lnTo>
                    <a:pt x="774212" y="816756"/>
                  </a:lnTo>
                  <a:lnTo>
                    <a:pt x="807815" y="787003"/>
                  </a:lnTo>
                  <a:lnTo>
                    <a:pt x="838355" y="754266"/>
                  </a:lnTo>
                  <a:lnTo>
                    <a:pt x="865594" y="718776"/>
                  </a:lnTo>
                  <a:lnTo>
                    <a:pt x="889295" y="680766"/>
                  </a:lnTo>
                  <a:lnTo>
                    <a:pt x="909220" y="640466"/>
                  </a:lnTo>
                  <a:lnTo>
                    <a:pt x="925131" y="598110"/>
                  </a:lnTo>
                  <a:lnTo>
                    <a:pt x="936791" y="553927"/>
                  </a:lnTo>
                  <a:lnTo>
                    <a:pt x="943961" y="508149"/>
                  </a:lnTo>
                  <a:lnTo>
                    <a:pt x="946404" y="461010"/>
                  </a:lnTo>
                  <a:lnTo>
                    <a:pt x="943961" y="413870"/>
                  </a:lnTo>
                  <a:lnTo>
                    <a:pt x="936791" y="368092"/>
                  </a:lnTo>
                  <a:lnTo>
                    <a:pt x="925131" y="323909"/>
                  </a:lnTo>
                  <a:lnTo>
                    <a:pt x="909220" y="281553"/>
                  </a:lnTo>
                  <a:lnTo>
                    <a:pt x="889295" y="241253"/>
                  </a:lnTo>
                  <a:lnTo>
                    <a:pt x="865594" y="203243"/>
                  </a:lnTo>
                  <a:lnTo>
                    <a:pt x="838355" y="167753"/>
                  </a:lnTo>
                  <a:lnTo>
                    <a:pt x="807815" y="135016"/>
                  </a:lnTo>
                  <a:lnTo>
                    <a:pt x="774212" y="105263"/>
                  </a:lnTo>
                  <a:lnTo>
                    <a:pt x="737784" y="78726"/>
                  </a:lnTo>
                  <a:lnTo>
                    <a:pt x="698768" y="55636"/>
                  </a:lnTo>
                  <a:lnTo>
                    <a:pt x="657403" y="36224"/>
                  </a:lnTo>
                  <a:lnTo>
                    <a:pt x="613926" y="20723"/>
                  </a:lnTo>
                  <a:lnTo>
                    <a:pt x="568575" y="9365"/>
                  </a:lnTo>
                  <a:lnTo>
                    <a:pt x="521588" y="2379"/>
                  </a:lnTo>
                  <a:lnTo>
                    <a:pt x="47320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1939" y="2727960"/>
              <a:ext cx="4290059" cy="41300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68948" y="1710182"/>
              <a:ext cx="1475105" cy="1574800"/>
            </a:xfrm>
            <a:custGeom>
              <a:avLst/>
              <a:gdLst/>
              <a:ahLst/>
              <a:cxnLst/>
              <a:rect l="l" t="t" r="r" b="b"/>
              <a:pathLst>
                <a:path w="1475104" h="1574800">
                  <a:moveTo>
                    <a:pt x="0" y="0"/>
                  </a:moveTo>
                  <a:lnTo>
                    <a:pt x="9814" y="48704"/>
                  </a:lnTo>
                  <a:lnTo>
                    <a:pt x="20783" y="96978"/>
                  </a:lnTo>
                  <a:lnTo>
                    <a:pt x="32890" y="144806"/>
                  </a:lnTo>
                  <a:lnTo>
                    <a:pt x="46123" y="192174"/>
                  </a:lnTo>
                  <a:lnTo>
                    <a:pt x="60465" y="239065"/>
                  </a:lnTo>
                  <a:lnTo>
                    <a:pt x="75904" y="285465"/>
                  </a:lnTo>
                  <a:lnTo>
                    <a:pt x="92424" y="331358"/>
                  </a:lnTo>
                  <a:lnTo>
                    <a:pt x="110012" y="376728"/>
                  </a:lnTo>
                  <a:lnTo>
                    <a:pt x="128652" y="421560"/>
                  </a:lnTo>
                  <a:lnTo>
                    <a:pt x="148330" y="465839"/>
                  </a:lnTo>
                  <a:lnTo>
                    <a:pt x="169033" y="509550"/>
                  </a:lnTo>
                  <a:lnTo>
                    <a:pt x="190745" y="552676"/>
                  </a:lnTo>
                  <a:lnTo>
                    <a:pt x="213452" y="595203"/>
                  </a:lnTo>
                  <a:lnTo>
                    <a:pt x="237140" y="637115"/>
                  </a:lnTo>
                  <a:lnTo>
                    <a:pt x="261794" y="678396"/>
                  </a:lnTo>
                  <a:lnTo>
                    <a:pt x="287400" y="719032"/>
                  </a:lnTo>
                  <a:lnTo>
                    <a:pt x="313944" y="759007"/>
                  </a:lnTo>
                  <a:lnTo>
                    <a:pt x="341410" y="798305"/>
                  </a:lnTo>
                  <a:lnTo>
                    <a:pt x="369785" y="836912"/>
                  </a:lnTo>
                  <a:lnTo>
                    <a:pt x="399055" y="874811"/>
                  </a:lnTo>
                  <a:lnTo>
                    <a:pt x="429204" y="911987"/>
                  </a:lnTo>
                  <a:lnTo>
                    <a:pt x="460219" y="948425"/>
                  </a:lnTo>
                  <a:lnTo>
                    <a:pt x="492085" y="984110"/>
                  </a:lnTo>
                  <a:lnTo>
                    <a:pt x="524788" y="1019025"/>
                  </a:lnTo>
                  <a:lnTo>
                    <a:pt x="558313" y="1053156"/>
                  </a:lnTo>
                  <a:lnTo>
                    <a:pt x="592645" y="1086488"/>
                  </a:lnTo>
                  <a:lnTo>
                    <a:pt x="627771" y="1119004"/>
                  </a:lnTo>
                  <a:lnTo>
                    <a:pt x="663676" y="1150690"/>
                  </a:lnTo>
                  <a:lnTo>
                    <a:pt x="700346" y="1181529"/>
                  </a:lnTo>
                  <a:lnTo>
                    <a:pt x="737766" y="1211508"/>
                  </a:lnTo>
                  <a:lnTo>
                    <a:pt x="775922" y="1240609"/>
                  </a:lnTo>
                  <a:lnTo>
                    <a:pt x="814799" y="1268819"/>
                  </a:lnTo>
                  <a:lnTo>
                    <a:pt x="854383" y="1296120"/>
                  </a:lnTo>
                  <a:lnTo>
                    <a:pt x="894659" y="1322499"/>
                  </a:lnTo>
                  <a:lnTo>
                    <a:pt x="935614" y="1347939"/>
                  </a:lnTo>
                  <a:lnTo>
                    <a:pt x="977233" y="1372426"/>
                  </a:lnTo>
                  <a:lnTo>
                    <a:pt x="1019500" y="1395943"/>
                  </a:lnTo>
                  <a:lnTo>
                    <a:pt x="1062403" y="1418476"/>
                  </a:lnTo>
                  <a:lnTo>
                    <a:pt x="1105927" y="1440008"/>
                  </a:lnTo>
                  <a:lnTo>
                    <a:pt x="1150056" y="1460525"/>
                  </a:lnTo>
                  <a:lnTo>
                    <a:pt x="1194777" y="1480011"/>
                  </a:lnTo>
                  <a:lnTo>
                    <a:pt x="1240076" y="1498451"/>
                  </a:lnTo>
                  <a:lnTo>
                    <a:pt x="1285937" y="1515830"/>
                  </a:lnTo>
                  <a:lnTo>
                    <a:pt x="1332347" y="1532131"/>
                  </a:lnTo>
                  <a:lnTo>
                    <a:pt x="1379291" y="1547340"/>
                  </a:lnTo>
                  <a:lnTo>
                    <a:pt x="1426755" y="1561441"/>
                  </a:lnTo>
                  <a:lnTo>
                    <a:pt x="1474724" y="1574418"/>
                  </a:lnTo>
                </a:path>
              </a:pathLst>
            </a:custGeom>
            <a:ln w="127000">
              <a:solidFill>
                <a:srgbClr val="FFC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4635" y="0"/>
              <a:ext cx="3518916" cy="30083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636"/>
              <a:ext cx="5471160" cy="4622800"/>
            </a:xfrm>
            <a:custGeom>
              <a:avLst/>
              <a:gdLst/>
              <a:ahLst/>
              <a:cxnLst/>
              <a:rect l="l" t="t" r="r" b="b"/>
              <a:pathLst>
                <a:path w="5471160" h="4622800">
                  <a:moveTo>
                    <a:pt x="0" y="3292855"/>
                  </a:moveTo>
                  <a:lnTo>
                    <a:pt x="0" y="3426967"/>
                  </a:lnTo>
                  <a:lnTo>
                    <a:pt x="63651" y="3512057"/>
                  </a:lnTo>
                  <a:lnTo>
                    <a:pt x="96266" y="3550911"/>
                  </a:lnTo>
                  <a:lnTo>
                    <a:pt x="129511" y="3589215"/>
                  </a:lnTo>
                  <a:lnTo>
                    <a:pt x="163378" y="3626961"/>
                  </a:lnTo>
                  <a:lnTo>
                    <a:pt x="197858" y="3664140"/>
                  </a:lnTo>
                  <a:lnTo>
                    <a:pt x="232945" y="3700742"/>
                  </a:lnTo>
                  <a:lnTo>
                    <a:pt x="268630" y="3736761"/>
                  </a:lnTo>
                  <a:lnTo>
                    <a:pt x="304904" y="3772186"/>
                  </a:lnTo>
                  <a:lnTo>
                    <a:pt x="341761" y="3807010"/>
                  </a:lnTo>
                  <a:lnTo>
                    <a:pt x="379191" y="3841223"/>
                  </a:lnTo>
                  <a:lnTo>
                    <a:pt x="417188" y="3874817"/>
                  </a:lnTo>
                  <a:lnTo>
                    <a:pt x="455742" y="3907783"/>
                  </a:lnTo>
                  <a:lnTo>
                    <a:pt x="494846" y="3940113"/>
                  </a:lnTo>
                  <a:lnTo>
                    <a:pt x="534492" y="3971797"/>
                  </a:lnTo>
                  <a:lnTo>
                    <a:pt x="656526" y="4057522"/>
                  </a:lnTo>
                  <a:lnTo>
                    <a:pt x="671372" y="4035424"/>
                  </a:lnTo>
                  <a:lnTo>
                    <a:pt x="679316" y="4027880"/>
                  </a:lnTo>
                  <a:lnTo>
                    <a:pt x="687612" y="4020692"/>
                  </a:lnTo>
                  <a:lnTo>
                    <a:pt x="696247" y="4013886"/>
                  </a:lnTo>
                  <a:lnTo>
                    <a:pt x="705205" y="4007484"/>
                  </a:lnTo>
                  <a:lnTo>
                    <a:pt x="716470" y="4001388"/>
                  </a:lnTo>
                  <a:lnTo>
                    <a:pt x="584149" y="3908551"/>
                  </a:lnTo>
                  <a:lnTo>
                    <a:pt x="545545" y="3877698"/>
                  </a:lnTo>
                  <a:lnTo>
                    <a:pt x="507470" y="3846221"/>
                  </a:lnTo>
                  <a:lnTo>
                    <a:pt x="469930" y="3814128"/>
                  </a:lnTo>
                  <a:lnTo>
                    <a:pt x="432934" y="3781425"/>
                  </a:lnTo>
                  <a:lnTo>
                    <a:pt x="396489" y="3748120"/>
                  </a:lnTo>
                  <a:lnTo>
                    <a:pt x="360603" y="3714220"/>
                  </a:lnTo>
                  <a:lnTo>
                    <a:pt x="325284" y="3679732"/>
                  </a:lnTo>
                  <a:lnTo>
                    <a:pt x="290540" y="3644664"/>
                  </a:lnTo>
                  <a:lnTo>
                    <a:pt x="256377" y="3609024"/>
                  </a:lnTo>
                  <a:lnTo>
                    <a:pt x="222805" y="3572817"/>
                  </a:lnTo>
                  <a:lnTo>
                    <a:pt x="189830" y="3536052"/>
                  </a:lnTo>
                  <a:lnTo>
                    <a:pt x="157460" y="3498736"/>
                  </a:lnTo>
                  <a:lnTo>
                    <a:pt x="125704" y="3460876"/>
                  </a:lnTo>
                  <a:lnTo>
                    <a:pt x="0" y="3292855"/>
                  </a:lnTo>
                  <a:close/>
                </a:path>
                <a:path w="5471160" h="4622800">
                  <a:moveTo>
                    <a:pt x="2707331" y="4610099"/>
                  </a:moveTo>
                  <a:lnTo>
                    <a:pt x="2106840" y="4610099"/>
                  </a:lnTo>
                  <a:lnTo>
                    <a:pt x="2158274" y="4622799"/>
                  </a:lnTo>
                  <a:lnTo>
                    <a:pt x="2659765" y="4622799"/>
                  </a:lnTo>
                  <a:lnTo>
                    <a:pt x="2707331" y="4610099"/>
                  </a:lnTo>
                  <a:close/>
                </a:path>
                <a:path w="5471160" h="4622800">
                  <a:moveTo>
                    <a:pt x="2848746" y="4597399"/>
                  </a:moveTo>
                  <a:lnTo>
                    <a:pt x="2004733" y="4597399"/>
                  </a:lnTo>
                  <a:lnTo>
                    <a:pt x="2055657" y="4610099"/>
                  </a:lnTo>
                  <a:lnTo>
                    <a:pt x="2801827" y="4610099"/>
                  </a:lnTo>
                  <a:lnTo>
                    <a:pt x="2848746" y="4597399"/>
                  </a:lnTo>
                  <a:close/>
                </a:path>
                <a:path w="5471160" h="4622800">
                  <a:moveTo>
                    <a:pt x="2988114" y="4571999"/>
                  </a:moveTo>
                  <a:lnTo>
                    <a:pt x="1853580" y="4571999"/>
                  </a:lnTo>
                  <a:lnTo>
                    <a:pt x="1954074" y="4597399"/>
                  </a:lnTo>
                  <a:lnTo>
                    <a:pt x="2895436" y="4597399"/>
                  </a:lnTo>
                  <a:lnTo>
                    <a:pt x="2988114" y="4571999"/>
                  </a:lnTo>
                  <a:close/>
                </a:path>
                <a:path w="5471160" h="4622800">
                  <a:moveTo>
                    <a:pt x="1060030" y="4216399"/>
                  </a:moveTo>
                  <a:lnTo>
                    <a:pt x="1056982" y="4254499"/>
                  </a:lnTo>
                  <a:lnTo>
                    <a:pt x="1054428" y="4254499"/>
                  </a:lnTo>
                  <a:lnTo>
                    <a:pt x="1051345" y="4267199"/>
                  </a:lnTo>
                  <a:lnTo>
                    <a:pt x="1047751" y="4279899"/>
                  </a:lnTo>
                  <a:lnTo>
                    <a:pt x="1043660" y="4292599"/>
                  </a:lnTo>
                  <a:lnTo>
                    <a:pt x="1039202" y="4305299"/>
                  </a:lnTo>
                  <a:lnTo>
                    <a:pt x="1095641" y="4330699"/>
                  </a:lnTo>
                  <a:lnTo>
                    <a:pt x="1140317" y="4343399"/>
                  </a:lnTo>
                  <a:lnTo>
                    <a:pt x="1230837" y="4394199"/>
                  </a:lnTo>
                  <a:lnTo>
                    <a:pt x="1276668" y="4406899"/>
                  </a:lnTo>
                  <a:lnTo>
                    <a:pt x="1322871" y="4432299"/>
                  </a:lnTo>
                  <a:lnTo>
                    <a:pt x="1463635" y="4470399"/>
                  </a:lnTo>
                  <a:lnTo>
                    <a:pt x="1511252" y="4495799"/>
                  </a:lnTo>
                  <a:lnTo>
                    <a:pt x="1803760" y="4571999"/>
                  </a:lnTo>
                  <a:lnTo>
                    <a:pt x="3034089" y="4571999"/>
                  </a:lnTo>
                  <a:lnTo>
                    <a:pt x="3125285" y="4546599"/>
                  </a:lnTo>
                  <a:lnTo>
                    <a:pt x="2207733" y="4546599"/>
                  </a:lnTo>
                  <a:lnTo>
                    <a:pt x="2155529" y="4533899"/>
                  </a:lnTo>
                  <a:lnTo>
                    <a:pt x="2103582" y="4533899"/>
                  </a:lnTo>
                  <a:lnTo>
                    <a:pt x="2051899" y="4521199"/>
                  </a:lnTo>
                  <a:lnTo>
                    <a:pt x="2000489" y="4521199"/>
                  </a:lnTo>
                  <a:lnTo>
                    <a:pt x="1949360" y="4508499"/>
                  </a:lnTo>
                  <a:lnTo>
                    <a:pt x="1898519" y="4508499"/>
                  </a:lnTo>
                  <a:lnTo>
                    <a:pt x="1455175" y="4394199"/>
                  </a:lnTo>
                  <a:lnTo>
                    <a:pt x="1407636" y="4368799"/>
                  </a:lnTo>
                  <a:lnTo>
                    <a:pt x="1360471" y="4356099"/>
                  </a:lnTo>
                  <a:lnTo>
                    <a:pt x="1313686" y="4330699"/>
                  </a:lnTo>
                  <a:lnTo>
                    <a:pt x="1267289" y="4317999"/>
                  </a:lnTo>
                  <a:lnTo>
                    <a:pt x="1221287" y="4292599"/>
                  </a:lnTo>
                  <a:lnTo>
                    <a:pt x="1175689" y="4279899"/>
                  </a:lnTo>
                  <a:lnTo>
                    <a:pt x="1130503" y="4254499"/>
                  </a:lnTo>
                  <a:lnTo>
                    <a:pt x="1060030" y="4216399"/>
                  </a:lnTo>
                  <a:close/>
                </a:path>
                <a:path w="5471160" h="4622800">
                  <a:moveTo>
                    <a:pt x="5027168" y="0"/>
                  </a:moveTo>
                  <a:lnTo>
                    <a:pt x="4933188" y="0"/>
                  </a:lnTo>
                  <a:lnTo>
                    <a:pt x="5032121" y="165100"/>
                  </a:lnTo>
                  <a:lnTo>
                    <a:pt x="5055428" y="203200"/>
                  </a:lnTo>
                  <a:lnTo>
                    <a:pt x="5078023" y="254000"/>
                  </a:lnTo>
                  <a:lnTo>
                    <a:pt x="5099898" y="292100"/>
                  </a:lnTo>
                  <a:lnTo>
                    <a:pt x="5121045" y="342900"/>
                  </a:lnTo>
                  <a:lnTo>
                    <a:pt x="5141457" y="380999"/>
                  </a:lnTo>
                  <a:lnTo>
                    <a:pt x="5161125" y="431799"/>
                  </a:lnTo>
                  <a:lnTo>
                    <a:pt x="5180042" y="469899"/>
                  </a:lnTo>
                  <a:lnTo>
                    <a:pt x="5198201" y="520699"/>
                  </a:lnTo>
                  <a:lnTo>
                    <a:pt x="5215594" y="571499"/>
                  </a:lnTo>
                  <a:lnTo>
                    <a:pt x="5232213" y="622299"/>
                  </a:lnTo>
                  <a:lnTo>
                    <a:pt x="5248050" y="660399"/>
                  </a:lnTo>
                  <a:lnTo>
                    <a:pt x="5263099" y="711199"/>
                  </a:lnTo>
                  <a:lnTo>
                    <a:pt x="5277350" y="761999"/>
                  </a:lnTo>
                  <a:lnTo>
                    <a:pt x="5290798" y="812799"/>
                  </a:lnTo>
                  <a:lnTo>
                    <a:pt x="5303433" y="863599"/>
                  </a:lnTo>
                  <a:lnTo>
                    <a:pt x="5315248" y="914399"/>
                  </a:lnTo>
                  <a:lnTo>
                    <a:pt x="5326236" y="952499"/>
                  </a:lnTo>
                  <a:lnTo>
                    <a:pt x="5336389" y="1003299"/>
                  </a:lnTo>
                  <a:lnTo>
                    <a:pt x="5345699" y="1054099"/>
                  </a:lnTo>
                  <a:lnTo>
                    <a:pt x="5354159" y="1104899"/>
                  </a:lnTo>
                  <a:lnTo>
                    <a:pt x="5361761" y="1155699"/>
                  </a:lnTo>
                  <a:lnTo>
                    <a:pt x="5368497" y="1206499"/>
                  </a:lnTo>
                  <a:lnTo>
                    <a:pt x="5374360" y="1257299"/>
                  </a:lnTo>
                  <a:lnTo>
                    <a:pt x="5379342" y="1320799"/>
                  </a:lnTo>
                  <a:lnTo>
                    <a:pt x="5383435" y="1371599"/>
                  </a:lnTo>
                  <a:lnTo>
                    <a:pt x="5386632" y="1422399"/>
                  </a:lnTo>
                  <a:lnTo>
                    <a:pt x="5388925" y="1473199"/>
                  </a:lnTo>
                  <a:lnTo>
                    <a:pt x="5390306" y="1523999"/>
                  </a:lnTo>
                  <a:lnTo>
                    <a:pt x="5390769" y="1574799"/>
                  </a:lnTo>
                  <a:lnTo>
                    <a:pt x="5390386" y="1625599"/>
                  </a:lnTo>
                  <a:lnTo>
                    <a:pt x="5389241" y="1676399"/>
                  </a:lnTo>
                  <a:lnTo>
                    <a:pt x="5387341" y="1727199"/>
                  </a:lnTo>
                  <a:lnTo>
                    <a:pt x="5384691" y="1765299"/>
                  </a:lnTo>
                  <a:lnTo>
                    <a:pt x="5381297" y="1816099"/>
                  </a:lnTo>
                  <a:lnTo>
                    <a:pt x="5377164" y="1866899"/>
                  </a:lnTo>
                  <a:lnTo>
                    <a:pt x="5372298" y="1904999"/>
                  </a:lnTo>
                  <a:lnTo>
                    <a:pt x="5366705" y="1955799"/>
                  </a:lnTo>
                  <a:lnTo>
                    <a:pt x="5360392" y="2006599"/>
                  </a:lnTo>
                  <a:lnTo>
                    <a:pt x="5353362" y="2044699"/>
                  </a:lnTo>
                  <a:lnTo>
                    <a:pt x="5345623" y="2095499"/>
                  </a:lnTo>
                  <a:lnTo>
                    <a:pt x="5337180" y="2146299"/>
                  </a:lnTo>
                  <a:lnTo>
                    <a:pt x="5328039" y="2184399"/>
                  </a:lnTo>
                  <a:lnTo>
                    <a:pt x="5318206" y="2235199"/>
                  </a:lnTo>
                  <a:lnTo>
                    <a:pt x="5307686" y="2273299"/>
                  </a:lnTo>
                  <a:lnTo>
                    <a:pt x="5296485" y="2324099"/>
                  </a:lnTo>
                  <a:lnTo>
                    <a:pt x="5284609" y="2362199"/>
                  </a:lnTo>
                  <a:lnTo>
                    <a:pt x="5272064" y="2412999"/>
                  </a:lnTo>
                  <a:lnTo>
                    <a:pt x="5258855" y="2451099"/>
                  </a:lnTo>
                  <a:lnTo>
                    <a:pt x="5244988" y="2501899"/>
                  </a:lnTo>
                  <a:lnTo>
                    <a:pt x="5230469" y="2539999"/>
                  </a:lnTo>
                  <a:lnTo>
                    <a:pt x="5215305" y="2590799"/>
                  </a:lnTo>
                  <a:lnTo>
                    <a:pt x="5199499" y="2628899"/>
                  </a:lnTo>
                  <a:lnTo>
                    <a:pt x="5183059" y="2666999"/>
                  </a:lnTo>
                  <a:lnTo>
                    <a:pt x="5165990" y="2717799"/>
                  </a:lnTo>
                  <a:lnTo>
                    <a:pt x="5148298" y="2755899"/>
                  </a:lnTo>
                  <a:lnTo>
                    <a:pt x="5129988" y="2793999"/>
                  </a:lnTo>
                  <a:lnTo>
                    <a:pt x="5111067" y="2832099"/>
                  </a:lnTo>
                  <a:lnTo>
                    <a:pt x="5091540" y="2882899"/>
                  </a:lnTo>
                  <a:lnTo>
                    <a:pt x="5071412" y="2920999"/>
                  </a:lnTo>
                  <a:lnTo>
                    <a:pt x="5050691" y="2959099"/>
                  </a:lnTo>
                  <a:lnTo>
                    <a:pt x="5029381" y="2997199"/>
                  </a:lnTo>
                  <a:lnTo>
                    <a:pt x="5007488" y="3035299"/>
                  </a:lnTo>
                  <a:lnTo>
                    <a:pt x="4985018" y="3073399"/>
                  </a:lnTo>
                  <a:lnTo>
                    <a:pt x="4961976" y="3111499"/>
                  </a:lnTo>
                  <a:lnTo>
                    <a:pt x="4938369" y="3149599"/>
                  </a:lnTo>
                  <a:lnTo>
                    <a:pt x="4914203" y="3187699"/>
                  </a:lnTo>
                  <a:lnTo>
                    <a:pt x="4889482" y="3225799"/>
                  </a:lnTo>
                  <a:lnTo>
                    <a:pt x="4864213" y="3263899"/>
                  </a:lnTo>
                  <a:lnTo>
                    <a:pt x="4838402" y="3301999"/>
                  </a:lnTo>
                  <a:lnTo>
                    <a:pt x="4812054" y="3340099"/>
                  </a:lnTo>
                  <a:lnTo>
                    <a:pt x="4785175" y="3378199"/>
                  </a:lnTo>
                  <a:lnTo>
                    <a:pt x="4757771" y="3416299"/>
                  </a:lnTo>
                  <a:lnTo>
                    <a:pt x="4729848" y="3441699"/>
                  </a:lnTo>
                  <a:lnTo>
                    <a:pt x="4701411" y="3479799"/>
                  </a:lnTo>
                  <a:lnTo>
                    <a:pt x="4672466" y="3517899"/>
                  </a:lnTo>
                  <a:lnTo>
                    <a:pt x="4643019" y="3543299"/>
                  </a:lnTo>
                  <a:lnTo>
                    <a:pt x="4613076" y="3581399"/>
                  </a:lnTo>
                  <a:lnTo>
                    <a:pt x="4582642" y="3619499"/>
                  </a:lnTo>
                  <a:lnTo>
                    <a:pt x="4551724" y="3644899"/>
                  </a:lnTo>
                  <a:lnTo>
                    <a:pt x="4520326" y="3682999"/>
                  </a:lnTo>
                  <a:lnTo>
                    <a:pt x="4488456" y="3708399"/>
                  </a:lnTo>
                  <a:lnTo>
                    <a:pt x="4456117" y="3746499"/>
                  </a:lnTo>
                  <a:lnTo>
                    <a:pt x="4423317" y="3771899"/>
                  </a:lnTo>
                  <a:lnTo>
                    <a:pt x="4390061" y="3797299"/>
                  </a:lnTo>
                  <a:lnTo>
                    <a:pt x="4356355" y="3835399"/>
                  </a:lnTo>
                  <a:lnTo>
                    <a:pt x="4287616" y="3886199"/>
                  </a:lnTo>
                  <a:lnTo>
                    <a:pt x="4217144" y="3936999"/>
                  </a:lnTo>
                  <a:lnTo>
                    <a:pt x="4181274" y="3975099"/>
                  </a:lnTo>
                  <a:lnTo>
                    <a:pt x="4144988" y="4000499"/>
                  </a:lnTo>
                  <a:lnTo>
                    <a:pt x="4071192" y="4051299"/>
                  </a:lnTo>
                  <a:lnTo>
                    <a:pt x="3995803" y="4102099"/>
                  </a:lnTo>
                  <a:lnTo>
                    <a:pt x="3957525" y="4114799"/>
                  </a:lnTo>
                  <a:lnTo>
                    <a:pt x="3840430" y="4190999"/>
                  </a:lnTo>
                  <a:lnTo>
                    <a:pt x="3800663" y="4203699"/>
                  </a:lnTo>
                  <a:lnTo>
                    <a:pt x="3720061" y="4254499"/>
                  </a:lnTo>
                  <a:lnTo>
                    <a:pt x="3679238" y="4267199"/>
                  </a:lnTo>
                  <a:lnTo>
                    <a:pt x="3638074" y="4292599"/>
                  </a:lnTo>
                  <a:lnTo>
                    <a:pt x="3554748" y="4317999"/>
                  </a:lnTo>
                  <a:lnTo>
                    <a:pt x="3512597" y="4343399"/>
                  </a:lnTo>
                  <a:lnTo>
                    <a:pt x="3427347" y="4368799"/>
                  </a:lnTo>
                  <a:lnTo>
                    <a:pt x="3384261" y="4394199"/>
                  </a:lnTo>
                  <a:lnTo>
                    <a:pt x="3119639" y="4470399"/>
                  </a:lnTo>
                  <a:lnTo>
                    <a:pt x="3074572" y="4470399"/>
                  </a:lnTo>
                  <a:lnTo>
                    <a:pt x="2937834" y="4508499"/>
                  </a:lnTo>
                  <a:lnTo>
                    <a:pt x="2891762" y="4508499"/>
                  </a:lnTo>
                  <a:lnTo>
                    <a:pt x="2845453" y="4521199"/>
                  </a:lnTo>
                  <a:lnTo>
                    <a:pt x="2798913" y="4521199"/>
                  </a:lnTo>
                  <a:lnTo>
                    <a:pt x="2752148" y="4533899"/>
                  </a:lnTo>
                  <a:lnTo>
                    <a:pt x="2657965" y="4533899"/>
                  </a:lnTo>
                  <a:lnTo>
                    <a:pt x="2610559" y="4546599"/>
                  </a:lnTo>
                  <a:lnTo>
                    <a:pt x="3125285" y="4546599"/>
                  </a:lnTo>
                  <a:lnTo>
                    <a:pt x="3479190" y="4444999"/>
                  </a:lnTo>
                  <a:lnTo>
                    <a:pt x="3522111" y="4419599"/>
                  </a:lnTo>
                  <a:lnTo>
                    <a:pt x="3607016" y="4394199"/>
                  </a:lnTo>
                  <a:lnTo>
                    <a:pt x="3648987" y="4368799"/>
                  </a:lnTo>
                  <a:lnTo>
                    <a:pt x="3690631" y="4356099"/>
                  </a:lnTo>
                  <a:lnTo>
                    <a:pt x="3731941" y="4330699"/>
                  </a:lnTo>
                  <a:lnTo>
                    <a:pt x="3772913" y="4317999"/>
                  </a:lnTo>
                  <a:lnTo>
                    <a:pt x="3853816" y="4267199"/>
                  </a:lnTo>
                  <a:lnTo>
                    <a:pt x="3893736" y="4254499"/>
                  </a:lnTo>
                  <a:lnTo>
                    <a:pt x="4011307" y="4178299"/>
                  </a:lnTo>
                  <a:lnTo>
                    <a:pt x="4087806" y="4127499"/>
                  </a:lnTo>
                  <a:lnTo>
                    <a:pt x="4162748" y="4076699"/>
                  </a:lnTo>
                  <a:lnTo>
                    <a:pt x="4236087" y="4025899"/>
                  </a:lnTo>
                  <a:lnTo>
                    <a:pt x="4307780" y="3975099"/>
                  </a:lnTo>
                  <a:lnTo>
                    <a:pt x="4342995" y="3949699"/>
                  </a:lnTo>
                  <a:lnTo>
                    <a:pt x="4377782" y="3911599"/>
                  </a:lnTo>
                  <a:lnTo>
                    <a:pt x="4446047" y="3860799"/>
                  </a:lnTo>
                  <a:lnTo>
                    <a:pt x="4479515" y="3822699"/>
                  </a:lnTo>
                  <a:lnTo>
                    <a:pt x="4512532" y="3797299"/>
                  </a:lnTo>
                  <a:lnTo>
                    <a:pt x="4545092" y="3771899"/>
                  </a:lnTo>
                  <a:lnTo>
                    <a:pt x="4577191" y="3733799"/>
                  </a:lnTo>
                  <a:lnTo>
                    <a:pt x="4608822" y="3708399"/>
                  </a:lnTo>
                  <a:lnTo>
                    <a:pt x="4639979" y="3670299"/>
                  </a:lnTo>
                  <a:lnTo>
                    <a:pt x="4670659" y="3632199"/>
                  </a:lnTo>
                  <a:lnTo>
                    <a:pt x="4700853" y="3606799"/>
                  </a:lnTo>
                  <a:lnTo>
                    <a:pt x="4730558" y="3568699"/>
                  </a:lnTo>
                  <a:lnTo>
                    <a:pt x="4759768" y="3530599"/>
                  </a:lnTo>
                  <a:lnTo>
                    <a:pt x="4788476" y="3505199"/>
                  </a:lnTo>
                  <a:lnTo>
                    <a:pt x="4816678" y="3467099"/>
                  </a:lnTo>
                  <a:lnTo>
                    <a:pt x="4844367" y="3428999"/>
                  </a:lnTo>
                  <a:lnTo>
                    <a:pt x="4871539" y="3390899"/>
                  </a:lnTo>
                  <a:lnTo>
                    <a:pt x="4898187" y="3352799"/>
                  </a:lnTo>
                  <a:lnTo>
                    <a:pt x="4924307" y="3314699"/>
                  </a:lnTo>
                  <a:lnTo>
                    <a:pt x="4949891" y="3289299"/>
                  </a:lnTo>
                  <a:lnTo>
                    <a:pt x="4974936" y="3251199"/>
                  </a:lnTo>
                  <a:lnTo>
                    <a:pt x="4999434" y="3213099"/>
                  </a:lnTo>
                  <a:lnTo>
                    <a:pt x="5023382" y="3174999"/>
                  </a:lnTo>
                  <a:lnTo>
                    <a:pt x="5046772" y="3124199"/>
                  </a:lnTo>
                  <a:lnTo>
                    <a:pt x="5069600" y="3086099"/>
                  </a:lnTo>
                  <a:lnTo>
                    <a:pt x="5091860" y="3047999"/>
                  </a:lnTo>
                  <a:lnTo>
                    <a:pt x="5113546" y="3009899"/>
                  </a:lnTo>
                  <a:lnTo>
                    <a:pt x="5134653" y="2971799"/>
                  </a:lnTo>
                  <a:lnTo>
                    <a:pt x="5155175" y="2933699"/>
                  </a:lnTo>
                  <a:lnTo>
                    <a:pt x="5175106" y="2895599"/>
                  </a:lnTo>
                  <a:lnTo>
                    <a:pt x="5194442" y="2844799"/>
                  </a:lnTo>
                  <a:lnTo>
                    <a:pt x="5213176" y="2806699"/>
                  </a:lnTo>
                  <a:lnTo>
                    <a:pt x="5231302" y="2768599"/>
                  </a:lnTo>
                  <a:lnTo>
                    <a:pt x="5248816" y="2717799"/>
                  </a:lnTo>
                  <a:lnTo>
                    <a:pt x="5265711" y="2679699"/>
                  </a:lnTo>
                  <a:lnTo>
                    <a:pt x="5281983" y="2641599"/>
                  </a:lnTo>
                  <a:lnTo>
                    <a:pt x="5297625" y="2590799"/>
                  </a:lnTo>
                  <a:lnTo>
                    <a:pt x="5312631" y="2552699"/>
                  </a:lnTo>
                  <a:lnTo>
                    <a:pt x="5326997" y="2501899"/>
                  </a:lnTo>
                  <a:lnTo>
                    <a:pt x="5340717" y="2463799"/>
                  </a:lnTo>
                  <a:lnTo>
                    <a:pt x="5353785" y="2412999"/>
                  </a:lnTo>
                  <a:lnTo>
                    <a:pt x="5366195" y="2374899"/>
                  </a:lnTo>
                  <a:lnTo>
                    <a:pt x="5377942" y="2324099"/>
                  </a:lnTo>
                  <a:lnTo>
                    <a:pt x="5389021" y="2285999"/>
                  </a:lnTo>
                  <a:lnTo>
                    <a:pt x="5399425" y="2235199"/>
                  </a:lnTo>
                  <a:lnTo>
                    <a:pt x="5409150" y="2197099"/>
                  </a:lnTo>
                  <a:lnTo>
                    <a:pt x="5418189" y="2146299"/>
                  </a:lnTo>
                  <a:lnTo>
                    <a:pt x="5426536" y="2095499"/>
                  </a:lnTo>
                  <a:lnTo>
                    <a:pt x="5434188" y="2057399"/>
                  </a:lnTo>
                  <a:lnTo>
                    <a:pt x="5441137" y="2006599"/>
                  </a:lnTo>
                  <a:lnTo>
                    <a:pt x="5447378" y="1955799"/>
                  </a:lnTo>
                  <a:lnTo>
                    <a:pt x="5452907" y="1917699"/>
                  </a:lnTo>
                  <a:lnTo>
                    <a:pt x="5457716" y="1866899"/>
                  </a:lnTo>
                  <a:lnTo>
                    <a:pt x="5461800" y="1816099"/>
                  </a:lnTo>
                  <a:lnTo>
                    <a:pt x="5465155" y="1765299"/>
                  </a:lnTo>
                  <a:lnTo>
                    <a:pt x="5467773" y="1727199"/>
                  </a:lnTo>
                  <a:lnTo>
                    <a:pt x="5469651" y="1676399"/>
                  </a:lnTo>
                  <a:lnTo>
                    <a:pt x="5470781" y="1625599"/>
                  </a:lnTo>
                  <a:lnTo>
                    <a:pt x="5471160" y="1574799"/>
                  </a:lnTo>
                  <a:lnTo>
                    <a:pt x="5470716" y="1523999"/>
                  </a:lnTo>
                  <a:lnTo>
                    <a:pt x="5469389" y="1473199"/>
                  </a:lnTo>
                  <a:lnTo>
                    <a:pt x="5467187" y="1422399"/>
                  </a:lnTo>
                  <a:lnTo>
                    <a:pt x="5464117" y="1371599"/>
                  </a:lnTo>
                  <a:lnTo>
                    <a:pt x="5460185" y="1320799"/>
                  </a:lnTo>
                  <a:lnTo>
                    <a:pt x="5455398" y="1269999"/>
                  </a:lnTo>
                  <a:lnTo>
                    <a:pt x="5449765" y="1219199"/>
                  </a:lnTo>
                  <a:lnTo>
                    <a:pt x="5443291" y="1168399"/>
                  </a:lnTo>
                  <a:lnTo>
                    <a:pt x="5435985" y="1117599"/>
                  </a:lnTo>
                  <a:lnTo>
                    <a:pt x="5427853" y="1066799"/>
                  </a:lnTo>
                  <a:lnTo>
                    <a:pt x="5418901" y="1015999"/>
                  </a:lnTo>
                  <a:lnTo>
                    <a:pt x="5409139" y="965199"/>
                  </a:lnTo>
                  <a:lnTo>
                    <a:pt x="5398572" y="914399"/>
                  </a:lnTo>
                  <a:lnTo>
                    <a:pt x="5387207" y="863599"/>
                  </a:lnTo>
                  <a:lnTo>
                    <a:pt x="5375052" y="812799"/>
                  </a:lnTo>
                  <a:lnTo>
                    <a:pt x="5362114" y="761999"/>
                  </a:lnTo>
                  <a:lnTo>
                    <a:pt x="5348400" y="711199"/>
                  </a:lnTo>
                  <a:lnTo>
                    <a:pt x="5333917" y="673099"/>
                  </a:lnTo>
                  <a:lnTo>
                    <a:pt x="5318672" y="622299"/>
                  </a:lnTo>
                  <a:lnTo>
                    <a:pt x="5302673" y="571499"/>
                  </a:lnTo>
                  <a:lnTo>
                    <a:pt x="5285926" y="533399"/>
                  </a:lnTo>
                  <a:lnTo>
                    <a:pt x="5268438" y="482599"/>
                  </a:lnTo>
                  <a:lnTo>
                    <a:pt x="5250217" y="431799"/>
                  </a:lnTo>
                  <a:lnTo>
                    <a:pt x="5231270" y="393699"/>
                  </a:lnTo>
                  <a:lnTo>
                    <a:pt x="5211603" y="342900"/>
                  </a:lnTo>
                  <a:lnTo>
                    <a:pt x="5191225" y="292100"/>
                  </a:lnTo>
                  <a:lnTo>
                    <a:pt x="5170141" y="254000"/>
                  </a:lnTo>
                  <a:lnTo>
                    <a:pt x="5148360" y="203200"/>
                  </a:lnTo>
                  <a:lnTo>
                    <a:pt x="5125888" y="165100"/>
                  </a:lnTo>
                  <a:lnTo>
                    <a:pt x="5102733" y="127000"/>
                  </a:lnTo>
                  <a:lnTo>
                    <a:pt x="5027168" y="0"/>
                  </a:lnTo>
                  <a:close/>
                </a:path>
              </a:pathLst>
            </a:custGeom>
            <a:solidFill>
              <a:srgbClr val="7E7E7E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913120" y="515112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59">
                  <a:moveTo>
                    <a:pt x="182879" y="0"/>
                  </a:moveTo>
                  <a:lnTo>
                    <a:pt x="134276" y="6535"/>
                  </a:lnTo>
                  <a:lnTo>
                    <a:pt x="90593" y="24976"/>
                  </a:lnTo>
                  <a:lnTo>
                    <a:pt x="53578" y="53578"/>
                  </a:lnTo>
                  <a:lnTo>
                    <a:pt x="24976" y="90593"/>
                  </a:lnTo>
                  <a:lnTo>
                    <a:pt x="6535" y="134276"/>
                  </a:lnTo>
                  <a:lnTo>
                    <a:pt x="0" y="182879"/>
                  </a:lnTo>
                  <a:lnTo>
                    <a:pt x="6535" y="231483"/>
                  </a:lnTo>
                  <a:lnTo>
                    <a:pt x="24976" y="275166"/>
                  </a:lnTo>
                  <a:lnTo>
                    <a:pt x="53578" y="312181"/>
                  </a:lnTo>
                  <a:lnTo>
                    <a:pt x="90593" y="340783"/>
                  </a:lnTo>
                  <a:lnTo>
                    <a:pt x="134276" y="359224"/>
                  </a:lnTo>
                  <a:lnTo>
                    <a:pt x="182879" y="365760"/>
                  </a:lnTo>
                  <a:lnTo>
                    <a:pt x="231483" y="359224"/>
                  </a:lnTo>
                  <a:lnTo>
                    <a:pt x="275166" y="340783"/>
                  </a:lnTo>
                  <a:lnTo>
                    <a:pt x="312181" y="312181"/>
                  </a:lnTo>
                  <a:lnTo>
                    <a:pt x="340783" y="275166"/>
                  </a:lnTo>
                  <a:lnTo>
                    <a:pt x="359224" y="231483"/>
                  </a:lnTo>
                  <a:lnTo>
                    <a:pt x="365759" y="182879"/>
                  </a:lnTo>
                  <a:lnTo>
                    <a:pt x="359224" y="134276"/>
                  </a:lnTo>
                  <a:lnTo>
                    <a:pt x="340783" y="90593"/>
                  </a:lnTo>
                  <a:lnTo>
                    <a:pt x="312181" y="53578"/>
                  </a:lnTo>
                  <a:lnTo>
                    <a:pt x="275166" y="24976"/>
                  </a:lnTo>
                  <a:lnTo>
                    <a:pt x="231483" y="6535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6FAC46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705094" y="1294257"/>
            <a:ext cx="6163945" cy="44227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15"/>
              </a:spcBef>
            </a:pP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«La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commozione</a:t>
            </a:r>
            <a:r>
              <a:rPr sz="26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è</a:t>
            </a:r>
            <a:r>
              <a:rPr sz="26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solito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associata</a:t>
            </a:r>
            <a:r>
              <a:rPr sz="26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alla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negatività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degli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esami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tradizionali</a:t>
            </a:r>
            <a:r>
              <a:rPr sz="2600" spc="-2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di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neuroimmagine.</a:t>
            </a:r>
            <a:r>
              <a:rPr sz="260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Siamo</a:t>
            </a:r>
            <a:r>
              <a:rPr sz="26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quindi</a:t>
            </a:r>
            <a:r>
              <a:rPr sz="260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consapevoli</a:t>
            </a:r>
            <a:r>
              <a:rPr sz="2600" spc="-7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trovarci</a:t>
            </a:r>
            <a:r>
              <a:rPr sz="26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6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fronte</a:t>
            </a:r>
            <a:r>
              <a:rPr sz="26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ad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un</a:t>
            </a:r>
            <a:r>
              <a:rPr sz="26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tipo</a:t>
            </a:r>
            <a:r>
              <a:rPr sz="26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6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danno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visibile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solo</a:t>
            </a:r>
            <a:r>
              <a:rPr sz="260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grazie</a:t>
            </a:r>
            <a:r>
              <a:rPr sz="26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all’uso</a:t>
            </a:r>
            <a:r>
              <a:rPr sz="26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6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b="1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test</a:t>
            </a:r>
            <a:r>
              <a:rPr sz="2600" b="1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b="1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neuropsicologici</a:t>
            </a:r>
            <a:r>
              <a:rPr sz="2600" b="1" spc="-8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che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misurano</a:t>
            </a:r>
            <a:r>
              <a:rPr sz="26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26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funzione</a:t>
            </a:r>
            <a:r>
              <a:rPr sz="2600" spc="-8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cognitiva</a:t>
            </a:r>
            <a:r>
              <a:rPr sz="26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possono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essere</a:t>
            </a:r>
            <a:r>
              <a:rPr sz="2600" spc="-7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effettuati</a:t>
            </a:r>
            <a:r>
              <a:rPr sz="26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da</a:t>
            </a:r>
            <a:r>
              <a:rPr sz="26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giorni</a:t>
            </a:r>
            <a:r>
              <a:rPr sz="26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26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settimane</a:t>
            </a:r>
            <a:r>
              <a:rPr sz="2600" spc="-7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dopo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l'evento</a:t>
            </a:r>
            <a:r>
              <a:rPr sz="260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traumatico</a:t>
            </a:r>
            <a:r>
              <a:rPr sz="26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26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6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tempi</a:t>
            </a:r>
            <a:r>
              <a:rPr sz="260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diversi</a:t>
            </a:r>
            <a:r>
              <a:rPr sz="26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per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valutarne</a:t>
            </a:r>
            <a:r>
              <a:rPr sz="260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il</a:t>
            </a:r>
            <a:r>
              <a:rPr sz="26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decorso.</a:t>
            </a:r>
            <a:r>
              <a:rPr sz="2600" b="1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»</a:t>
            </a:r>
            <a:endParaRPr sz="2600">
              <a:latin typeface="Calibri" panose="020F0502020204030204"/>
              <a:cs typeface="Calibri" panose="020F0502020204030204"/>
            </a:endParaRPr>
          </a:p>
          <a:p>
            <a:pPr marL="12700" marR="221615">
              <a:lnSpc>
                <a:spcPts val="2810"/>
              </a:lnSpc>
              <a:spcBef>
                <a:spcPts val="640"/>
              </a:spcBef>
            </a:pPr>
            <a:r>
              <a:rPr sz="2600" b="1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Michael</a:t>
            </a:r>
            <a:r>
              <a:rPr sz="2600" b="1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b="1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Collins</a:t>
            </a:r>
            <a:r>
              <a:rPr sz="2600" b="1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direttore</a:t>
            </a:r>
            <a:r>
              <a:rPr sz="26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esecutivo programma</a:t>
            </a:r>
            <a:r>
              <a:rPr sz="260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concussione</a:t>
            </a:r>
            <a:r>
              <a:rPr sz="260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cerebrale</a:t>
            </a:r>
            <a:r>
              <a:rPr sz="2600" spc="-9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medicina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dello</a:t>
            </a:r>
            <a:r>
              <a:rPr sz="26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sport</a:t>
            </a:r>
            <a:r>
              <a:rPr sz="26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60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UPMC</a:t>
            </a:r>
            <a:endParaRPr sz="2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6440" y="1415033"/>
            <a:ext cx="3392804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i="0" spc="-20" dirty="0">
                <a:solidFill>
                  <a:srgbClr val="92D050"/>
                </a:solidFill>
                <a:latin typeface="Calibri" panose="020F0502020204030204"/>
                <a:cs typeface="Calibri" panose="020F0502020204030204"/>
              </a:rPr>
              <a:t>TEST </a:t>
            </a:r>
            <a:r>
              <a:rPr sz="3200" b="1" i="0" spc="-10" dirty="0">
                <a:solidFill>
                  <a:srgbClr val="92D050"/>
                </a:solidFill>
                <a:latin typeface="Calibri" panose="020F0502020204030204"/>
                <a:cs typeface="Calibri" panose="020F0502020204030204"/>
              </a:rPr>
              <a:t>NEUROPSICOLOGICI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41152" y="0"/>
            <a:ext cx="1451610" cy="1869439"/>
          </a:xfrm>
          <a:custGeom>
            <a:avLst/>
            <a:gdLst/>
            <a:ahLst/>
            <a:cxnLst/>
            <a:rect l="l" t="t" r="r" b="b"/>
            <a:pathLst>
              <a:path w="1451609" h="1869439">
                <a:moveTo>
                  <a:pt x="1451356" y="0"/>
                </a:moveTo>
                <a:lnTo>
                  <a:pt x="541909" y="0"/>
                </a:lnTo>
                <a:lnTo>
                  <a:pt x="0" y="541909"/>
                </a:lnTo>
                <a:lnTo>
                  <a:pt x="773785" y="1315707"/>
                </a:lnTo>
                <a:lnTo>
                  <a:pt x="563880" y="1525524"/>
                </a:lnTo>
                <a:lnTo>
                  <a:pt x="907288" y="1868932"/>
                </a:lnTo>
                <a:lnTo>
                  <a:pt x="1117155" y="1659064"/>
                </a:lnTo>
                <a:lnTo>
                  <a:pt x="1327023" y="1868932"/>
                </a:lnTo>
                <a:lnTo>
                  <a:pt x="1451356" y="1744599"/>
                </a:lnTo>
                <a:lnTo>
                  <a:pt x="1451356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14755" y="1147572"/>
            <a:ext cx="10200640" cy="5710555"/>
            <a:chOff x="714755" y="1147572"/>
            <a:chExt cx="10200640" cy="5710555"/>
          </a:xfrm>
        </p:grpSpPr>
        <p:sp>
          <p:nvSpPr>
            <p:cNvPr id="4" name="object 4"/>
            <p:cNvSpPr/>
            <p:nvPr/>
          </p:nvSpPr>
          <p:spPr>
            <a:xfrm>
              <a:off x="1344168" y="5721095"/>
              <a:ext cx="2261870" cy="1137285"/>
            </a:xfrm>
            <a:custGeom>
              <a:avLst/>
              <a:gdLst/>
              <a:ahLst/>
              <a:cxnLst/>
              <a:rect l="l" t="t" r="r" b="b"/>
              <a:pathLst>
                <a:path w="2261870" h="1137284">
                  <a:moveTo>
                    <a:pt x="2261616" y="1136904"/>
                  </a:moveTo>
                  <a:lnTo>
                    <a:pt x="1966823" y="840536"/>
                  </a:lnTo>
                  <a:lnTo>
                    <a:pt x="2172081" y="635254"/>
                  </a:lnTo>
                  <a:lnTo>
                    <a:pt x="1715770" y="178904"/>
                  </a:lnTo>
                  <a:lnTo>
                    <a:pt x="1511693" y="382943"/>
                  </a:lnTo>
                  <a:lnTo>
                    <a:pt x="1130808" y="0"/>
                  </a:lnTo>
                  <a:lnTo>
                    <a:pt x="0" y="1136904"/>
                  </a:lnTo>
                  <a:lnTo>
                    <a:pt x="2261616" y="1136904"/>
                  </a:lnTo>
                  <a:close/>
                </a:path>
              </a:pathLst>
            </a:custGeom>
            <a:solidFill>
              <a:srgbClr val="FFC000">
                <a:alpha val="3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14755" y="1147572"/>
              <a:ext cx="10200640" cy="4563110"/>
            </a:xfrm>
            <a:custGeom>
              <a:avLst/>
              <a:gdLst/>
              <a:ahLst/>
              <a:cxnLst/>
              <a:rect l="l" t="t" r="r" b="b"/>
              <a:pathLst>
                <a:path w="10200640" h="4563110">
                  <a:moveTo>
                    <a:pt x="10200132" y="0"/>
                  </a:moveTo>
                  <a:lnTo>
                    <a:pt x="0" y="0"/>
                  </a:lnTo>
                  <a:lnTo>
                    <a:pt x="0" y="4562856"/>
                  </a:lnTo>
                  <a:lnTo>
                    <a:pt x="10200132" y="4562856"/>
                  </a:lnTo>
                  <a:lnTo>
                    <a:pt x="10200132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2886" y="1115313"/>
            <a:ext cx="966279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i="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«Attualmente</a:t>
            </a:r>
            <a:r>
              <a:rPr sz="2800" i="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2800" i="0" spc="-8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test</a:t>
            </a:r>
            <a:r>
              <a:rPr sz="2800" i="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cognitivi</a:t>
            </a:r>
            <a:r>
              <a:rPr sz="2800" i="0" spc="-8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sono</a:t>
            </a:r>
            <a:r>
              <a:rPr sz="2800" i="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molto</a:t>
            </a:r>
            <a:r>
              <a:rPr sz="2800" i="0" spc="-7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utilizzati,</a:t>
            </a:r>
            <a:r>
              <a:rPr sz="2800" i="0" spc="-8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spc="-2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soprattutto</a:t>
            </a:r>
            <a:r>
              <a:rPr sz="2800" i="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negli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Stati</a:t>
            </a:r>
            <a:r>
              <a:rPr sz="2800" i="0" spc="-9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Uniti.</a:t>
            </a:r>
            <a:r>
              <a:rPr sz="2800" i="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Per</a:t>
            </a:r>
            <a:r>
              <a:rPr sz="2800" i="0" spc="-7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i="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esempio: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2886" y="1924818"/>
            <a:ext cx="9813925" cy="31375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370"/>
              </a:spcBef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per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valutare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gli</a:t>
            </a:r>
            <a:r>
              <a:rPr sz="28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atleti</a:t>
            </a:r>
            <a:r>
              <a:rPr sz="280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prima</a:t>
            </a:r>
            <a:r>
              <a:rPr sz="28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praticare</a:t>
            </a:r>
            <a:r>
              <a:rPr sz="28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lo</a:t>
            </a:r>
            <a:r>
              <a:rPr sz="28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sport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2700" marR="187325" indent="456565">
              <a:lnSpc>
                <a:spcPct val="108000"/>
              </a:lnSpc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per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determinare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tempi</a:t>
            </a:r>
            <a:r>
              <a:rPr sz="28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ritorno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2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all’attività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caso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8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trauma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Si</a:t>
            </a:r>
            <a:r>
              <a:rPr sz="28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è</a:t>
            </a:r>
            <a:r>
              <a:rPr sz="28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visto</a:t>
            </a:r>
            <a:r>
              <a:rPr sz="2800" spc="-1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8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un</a:t>
            </a:r>
            <a:r>
              <a:rPr sz="28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atleta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8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cui</a:t>
            </a:r>
            <a:r>
              <a:rPr sz="28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scomparsa</a:t>
            </a:r>
            <a:r>
              <a:rPr sz="2800" spc="-1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soggettiva</a:t>
            </a:r>
            <a:r>
              <a:rPr sz="28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dei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sintomi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2700" marR="851535">
              <a:lnSpc>
                <a:spcPts val="3030"/>
              </a:lnSpc>
              <a:spcBef>
                <a:spcPts val="40"/>
              </a:spcBef>
            </a:pP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avviene</a:t>
            </a:r>
            <a:r>
              <a:rPr sz="28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8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4</a:t>
            </a:r>
            <a:r>
              <a:rPr sz="28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giorni</a:t>
            </a:r>
            <a:r>
              <a:rPr sz="2800" spc="-6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280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normalizzazione</a:t>
            </a:r>
            <a:r>
              <a:rPr sz="28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dei</a:t>
            </a:r>
            <a:r>
              <a:rPr sz="28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test</a:t>
            </a:r>
            <a:r>
              <a:rPr sz="28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neuropsicologici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avviene</a:t>
            </a:r>
            <a:r>
              <a:rPr sz="28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8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una</a:t>
            </a:r>
            <a:r>
              <a:rPr sz="2800" spc="-2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settimana»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91000"/>
              </a:lnSpc>
              <a:spcBef>
                <a:spcPts val="555"/>
              </a:spcBef>
            </a:pPr>
            <a:r>
              <a:rPr sz="2400" b="1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Simone</a:t>
            </a:r>
            <a:r>
              <a:rPr sz="2400" b="1" spc="-7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Marziali</a:t>
            </a:r>
            <a:r>
              <a:rPr sz="2400" b="1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dirigente</a:t>
            </a:r>
            <a:r>
              <a:rPr sz="20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medico</a:t>
            </a:r>
            <a:r>
              <a:rPr sz="20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del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dipartimento</a:t>
            </a:r>
            <a:r>
              <a:rPr sz="20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0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diagnostica</a:t>
            </a:r>
            <a:r>
              <a:rPr sz="2000" spc="-5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per</a:t>
            </a:r>
            <a:r>
              <a:rPr sz="20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immagini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Fondazione Policlinico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Tor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Vergata</a:t>
            </a:r>
            <a:r>
              <a:rPr sz="20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Roma,</a:t>
            </a:r>
            <a:r>
              <a:rPr sz="20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Università</a:t>
            </a:r>
            <a:r>
              <a:rPr sz="2000" spc="-1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degli</a:t>
            </a:r>
            <a:r>
              <a:rPr sz="2000" spc="-5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studi</a:t>
            </a:r>
            <a:r>
              <a:rPr sz="20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Roma</a:t>
            </a:r>
            <a:r>
              <a:rPr sz="2000" spc="-6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4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Tor</a:t>
            </a:r>
            <a:r>
              <a:rPr sz="2000" spc="-35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3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Vergata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(dipartimento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biomedicina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000" spc="-4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111111"/>
                </a:solidFill>
                <a:latin typeface="Calibri" panose="020F0502020204030204"/>
                <a:cs typeface="Calibri" panose="020F0502020204030204"/>
              </a:rPr>
              <a:t>prevenzione)</a:t>
            </a:r>
            <a:endParaRPr sz="20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4230" y="3782314"/>
            <a:ext cx="9704070" cy="2172335"/>
            <a:chOff x="824230" y="3782314"/>
            <a:chExt cx="9704070" cy="2172335"/>
          </a:xfrm>
        </p:grpSpPr>
        <p:sp>
          <p:nvSpPr>
            <p:cNvPr id="3" name="object 3"/>
            <p:cNvSpPr/>
            <p:nvPr/>
          </p:nvSpPr>
          <p:spPr>
            <a:xfrm>
              <a:off x="830580" y="4250436"/>
              <a:ext cx="3942715" cy="1515110"/>
            </a:xfrm>
            <a:custGeom>
              <a:avLst/>
              <a:gdLst/>
              <a:ahLst/>
              <a:cxnLst/>
              <a:rect l="l" t="t" r="r" b="b"/>
              <a:pathLst>
                <a:path w="3942715" h="1515110">
                  <a:moveTo>
                    <a:pt x="3185160" y="0"/>
                  </a:moveTo>
                  <a:lnTo>
                    <a:pt x="3185160" y="378713"/>
                  </a:lnTo>
                  <a:lnTo>
                    <a:pt x="0" y="378713"/>
                  </a:lnTo>
                  <a:lnTo>
                    <a:pt x="0" y="1136142"/>
                  </a:lnTo>
                  <a:lnTo>
                    <a:pt x="3185160" y="1136142"/>
                  </a:lnTo>
                  <a:lnTo>
                    <a:pt x="3185160" y="1514855"/>
                  </a:lnTo>
                  <a:lnTo>
                    <a:pt x="3942587" y="757427"/>
                  </a:lnTo>
                  <a:lnTo>
                    <a:pt x="318516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30580" y="4250436"/>
              <a:ext cx="3942715" cy="1515110"/>
            </a:xfrm>
            <a:custGeom>
              <a:avLst/>
              <a:gdLst/>
              <a:ahLst/>
              <a:cxnLst/>
              <a:rect l="l" t="t" r="r" b="b"/>
              <a:pathLst>
                <a:path w="3942715" h="1515110">
                  <a:moveTo>
                    <a:pt x="0" y="378713"/>
                  </a:moveTo>
                  <a:lnTo>
                    <a:pt x="3185160" y="378713"/>
                  </a:lnTo>
                  <a:lnTo>
                    <a:pt x="3185160" y="0"/>
                  </a:lnTo>
                  <a:lnTo>
                    <a:pt x="3942587" y="757427"/>
                  </a:lnTo>
                  <a:lnTo>
                    <a:pt x="3185160" y="1514855"/>
                  </a:lnTo>
                  <a:lnTo>
                    <a:pt x="3185160" y="1136142"/>
                  </a:lnTo>
                  <a:lnTo>
                    <a:pt x="0" y="1136142"/>
                  </a:lnTo>
                  <a:lnTo>
                    <a:pt x="0" y="37871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628388" y="3788664"/>
              <a:ext cx="2377440" cy="2159635"/>
            </a:xfrm>
            <a:custGeom>
              <a:avLst/>
              <a:gdLst/>
              <a:ahLst/>
              <a:cxnLst/>
              <a:rect l="l" t="t" r="r" b="b"/>
              <a:pathLst>
                <a:path w="2377440" h="2159635">
                  <a:moveTo>
                    <a:pt x="1188720" y="0"/>
                  </a:moveTo>
                  <a:lnTo>
                    <a:pt x="1138474" y="947"/>
                  </a:lnTo>
                  <a:lnTo>
                    <a:pt x="1088760" y="3763"/>
                  </a:lnTo>
                  <a:lnTo>
                    <a:pt x="1039619" y="8411"/>
                  </a:lnTo>
                  <a:lnTo>
                    <a:pt x="991091" y="14854"/>
                  </a:lnTo>
                  <a:lnTo>
                    <a:pt x="943218" y="23054"/>
                  </a:lnTo>
                  <a:lnTo>
                    <a:pt x="896042" y="32973"/>
                  </a:lnTo>
                  <a:lnTo>
                    <a:pt x="849603" y="44574"/>
                  </a:lnTo>
                  <a:lnTo>
                    <a:pt x="803943" y="57819"/>
                  </a:lnTo>
                  <a:lnTo>
                    <a:pt x="759103" y="72672"/>
                  </a:lnTo>
                  <a:lnTo>
                    <a:pt x="715125" y="89094"/>
                  </a:lnTo>
                  <a:lnTo>
                    <a:pt x="672050" y="107049"/>
                  </a:lnTo>
                  <a:lnTo>
                    <a:pt x="629918" y="126498"/>
                  </a:lnTo>
                  <a:lnTo>
                    <a:pt x="588772" y="147404"/>
                  </a:lnTo>
                  <a:lnTo>
                    <a:pt x="548652" y="169730"/>
                  </a:lnTo>
                  <a:lnTo>
                    <a:pt x="509600" y="193439"/>
                  </a:lnTo>
                  <a:lnTo>
                    <a:pt x="471657" y="218492"/>
                  </a:lnTo>
                  <a:lnTo>
                    <a:pt x="434864" y="244853"/>
                  </a:lnTo>
                  <a:lnTo>
                    <a:pt x="399263" y="272484"/>
                  </a:lnTo>
                  <a:lnTo>
                    <a:pt x="364895" y="301347"/>
                  </a:lnTo>
                  <a:lnTo>
                    <a:pt x="331801" y="331406"/>
                  </a:lnTo>
                  <a:lnTo>
                    <a:pt x="300022" y="362622"/>
                  </a:lnTo>
                  <a:lnTo>
                    <a:pt x="269600" y="394958"/>
                  </a:lnTo>
                  <a:lnTo>
                    <a:pt x="240576" y="428376"/>
                  </a:lnTo>
                  <a:lnTo>
                    <a:pt x="212992" y="462840"/>
                  </a:lnTo>
                  <a:lnTo>
                    <a:pt x="186888" y="498312"/>
                  </a:lnTo>
                  <a:lnTo>
                    <a:pt x="162306" y="534754"/>
                  </a:lnTo>
                  <a:lnTo>
                    <a:pt x="139286" y="572129"/>
                  </a:lnTo>
                  <a:lnTo>
                    <a:pt x="117871" y="610399"/>
                  </a:lnTo>
                  <a:lnTo>
                    <a:pt x="98102" y="649527"/>
                  </a:lnTo>
                  <a:lnTo>
                    <a:pt x="80020" y="689476"/>
                  </a:lnTo>
                  <a:lnTo>
                    <a:pt x="63666" y="730208"/>
                  </a:lnTo>
                  <a:lnTo>
                    <a:pt x="49081" y="771685"/>
                  </a:lnTo>
                  <a:lnTo>
                    <a:pt x="36307" y="813870"/>
                  </a:lnTo>
                  <a:lnTo>
                    <a:pt x="25385" y="856726"/>
                  </a:lnTo>
                  <a:lnTo>
                    <a:pt x="16356" y="900215"/>
                  </a:lnTo>
                  <a:lnTo>
                    <a:pt x="9262" y="944300"/>
                  </a:lnTo>
                  <a:lnTo>
                    <a:pt x="4144" y="988943"/>
                  </a:lnTo>
                  <a:lnTo>
                    <a:pt x="1042" y="1034106"/>
                  </a:lnTo>
                  <a:lnTo>
                    <a:pt x="0" y="1079754"/>
                  </a:lnTo>
                  <a:lnTo>
                    <a:pt x="1042" y="1125401"/>
                  </a:lnTo>
                  <a:lnTo>
                    <a:pt x="4144" y="1170564"/>
                  </a:lnTo>
                  <a:lnTo>
                    <a:pt x="9262" y="1215207"/>
                  </a:lnTo>
                  <a:lnTo>
                    <a:pt x="16356" y="1259292"/>
                  </a:lnTo>
                  <a:lnTo>
                    <a:pt x="25385" y="1302781"/>
                  </a:lnTo>
                  <a:lnTo>
                    <a:pt x="36307" y="1345637"/>
                  </a:lnTo>
                  <a:lnTo>
                    <a:pt x="49081" y="1387822"/>
                  </a:lnTo>
                  <a:lnTo>
                    <a:pt x="63666" y="1429299"/>
                  </a:lnTo>
                  <a:lnTo>
                    <a:pt x="80020" y="1470031"/>
                  </a:lnTo>
                  <a:lnTo>
                    <a:pt x="98102" y="1509980"/>
                  </a:lnTo>
                  <a:lnTo>
                    <a:pt x="117871" y="1549108"/>
                  </a:lnTo>
                  <a:lnTo>
                    <a:pt x="139286" y="1587378"/>
                  </a:lnTo>
                  <a:lnTo>
                    <a:pt x="162305" y="1624753"/>
                  </a:lnTo>
                  <a:lnTo>
                    <a:pt x="186888" y="1661195"/>
                  </a:lnTo>
                  <a:lnTo>
                    <a:pt x="212992" y="1696667"/>
                  </a:lnTo>
                  <a:lnTo>
                    <a:pt x="240576" y="1731131"/>
                  </a:lnTo>
                  <a:lnTo>
                    <a:pt x="269600" y="1764549"/>
                  </a:lnTo>
                  <a:lnTo>
                    <a:pt x="300022" y="1796885"/>
                  </a:lnTo>
                  <a:lnTo>
                    <a:pt x="331801" y="1828101"/>
                  </a:lnTo>
                  <a:lnTo>
                    <a:pt x="364895" y="1858160"/>
                  </a:lnTo>
                  <a:lnTo>
                    <a:pt x="399263" y="1887023"/>
                  </a:lnTo>
                  <a:lnTo>
                    <a:pt x="434864" y="1914654"/>
                  </a:lnTo>
                  <a:lnTo>
                    <a:pt x="471657" y="1941015"/>
                  </a:lnTo>
                  <a:lnTo>
                    <a:pt x="509600" y="1966068"/>
                  </a:lnTo>
                  <a:lnTo>
                    <a:pt x="548652" y="1989777"/>
                  </a:lnTo>
                  <a:lnTo>
                    <a:pt x="588771" y="2012103"/>
                  </a:lnTo>
                  <a:lnTo>
                    <a:pt x="629918" y="2033009"/>
                  </a:lnTo>
                  <a:lnTo>
                    <a:pt x="672050" y="2052458"/>
                  </a:lnTo>
                  <a:lnTo>
                    <a:pt x="715125" y="2070413"/>
                  </a:lnTo>
                  <a:lnTo>
                    <a:pt x="759103" y="2086835"/>
                  </a:lnTo>
                  <a:lnTo>
                    <a:pt x="803943" y="2101688"/>
                  </a:lnTo>
                  <a:lnTo>
                    <a:pt x="849603" y="2114933"/>
                  </a:lnTo>
                  <a:lnTo>
                    <a:pt x="896042" y="2126534"/>
                  </a:lnTo>
                  <a:lnTo>
                    <a:pt x="943218" y="2136453"/>
                  </a:lnTo>
                  <a:lnTo>
                    <a:pt x="991091" y="2144653"/>
                  </a:lnTo>
                  <a:lnTo>
                    <a:pt x="1039619" y="2151096"/>
                  </a:lnTo>
                  <a:lnTo>
                    <a:pt x="1088760" y="2155744"/>
                  </a:lnTo>
                  <a:lnTo>
                    <a:pt x="1138474" y="2158560"/>
                  </a:lnTo>
                  <a:lnTo>
                    <a:pt x="1188720" y="2159508"/>
                  </a:lnTo>
                  <a:lnTo>
                    <a:pt x="1238965" y="2158560"/>
                  </a:lnTo>
                  <a:lnTo>
                    <a:pt x="1288679" y="2155744"/>
                  </a:lnTo>
                  <a:lnTo>
                    <a:pt x="1337820" y="2151096"/>
                  </a:lnTo>
                  <a:lnTo>
                    <a:pt x="1386348" y="2144653"/>
                  </a:lnTo>
                  <a:lnTo>
                    <a:pt x="1434221" y="2136453"/>
                  </a:lnTo>
                  <a:lnTo>
                    <a:pt x="1481397" y="2126534"/>
                  </a:lnTo>
                  <a:lnTo>
                    <a:pt x="1527836" y="2114933"/>
                  </a:lnTo>
                  <a:lnTo>
                    <a:pt x="1573496" y="2101688"/>
                  </a:lnTo>
                  <a:lnTo>
                    <a:pt x="1618336" y="2086835"/>
                  </a:lnTo>
                  <a:lnTo>
                    <a:pt x="1662314" y="2070413"/>
                  </a:lnTo>
                  <a:lnTo>
                    <a:pt x="1705389" y="2052458"/>
                  </a:lnTo>
                  <a:lnTo>
                    <a:pt x="1747521" y="2033009"/>
                  </a:lnTo>
                  <a:lnTo>
                    <a:pt x="1788667" y="2012103"/>
                  </a:lnTo>
                  <a:lnTo>
                    <a:pt x="1828787" y="1989777"/>
                  </a:lnTo>
                  <a:lnTo>
                    <a:pt x="1867839" y="1966068"/>
                  </a:lnTo>
                  <a:lnTo>
                    <a:pt x="1905782" y="1941015"/>
                  </a:lnTo>
                  <a:lnTo>
                    <a:pt x="1942575" y="1914654"/>
                  </a:lnTo>
                  <a:lnTo>
                    <a:pt x="1978176" y="1887023"/>
                  </a:lnTo>
                  <a:lnTo>
                    <a:pt x="2012544" y="1858160"/>
                  </a:lnTo>
                  <a:lnTo>
                    <a:pt x="2045638" y="1828101"/>
                  </a:lnTo>
                  <a:lnTo>
                    <a:pt x="2077417" y="1796885"/>
                  </a:lnTo>
                  <a:lnTo>
                    <a:pt x="2107839" y="1764549"/>
                  </a:lnTo>
                  <a:lnTo>
                    <a:pt x="2136863" y="1731131"/>
                  </a:lnTo>
                  <a:lnTo>
                    <a:pt x="2164447" y="1696667"/>
                  </a:lnTo>
                  <a:lnTo>
                    <a:pt x="2190551" y="1661195"/>
                  </a:lnTo>
                  <a:lnTo>
                    <a:pt x="2215134" y="1624753"/>
                  </a:lnTo>
                  <a:lnTo>
                    <a:pt x="2238153" y="1587378"/>
                  </a:lnTo>
                  <a:lnTo>
                    <a:pt x="2259568" y="1549108"/>
                  </a:lnTo>
                  <a:lnTo>
                    <a:pt x="2279337" y="1509980"/>
                  </a:lnTo>
                  <a:lnTo>
                    <a:pt x="2297419" y="1470031"/>
                  </a:lnTo>
                  <a:lnTo>
                    <a:pt x="2313773" y="1429299"/>
                  </a:lnTo>
                  <a:lnTo>
                    <a:pt x="2328358" y="1387822"/>
                  </a:lnTo>
                  <a:lnTo>
                    <a:pt x="2341132" y="1345637"/>
                  </a:lnTo>
                  <a:lnTo>
                    <a:pt x="2352054" y="1302781"/>
                  </a:lnTo>
                  <a:lnTo>
                    <a:pt x="2361083" y="1259292"/>
                  </a:lnTo>
                  <a:lnTo>
                    <a:pt x="2368177" y="1215207"/>
                  </a:lnTo>
                  <a:lnTo>
                    <a:pt x="2373295" y="1170564"/>
                  </a:lnTo>
                  <a:lnTo>
                    <a:pt x="2376397" y="1125401"/>
                  </a:lnTo>
                  <a:lnTo>
                    <a:pt x="2377440" y="1079754"/>
                  </a:lnTo>
                  <a:lnTo>
                    <a:pt x="2376397" y="1034106"/>
                  </a:lnTo>
                  <a:lnTo>
                    <a:pt x="2373295" y="988943"/>
                  </a:lnTo>
                  <a:lnTo>
                    <a:pt x="2368177" y="944300"/>
                  </a:lnTo>
                  <a:lnTo>
                    <a:pt x="2361083" y="900215"/>
                  </a:lnTo>
                  <a:lnTo>
                    <a:pt x="2352054" y="856726"/>
                  </a:lnTo>
                  <a:lnTo>
                    <a:pt x="2341132" y="813870"/>
                  </a:lnTo>
                  <a:lnTo>
                    <a:pt x="2328358" y="771685"/>
                  </a:lnTo>
                  <a:lnTo>
                    <a:pt x="2313773" y="730208"/>
                  </a:lnTo>
                  <a:lnTo>
                    <a:pt x="2297419" y="689476"/>
                  </a:lnTo>
                  <a:lnTo>
                    <a:pt x="2279337" y="649527"/>
                  </a:lnTo>
                  <a:lnTo>
                    <a:pt x="2259568" y="610399"/>
                  </a:lnTo>
                  <a:lnTo>
                    <a:pt x="2238153" y="572129"/>
                  </a:lnTo>
                  <a:lnTo>
                    <a:pt x="2215134" y="534754"/>
                  </a:lnTo>
                  <a:lnTo>
                    <a:pt x="2190551" y="498312"/>
                  </a:lnTo>
                  <a:lnTo>
                    <a:pt x="2164447" y="462840"/>
                  </a:lnTo>
                  <a:lnTo>
                    <a:pt x="2136863" y="428376"/>
                  </a:lnTo>
                  <a:lnTo>
                    <a:pt x="2107839" y="394958"/>
                  </a:lnTo>
                  <a:lnTo>
                    <a:pt x="2077417" y="362622"/>
                  </a:lnTo>
                  <a:lnTo>
                    <a:pt x="2045638" y="331406"/>
                  </a:lnTo>
                  <a:lnTo>
                    <a:pt x="2012544" y="301347"/>
                  </a:lnTo>
                  <a:lnTo>
                    <a:pt x="1978176" y="272484"/>
                  </a:lnTo>
                  <a:lnTo>
                    <a:pt x="1942575" y="244853"/>
                  </a:lnTo>
                  <a:lnTo>
                    <a:pt x="1905782" y="218492"/>
                  </a:lnTo>
                  <a:lnTo>
                    <a:pt x="1867839" y="193439"/>
                  </a:lnTo>
                  <a:lnTo>
                    <a:pt x="1828787" y="169730"/>
                  </a:lnTo>
                  <a:lnTo>
                    <a:pt x="1788668" y="147404"/>
                  </a:lnTo>
                  <a:lnTo>
                    <a:pt x="1747521" y="126498"/>
                  </a:lnTo>
                  <a:lnTo>
                    <a:pt x="1705389" y="107049"/>
                  </a:lnTo>
                  <a:lnTo>
                    <a:pt x="1662314" y="89094"/>
                  </a:lnTo>
                  <a:lnTo>
                    <a:pt x="1618336" y="72672"/>
                  </a:lnTo>
                  <a:lnTo>
                    <a:pt x="1573496" y="57819"/>
                  </a:lnTo>
                  <a:lnTo>
                    <a:pt x="1527836" y="44574"/>
                  </a:lnTo>
                  <a:lnTo>
                    <a:pt x="1481397" y="32973"/>
                  </a:lnTo>
                  <a:lnTo>
                    <a:pt x="1434221" y="23054"/>
                  </a:lnTo>
                  <a:lnTo>
                    <a:pt x="1386348" y="14854"/>
                  </a:lnTo>
                  <a:lnTo>
                    <a:pt x="1337820" y="8411"/>
                  </a:lnTo>
                  <a:lnTo>
                    <a:pt x="1288679" y="3763"/>
                  </a:lnTo>
                  <a:lnTo>
                    <a:pt x="1238965" y="947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28388" y="3788664"/>
              <a:ext cx="2377440" cy="2159635"/>
            </a:xfrm>
            <a:custGeom>
              <a:avLst/>
              <a:gdLst/>
              <a:ahLst/>
              <a:cxnLst/>
              <a:rect l="l" t="t" r="r" b="b"/>
              <a:pathLst>
                <a:path w="2377440" h="2159635">
                  <a:moveTo>
                    <a:pt x="0" y="1079754"/>
                  </a:moveTo>
                  <a:lnTo>
                    <a:pt x="1042" y="1034106"/>
                  </a:lnTo>
                  <a:lnTo>
                    <a:pt x="4144" y="988943"/>
                  </a:lnTo>
                  <a:lnTo>
                    <a:pt x="9262" y="944300"/>
                  </a:lnTo>
                  <a:lnTo>
                    <a:pt x="16356" y="900215"/>
                  </a:lnTo>
                  <a:lnTo>
                    <a:pt x="25385" y="856726"/>
                  </a:lnTo>
                  <a:lnTo>
                    <a:pt x="36307" y="813870"/>
                  </a:lnTo>
                  <a:lnTo>
                    <a:pt x="49081" y="771685"/>
                  </a:lnTo>
                  <a:lnTo>
                    <a:pt x="63666" y="730208"/>
                  </a:lnTo>
                  <a:lnTo>
                    <a:pt x="80020" y="689476"/>
                  </a:lnTo>
                  <a:lnTo>
                    <a:pt x="98102" y="649527"/>
                  </a:lnTo>
                  <a:lnTo>
                    <a:pt x="117871" y="610399"/>
                  </a:lnTo>
                  <a:lnTo>
                    <a:pt x="139286" y="572129"/>
                  </a:lnTo>
                  <a:lnTo>
                    <a:pt x="162306" y="534754"/>
                  </a:lnTo>
                  <a:lnTo>
                    <a:pt x="186888" y="498312"/>
                  </a:lnTo>
                  <a:lnTo>
                    <a:pt x="212992" y="462840"/>
                  </a:lnTo>
                  <a:lnTo>
                    <a:pt x="240576" y="428376"/>
                  </a:lnTo>
                  <a:lnTo>
                    <a:pt x="269600" y="394958"/>
                  </a:lnTo>
                  <a:lnTo>
                    <a:pt x="300022" y="362622"/>
                  </a:lnTo>
                  <a:lnTo>
                    <a:pt x="331801" y="331406"/>
                  </a:lnTo>
                  <a:lnTo>
                    <a:pt x="364895" y="301347"/>
                  </a:lnTo>
                  <a:lnTo>
                    <a:pt x="399263" y="272484"/>
                  </a:lnTo>
                  <a:lnTo>
                    <a:pt x="434864" y="244853"/>
                  </a:lnTo>
                  <a:lnTo>
                    <a:pt x="471657" y="218492"/>
                  </a:lnTo>
                  <a:lnTo>
                    <a:pt x="509600" y="193439"/>
                  </a:lnTo>
                  <a:lnTo>
                    <a:pt x="548652" y="169730"/>
                  </a:lnTo>
                  <a:lnTo>
                    <a:pt x="588772" y="147404"/>
                  </a:lnTo>
                  <a:lnTo>
                    <a:pt x="629918" y="126498"/>
                  </a:lnTo>
                  <a:lnTo>
                    <a:pt x="672050" y="107049"/>
                  </a:lnTo>
                  <a:lnTo>
                    <a:pt x="715125" y="89094"/>
                  </a:lnTo>
                  <a:lnTo>
                    <a:pt x="759103" y="72672"/>
                  </a:lnTo>
                  <a:lnTo>
                    <a:pt x="803943" y="57819"/>
                  </a:lnTo>
                  <a:lnTo>
                    <a:pt x="849603" y="44574"/>
                  </a:lnTo>
                  <a:lnTo>
                    <a:pt x="896042" y="32973"/>
                  </a:lnTo>
                  <a:lnTo>
                    <a:pt x="943218" y="23054"/>
                  </a:lnTo>
                  <a:lnTo>
                    <a:pt x="991091" y="14854"/>
                  </a:lnTo>
                  <a:lnTo>
                    <a:pt x="1039619" y="8411"/>
                  </a:lnTo>
                  <a:lnTo>
                    <a:pt x="1088760" y="3763"/>
                  </a:lnTo>
                  <a:lnTo>
                    <a:pt x="1138474" y="947"/>
                  </a:lnTo>
                  <a:lnTo>
                    <a:pt x="1188720" y="0"/>
                  </a:lnTo>
                  <a:lnTo>
                    <a:pt x="1238965" y="947"/>
                  </a:lnTo>
                  <a:lnTo>
                    <a:pt x="1288679" y="3763"/>
                  </a:lnTo>
                  <a:lnTo>
                    <a:pt x="1337820" y="8411"/>
                  </a:lnTo>
                  <a:lnTo>
                    <a:pt x="1386348" y="14854"/>
                  </a:lnTo>
                  <a:lnTo>
                    <a:pt x="1434221" y="23054"/>
                  </a:lnTo>
                  <a:lnTo>
                    <a:pt x="1481397" y="32973"/>
                  </a:lnTo>
                  <a:lnTo>
                    <a:pt x="1527836" y="44574"/>
                  </a:lnTo>
                  <a:lnTo>
                    <a:pt x="1573496" y="57819"/>
                  </a:lnTo>
                  <a:lnTo>
                    <a:pt x="1618336" y="72672"/>
                  </a:lnTo>
                  <a:lnTo>
                    <a:pt x="1662314" y="89094"/>
                  </a:lnTo>
                  <a:lnTo>
                    <a:pt x="1705389" y="107049"/>
                  </a:lnTo>
                  <a:lnTo>
                    <a:pt x="1747521" y="126498"/>
                  </a:lnTo>
                  <a:lnTo>
                    <a:pt x="1788668" y="147404"/>
                  </a:lnTo>
                  <a:lnTo>
                    <a:pt x="1828787" y="169730"/>
                  </a:lnTo>
                  <a:lnTo>
                    <a:pt x="1867839" y="193439"/>
                  </a:lnTo>
                  <a:lnTo>
                    <a:pt x="1905782" y="218492"/>
                  </a:lnTo>
                  <a:lnTo>
                    <a:pt x="1942575" y="244853"/>
                  </a:lnTo>
                  <a:lnTo>
                    <a:pt x="1978176" y="272484"/>
                  </a:lnTo>
                  <a:lnTo>
                    <a:pt x="2012544" y="301347"/>
                  </a:lnTo>
                  <a:lnTo>
                    <a:pt x="2045638" y="331406"/>
                  </a:lnTo>
                  <a:lnTo>
                    <a:pt x="2077417" y="362622"/>
                  </a:lnTo>
                  <a:lnTo>
                    <a:pt x="2107839" y="394958"/>
                  </a:lnTo>
                  <a:lnTo>
                    <a:pt x="2136863" y="428376"/>
                  </a:lnTo>
                  <a:lnTo>
                    <a:pt x="2164447" y="462840"/>
                  </a:lnTo>
                  <a:lnTo>
                    <a:pt x="2190551" y="498312"/>
                  </a:lnTo>
                  <a:lnTo>
                    <a:pt x="2215134" y="534754"/>
                  </a:lnTo>
                  <a:lnTo>
                    <a:pt x="2238153" y="572129"/>
                  </a:lnTo>
                  <a:lnTo>
                    <a:pt x="2259568" y="610399"/>
                  </a:lnTo>
                  <a:lnTo>
                    <a:pt x="2279337" y="649527"/>
                  </a:lnTo>
                  <a:lnTo>
                    <a:pt x="2297419" y="689476"/>
                  </a:lnTo>
                  <a:lnTo>
                    <a:pt x="2313773" y="730208"/>
                  </a:lnTo>
                  <a:lnTo>
                    <a:pt x="2328358" y="771685"/>
                  </a:lnTo>
                  <a:lnTo>
                    <a:pt x="2341132" y="813870"/>
                  </a:lnTo>
                  <a:lnTo>
                    <a:pt x="2352054" y="856726"/>
                  </a:lnTo>
                  <a:lnTo>
                    <a:pt x="2361083" y="900215"/>
                  </a:lnTo>
                  <a:lnTo>
                    <a:pt x="2368177" y="944300"/>
                  </a:lnTo>
                  <a:lnTo>
                    <a:pt x="2373295" y="988943"/>
                  </a:lnTo>
                  <a:lnTo>
                    <a:pt x="2376397" y="1034106"/>
                  </a:lnTo>
                  <a:lnTo>
                    <a:pt x="2377440" y="1079754"/>
                  </a:lnTo>
                  <a:lnTo>
                    <a:pt x="2376397" y="1125401"/>
                  </a:lnTo>
                  <a:lnTo>
                    <a:pt x="2373295" y="1170564"/>
                  </a:lnTo>
                  <a:lnTo>
                    <a:pt x="2368177" y="1215207"/>
                  </a:lnTo>
                  <a:lnTo>
                    <a:pt x="2361083" y="1259292"/>
                  </a:lnTo>
                  <a:lnTo>
                    <a:pt x="2352054" y="1302781"/>
                  </a:lnTo>
                  <a:lnTo>
                    <a:pt x="2341132" y="1345637"/>
                  </a:lnTo>
                  <a:lnTo>
                    <a:pt x="2328358" y="1387822"/>
                  </a:lnTo>
                  <a:lnTo>
                    <a:pt x="2313773" y="1429299"/>
                  </a:lnTo>
                  <a:lnTo>
                    <a:pt x="2297419" y="1470031"/>
                  </a:lnTo>
                  <a:lnTo>
                    <a:pt x="2279337" y="1509980"/>
                  </a:lnTo>
                  <a:lnTo>
                    <a:pt x="2259568" y="1549108"/>
                  </a:lnTo>
                  <a:lnTo>
                    <a:pt x="2238153" y="1587378"/>
                  </a:lnTo>
                  <a:lnTo>
                    <a:pt x="2215134" y="1624753"/>
                  </a:lnTo>
                  <a:lnTo>
                    <a:pt x="2190551" y="1661195"/>
                  </a:lnTo>
                  <a:lnTo>
                    <a:pt x="2164447" y="1696667"/>
                  </a:lnTo>
                  <a:lnTo>
                    <a:pt x="2136863" y="1731131"/>
                  </a:lnTo>
                  <a:lnTo>
                    <a:pt x="2107839" y="1764549"/>
                  </a:lnTo>
                  <a:lnTo>
                    <a:pt x="2077417" y="1796885"/>
                  </a:lnTo>
                  <a:lnTo>
                    <a:pt x="2045638" y="1828101"/>
                  </a:lnTo>
                  <a:lnTo>
                    <a:pt x="2012544" y="1858160"/>
                  </a:lnTo>
                  <a:lnTo>
                    <a:pt x="1978176" y="1887023"/>
                  </a:lnTo>
                  <a:lnTo>
                    <a:pt x="1942575" y="1914654"/>
                  </a:lnTo>
                  <a:lnTo>
                    <a:pt x="1905782" y="1941015"/>
                  </a:lnTo>
                  <a:lnTo>
                    <a:pt x="1867839" y="1966068"/>
                  </a:lnTo>
                  <a:lnTo>
                    <a:pt x="1828787" y="1989777"/>
                  </a:lnTo>
                  <a:lnTo>
                    <a:pt x="1788667" y="2012103"/>
                  </a:lnTo>
                  <a:lnTo>
                    <a:pt x="1747521" y="2033009"/>
                  </a:lnTo>
                  <a:lnTo>
                    <a:pt x="1705389" y="2052458"/>
                  </a:lnTo>
                  <a:lnTo>
                    <a:pt x="1662314" y="2070413"/>
                  </a:lnTo>
                  <a:lnTo>
                    <a:pt x="1618336" y="2086835"/>
                  </a:lnTo>
                  <a:lnTo>
                    <a:pt x="1573496" y="2101688"/>
                  </a:lnTo>
                  <a:lnTo>
                    <a:pt x="1527836" y="2114933"/>
                  </a:lnTo>
                  <a:lnTo>
                    <a:pt x="1481397" y="2126534"/>
                  </a:lnTo>
                  <a:lnTo>
                    <a:pt x="1434221" y="2136453"/>
                  </a:lnTo>
                  <a:lnTo>
                    <a:pt x="1386348" y="2144653"/>
                  </a:lnTo>
                  <a:lnTo>
                    <a:pt x="1337820" y="2151096"/>
                  </a:lnTo>
                  <a:lnTo>
                    <a:pt x="1288679" y="2155744"/>
                  </a:lnTo>
                  <a:lnTo>
                    <a:pt x="1238965" y="2158560"/>
                  </a:lnTo>
                  <a:lnTo>
                    <a:pt x="1188720" y="2159508"/>
                  </a:lnTo>
                  <a:lnTo>
                    <a:pt x="1138474" y="2158560"/>
                  </a:lnTo>
                  <a:lnTo>
                    <a:pt x="1088760" y="2155744"/>
                  </a:lnTo>
                  <a:lnTo>
                    <a:pt x="1039619" y="2151096"/>
                  </a:lnTo>
                  <a:lnTo>
                    <a:pt x="991091" y="2144653"/>
                  </a:lnTo>
                  <a:lnTo>
                    <a:pt x="943218" y="2136453"/>
                  </a:lnTo>
                  <a:lnTo>
                    <a:pt x="896042" y="2126534"/>
                  </a:lnTo>
                  <a:lnTo>
                    <a:pt x="849603" y="2114933"/>
                  </a:lnTo>
                  <a:lnTo>
                    <a:pt x="803943" y="2101688"/>
                  </a:lnTo>
                  <a:lnTo>
                    <a:pt x="759103" y="2086835"/>
                  </a:lnTo>
                  <a:lnTo>
                    <a:pt x="715125" y="2070413"/>
                  </a:lnTo>
                  <a:lnTo>
                    <a:pt x="672050" y="2052458"/>
                  </a:lnTo>
                  <a:lnTo>
                    <a:pt x="629918" y="2033009"/>
                  </a:lnTo>
                  <a:lnTo>
                    <a:pt x="588771" y="2012103"/>
                  </a:lnTo>
                  <a:lnTo>
                    <a:pt x="548652" y="1989777"/>
                  </a:lnTo>
                  <a:lnTo>
                    <a:pt x="509600" y="1966068"/>
                  </a:lnTo>
                  <a:lnTo>
                    <a:pt x="471657" y="1941015"/>
                  </a:lnTo>
                  <a:lnTo>
                    <a:pt x="434864" y="1914654"/>
                  </a:lnTo>
                  <a:lnTo>
                    <a:pt x="399263" y="1887023"/>
                  </a:lnTo>
                  <a:lnTo>
                    <a:pt x="364895" y="1858160"/>
                  </a:lnTo>
                  <a:lnTo>
                    <a:pt x="331801" y="1828101"/>
                  </a:lnTo>
                  <a:lnTo>
                    <a:pt x="300022" y="1796885"/>
                  </a:lnTo>
                  <a:lnTo>
                    <a:pt x="269600" y="1764549"/>
                  </a:lnTo>
                  <a:lnTo>
                    <a:pt x="240576" y="1731131"/>
                  </a:lnTo>
                  <a:lnTo>
                    <a:pt x="212992" y="1696667"/>
                  </a:lnTo>
                  <a:lnTo>
                    <a:pt x="186888" y="1661195"/>
                  </a:lnTo>
                  <a:lnTo>
                    <a:pt x="162305" y="1624753"/>
                  </a:lnTo>
                  <a:lnTo>
                    <a:pt x="139286" y="1587378"/>
                  </a:lnTo>
                  <a:lnTo>
                    <a:pt x="117871" y="1549108"/>
                  </a:lnTo>
                  <a:lnTo>
                    <a:pt x="98102" y="1509980"/>
                  </a:lnTo>
                  <a:lnTo>
                    <a:pt x="80020" y="1470031"/>
                  </a:lnTo>
                  <a:lnTo>
                    <a:pt x="63666" y="1429299"/>
                  </a:lnTo>
                  <a:lnTo>
                    <a:pt x="49081" y="1387822"/>
                  </a:lnTo>
                  <a:lnTo>
                    <a:pt x="36307" y="1345637"/>
                  </a:lnTo>
                  <a:lnTo>
                    <a:pt x="25385" y="1302781"/>
                  </a:lnTo>
                  <a:lnTo>
                    <a:pt x="16356" y="1259292"/>
                  </a:lnTo>
                  <a:lnTo>
                    <a:pt x="9262" y="1215207"/>
                  </a:lnTo>
                  <a:lnTo>
                    <a:pt x="4144" y="1170564"/>
                  </a:lnTo>
                  <a:lnTo>
                    <a:pt x="1042" y="1125401"/>
                  </a:lnTo>
                  <a:lnTo>
                    <a:pt x="0" y="107975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05827" y="4219956"/>
              <a:ext cx="3515995" cy="1385570"/>
            </a:xfrm>
            <a:custGeom>
              <a:avLst/>
              <a:gdLst/>
              <a:ahLst/>
              <a:cxnLst/>
              <a:rect l="l" t="t" r="r" b="b"/>
              <a:pathLst>
                <a:path w="3515995" h="1385570">
                  <a:moveTo>
                    <a:pt x="2823210" y="0"/>
                  </a:moveTo>
                  <a:lnTo>
                    <a:pt x="2823210" y="346329"/>
                  </a:lnTo>
                  <a:lnTo>
                    <a:pt x="0" y="346329"/>
                  </a:lnTo>
                  <a:lnTo>
                    <a:pt x="0" y="1038987"/>
                  </a:lnTo>
                  <a:lnTo>
                    <a:pt x="2823210" y="1038987"/>
                  </a:lnTo>
                  <a:lnTo>
                    <a:pt x="2823210" y="1385316"/>
                  </a:lnTo>
                  <a:lnTo>
                    <a:pt x="3515868" y="692658"/>
                  </a:lnTo>
                  <a:lnTo>
                    <a:pt x="282321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05827" y="4219956"/>
              <a:ext cx="3515995" cy="1385570"/>
            </a:xfrm>
            <a:custGeom>
              <a:avLst/>
              <a:gdLst/>
              <a:ahLst/>
              <a:cxnLst/>
              <a:rect l="l" t="t" r="r" b="b"/>
              <a:pathLst>
                <a:path w="3515995" h="1385570">
                  <a:moveTo>
                    <a:pt x="0" y="346329"/>
                  </a:moveTo>
                  <a:lnTo>
                    <a:pt x="2823210" y="346329"/>
                  </a:lnTo>
                  <a:lnTo>
                    <a:pt x="2823210" y="0"/>
                  </a:lnTo>
                  <a:lnTo>
                    <a:pt x="3515868" y="692658"/>
                  </a:lnTo>
                  <a:lnTo>
                    <a:pt x="2823210" y="1385316"/>
                  </a:lnTo>
                  <a:lnTo>
                    <a:pt x="2823210" y="1038987"/>
                  </a:lnTo>
                  <a:lnTo>
                    <a:pt x="0" y="1038987"/>
                  </a:lnTo>
                  <a:lnTo>
                    <a:pt x="0" y="34632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61694" y="4647692"/>
            <a:ext cx="30441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5" marR="5080" indent="-40132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Cosa</a:t>
            </a:r>
            <a:r>
              <a:rPr sz="2400" b="1" spc="-5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ho</a:t>
            </a:r>
            <a:r>
              <a:rPr sz="2400" b="1" spc="-4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fatto</a:t>
            </a:r>
            <a:r>
              <a:rPr sz="2400" b="1" spc="-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400" b="1" spc="-5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passato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Cosa</a:t>
            </a:r>
            <a:r>
              <a:rPr sz="24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ho</a:t>
            </a:r>
            <a:r>
              <a:rPr sz="24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imparato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88153" y="4264279"/>
            <a:ext cx="20110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Quello</a:t>
            </a:r>
            <a:r>
              <a:rPr sz="2400" b="1" spc="-4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400" b="1" spc="-5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sta</a:t>
            </a:r>
            <a:r>
              <a:rPr sz="2400" b="1" spc="-7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succedendo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400" b="1" spc="-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questi</a:t>
            </a:r>
            <a:r>
              <a:rPr sz="2400" b="1" spc="-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minuti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50657" y="4490720"/>
            <a:ext cx="18561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Cosa</a:t>
            </a:r>
            <a:r>
              <a:rPr sz="2400" b="1" spc="-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imparerò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nel</a:t>
            </a:r>
            <a:r>
              <a:rPr sz="24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futuro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71846" y="2131822"/>
            <a:ext cx="868044" cy="1604010"/>
            <a:chOff x="5371846" y="2131822"/>
            <a:chExt cx="868044" cy="1604010"/>
          </a:xfrm>
        </p:grpSpPr>
        <p:sp>
          <p:nvSpPr>
            <p:cNvPr id="13" name="object 13"/>
            <p:cNvSpPr/>
            <p:nvPr/>
          </p:nvSpPr>
          <p:spPr>
            <a:xfrm>
              <a:off x="5378196" y="2138172"/>
              <a:ext cx="855344" cy="1591310"/>
            </a:xfrm>
            <a:custGeom>
              <a:avLst/>
              <a:gdLst/>
              <a:ahLst/>
              <a:cxnLst/>
              <a:rect l="l" t="t" r="r" b="b"/>
              <a:pathLst>
                <a:path w="855345" h="1591310">
                  <a:moveTo>
                    <a:pt x="641223" y="0"/>
                  </a:moveTo>
                  <a:lnTo>
                    <a:pt x="213740" y="0"/>
                  </a:lnTo>
                  <a:lnTo>
                    <a:pt x="213740" y="1163574"/>
                  </a:lnTo>
                  <a:lnTo>
                    <a:pt x="0" y="1163574"/>
                  </a:lnTo>
                  <a:lnTo>
                    <a:pt x="427481" y="1591055"/>
                  </a:lnTo>
                  <a:lnTo>
                    <a:pt x="854963" y="1163574"/>
                  </a:lnTo>
                  <a:lnTo>
                    <a:pt x="641223" y="1163574"/>
                  </a:lnTo>
                  <a:lnTo>
                    <a:pt x="64122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378196" y="2138172"/>
              <a:ext cx="855344" cy="1591310"/>
            </a:xfrm>
            <a:custGeom>
              <a:avLst/>
              <a:gdLst/>
              <a:ahLst/>
              <a:cxnLst/>
              <a:rect l="l" t="t" r="r" b="b"/>
              <a:pathLst>
                <a:path w="855345" h="1591310">
                  <a:moveTo>
                    <a:pt x="0" y="1163574"/>
                  </a:moveTo>
                  <a:lnTo>
                    <a:pt x="213740" y="1163574"/>
                  </a:lnTo>
                  <a:lnTo>
                    <a:pt x="213740" y="0"/>
                  </a:lnTo>
                  <a:lnTo>
                    <a:pt x="641223" y="0"/>
                  </a:lnTo>
                  <a:lnTo>
                    <a:pt x="641223" y="1163574"/>
                  </a:lnTo>
                  <a:lnTo>
                    <a:pt x="854963" y="1163574"/>
                  </a:lnTo>
                  <a:lnTo>
                    <a:pt x="427481" y="1591055"/>
                  </a:lnTo>
                  <a:lnTo>
                    <a:pt x="0" y="116357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829175" y="1141844"/>
            <a:ext cx="195262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Ictus</a:t>
            </a:r>
            <a:endParaRPr sz="4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16202" y="3908297"/>
            <a:ext cx="7861300" cy="2016760"/>
          </a:xfrm>
          <a:custGeom>
            <a:avLst/>
            <a:gdLst/>
            <a:ahLst/>
            <a:cxnLst/>
            <a:rect l="l" t="t" r="r" b="b"/>
            <a:pathLst>
              <a:path w="7861300" h="2016760">
                <a:moveTo>
                  <a:pt x="291084" y="39624"/>
                </a:moveTo>
                <a:lnTo>
                  <a:pt x="1995170" y="2016340"/>
                </a:lnTo>
              </a:path>
              <a:path w="7861300" h="2016760">
                <a:moveTo>
                  <a:pt x="6056376" y="0"/>
                </a:moveTo>
                <a:lnTo>
                  <a:pt x="7669403" y="1976716"/>
                </a:lnTo>
              </a:path>
              <a:path w="7861300" h="2016760">
                <a:moveTo>
                  <a:pt x="0" y="1886686"/>
                </a:moveTo>
                <a:lnTo>
                  <a:pt x="1995043" y="170687"/>
                </a:lnTo>
              </a:path>
              <a:path w="7861300" h="2016760">
                <a:moveTo>
                  <a:pt x="5865876" y="1834870"/>
                </a:moveTo>
                <a:lnTo>
                  <a:pt x="7860919" y="118871"/>
                </a:lnTo>
              </a:path>
            </a:pathLst>
          </a:custGeom>
          <a:ln w="1270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567041" y="2601848"/>
            <a:ext cx="20053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9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memoria ANTEROGRADA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42870" y="2696336"/>
            <a:ext cx="17926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9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memoria RETROGRADA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7550" y="3021838"/>
            <a:ext cx="9608185" cy="2172335"/>
            <a:chOff x="717550" y="3021838"/>
            <a:chExt cx="9608185" cy="2172335"/>
          </a:xfrm>
        </p:grpSpPr>
        <p:sp>
          <p:nvSpPr>
            <p:cNvPr id="4" name="object 4"/>
            <p:cNvSpPr/>
            <p:nvPr/>
          </p:nvSpPr>
          <p:spPr>
            <a:xfrm>
              <a:off x="723900" y="3489960"/>
              <a:ext cx="3942715" cy="1515110"/>
            </a:xfrm>
            <a:custGeom>
              <a:avLst/>
              <a:gdLst/>
              <a:ahLst/>
              <a:cxnLst/>
              <a:rect l="l" t="t" r="r" b="b"/>
              <a:pathLst>
                <a:path w="3942715" h="1515110">
                  <a:moveTo>
                    <a:pt x="3185160" y="0"/>
                  </a:moveTo>
                  <a:lnTo>
                    <a:pt x="3185160" y="378713"/>
                  </a:lnTo>
                  <a:lnTo>
                    <a:pt x="0" y="378713"/>
                  </a:lnTo>
                  <a:lnTo>
                    <a:pt x="0" y="1136141"/>
                  </a:lnTo>
                  <a:lnTo>
                    <a:pt x="3185160" y="1136141"/>
                  </a:lnTo>
                  <a:lnTo>
                    <a:pt x="3185160" y="1514856"/>
                  </a:lnTo>
                  <a:lnTo>
                    <a:pt x="3942588" y="757427"/>
                  </a:lnTo>
                  <a:lnTo>
                    <a:pt x="318516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23900" y="3489960"/>
              <a:ext cx="3942715" cy="1515110"/>
            </a:xfrm>
            <a:custGeom>
              <a:avLst/>
              <a:gdLst/>
              <a:ahLst/>
              <a:cxnLst/>
              <a:rect l="l" t="t" r="r" b="b"/>
              <a:pathLst>
                <a:path w="3942715" h="1515110">
                  <a:moveTo>
                    <a:pt x="0" y="378713"/>
                  </a:moveTo>
                  <a:lnTo>
                    <a:pt x="3185160" y="378713"/>
                  </a:lnTo>
                  <a:lnTo>
                    <a:pt x="3185160" y="0"/>
                  </a:lnTo>
                  <a:lnTo>
                    <a:pt x="3942588" y="757427"/>
                  </a:lnTo>
                  <a:lnTo>
                    <a:pt x="3185160" y="1514856"/>
                  </a:lnTo>
                  <a:lnTo>
                    <a:pt x="3185160" y="1136141"/>
                  </a:lnTo>
                  <a:lnTo>
                    <a:pt x="0" y="1136141"/>
                  </a:lnTo>
                  <a:lnTo>
                    <a:pt x="0" y="37871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21708" y="3028188"/>
              <a:ext cx="2377440" cy="2159635"/>
            </a:xfrm>
            <a:custGeom>
              <a:avLst/>
              <a:gdLst/>
              <a:ahLst/>
              <a:cxnLst/>
              <a:rect l="l" t="t" r="r" b="b"/>
              <a:pathLst>
                <a:path w="2377440" h="2159635">
                  <a:moveTo>
                    <a:pt x="1188719" y="0"/>
                  </a:moveTo>
                  <a:lnTo>
                    <a:pt x="1138474" y="947"/>
                  </a:lnTo>
                  <a:lnTo>
                    <a:pt x="1088760" y="3763"/>
                  </a:lnTo>
                  <a:lnTo>
                    <a:pt x="1039619" y="8411"/>
                  </a:lnTo>
                  <a:lnTo>
                    <a:pt x="991091" y="14854"/>
                  </a:lnTo>
                  <a:lnTo>
                    <a:pt x="943218" y="23054"/>
                  </a:lnTo>
                  <a:lnTo>
                    <a:pt x="896042" y="32973"/>
                  </a:lnTo>
                  <a:lnTo>
                    <a:pt x="849603" y="44574"/>
                  </a:lnTo>
                  <a:lnTo>
                    <a:pt x="803943" y="57819"/>
                  </a:lnTo>
                  <a:lnTo>
                    <a:pt x="759103" y="72672"/>
                  </a:lnTo>
                  <a:lnTo>
                    <a:pt x="715125" y="89094"/>
                  </a:lnTo>
                  <a:lnTo>
                    <a:pt x="672050" y="107049"/>
                  </a:lnTo>
                  <a:lnTo>
                    <a:pt x="629918" y="126498"/>
                  </a:lnTo>
                  <a:lnTo>
                    <a:pt x="588771" y="147404"/>
                  </a:lnTo>
                  <a:lnTo>
                    <a:pt x="548652" y="169730"/>
                  </a:lnTo>
                  <a:lnTo>
                    <a:pt x="509600" y="193439"/>
                  </a:lnTo>
                  <a:lnTo>
                    <a:pt x="471657" y="218492"/>
                  </a:lnTo>
                  <a:lnTo>
                    <a:pt x="434864" y="244853"/>
                  </a:lnTo>
                  <a:lnTo>
                    <a:pt x="399263" y="272484"/>
                  </a:lnTo>
                  <a:lnTo>
                    <a:pt x="364895" y="301347"/>
                  </a:lnTo>
                  <a:lnTo>
                    <a:pt x="331801" y="331406"/>
                  </a:lnTo>
                  <a:lnTo>
                    <a:pt x="300022" y="362622"/>
                  </a:lnTo>
                  <a:lnTo>
                    <a:pt x="269600" y="394958"/>
                  </a:lnTo>
                  <a:lnTo>
                    <a:pt x="240576" y="428376"/>
                  </a:lnTo>
                  <a:lnTo>
                    <a:pt x="212992" y="462840"/>
                  </a:lnTo>
                  <a:lnTo>
                    <a:pt x="186888" y="498312"/>
                  </a:lnTo>
                  <a:lnTo>
                    <a:pt x="162305" y="534754"/>
                  </a:lnTo>
                  <a:lnTo>
                    <a:pt x="139286" y="572129"/>
                  </a:lnTo>
                  <a:lnTo>
                    <a:pt x="117871" y="610399"/>
                  </a:lnTo>
                  <a:lnTo>
                    <a:pt x="98102" y="649527"/>
                  </a:lnTo>
                  <a:lnTo>
                    <a:pt x="80020" y="689476"/>
                  </a:lnTo>
                  <a:lnTo>
                    <a:pt x="63666" y="730208"/>
                  </a:lnTo>
                  <a:lnTo>
                    <a:pt x="49081" y="771685"/>
                  </a:lnTo>
                  <a:lnTo>
                    <a:pt x="36307" y="813870"/>
                  </a:lnTo>
                  <a:lnTo>
                    <a:pt x="25385" y="856726"/>
                  </a:lnTo>
                  <a:lnTo>
                    <a:pt x="16356" y="900215"/>
                  </a:lnTo>
                  <a:lnTo>
                    <a:pt x="9262" y="944300"/>
                  </a:lnTo>
                  <a:lnTo>
                    <a:pt x="4144" y="988943"/>
                  </a:lnTo>
                  <a:lnTo>
                    <a:pt x="1042" y="1034106"/>
                  </a:lnTo>
                  <a:lnTo>
                    <a:pt x="0" y="1079754"/>
                  </a:lnTo>
                  <a:lnTo>
                    <a:pt x="1042" y="1125401"/>
                  </a:lnTo>
                  <a:lnTo>
                    <a:pt x="4144" y="1170564"/>
                  </a:lnTo>
                  <a:lnTo>
                    <a:pt x="9262" y="1215207"/>
                  </a:lnTo>
                  <a:lnTo>
                    <a:pt x="16356" y="1259292"/>
                  </a:lnTo>
                  <a:lnTo>
                    <a:pt x="25385" y="1302781"/>
                  </a:lnTo>
                  <a:lnTo>
                    <a:pt x="36307" y="1345637"/>
                  </a:lnTo>
                  <a:lnTo>
                    <a:pt x="49081" y="1387822"/>
                  </a:lnTo>
                  <a:lnTo>
                    <a:pt x="63666" y="1429299"/>
                  </a:lnTo>
                  <a:lnTo>
                    <a:pt x="80020" y="1470031"/>
                  </a:lnTo>
                  <a:lnTo>
                    <a:pt x="98102" y="1509980"/>
                  </a:lnTo>
                  <a:lnTo>
                    <a:pt x="117871" y="1549108"/>
                  </a:lnTo>
                  <a:lnTo>
                    <a:pt x="139286" y="1587378"/>
                  </a:lnTo>
                  <a:lnTo>
                    <a:pt x="162305" y="1624753"/>
                  </a:lnTo>
                  <a:lnTo>
                    <a:pt x="186888" y="1661195"/>
                  </a:lnTo>
                  <a:lnTo>
                    <a:pt x="212992" y="1696667"/>
                  </a:lnTo>
                  <a:lnTo>
                    <a:pt x="240576" y="1731131"/>
                  </a:lnTo>
                  <a:lnTo>
                    <a:pt x="269600" y="1764549"/>
                  </a:lnTo>
                  <a:lnTo>
                    <a:pt x="300022" y="1796885"/>
                  </a:lnTo>
                  <a:lnTo>
                    <a:pt x="331801" y="1828101"/>
                  </a:lnTo>
                  <a:lnTo>
                    <a:pt x="364895" y="1858160"/>
                  </a:lnTo>
                  <a:lnTo>
                    <a:pt x="399263" y="1887023"/>
                  </a:lnTo>
                  <a:lnTo>
                    <a:pt x="434864" y="1914654"/>
                  </a:lnTo>
                  <a:lnTo>
                    <a:pt x="471657" y="1941015"/>
                  </a:lnTo>
                  <a:lnTo>
                    <a:pt x="509600" y="1966068"/>
                  </a:lnTo>
                  <a:lnTo>
                    <a:pt x="548652" y="1989777"/>
                  </a:lnTo>
                  <a:lnTo>
                    <a:pt x="588771" y="2012103"/>
                  </a:lnTo>
                  <a:lnTo>
                    <a:pt x="629918" y="2033009"/>
                  </a:lnTo>
                  <a:lnTo>
                    <a:pt x="672050" y="2052458"/>
                  </a:lnTo>
                  <a:lnTo>
                    <a:pt x="715125" y="2070413"/>
                  </a:lnTo>
                  <a:lnTo>
                    <a:pt x="759103" y="2086835"/>
                  </a:lnTo>
                  <a:lnTo>
                    <a:pt x="803943" y="2101688"/>
                  </a:lnTo>
                  <a:lnTo>
                    <a:pt x="849603" y="2114933"/>
                  </a:lnTo>
                  <a:lnTo>
                    <a:pt x="896042" y="2126534"/>
                  </a:lnTo>
                  <a:lnTo>
                    <a:pt x="943218" y="2136453"/>
                  </a:lnTo>
                  <a:lnTo>
                    <a:pt x="991091" y="2144653"/>
                  </a:lnTo>
                  <a:lnTo>
                    <a:pt x="1039619" y="2151096"/>
                  </a:lnTo>
                  <a:lnTo>
                    <a:pt x="1088760" y="2155744"/>
                  </a:lnTo>
                  <a:lnTo>
                    <a:pt x="1138474" y="2158560"/>
                  </a:lnTo>
                  <a:lnTo>
                    <a:pt x="1188719" y="2159508"/>
                  </a:lnTo>
                  <a:lnTo>
                    <a:pt x="1238965" y="2158560"/>
                  </a:lnTo>
                  <a:lnTo>
                    <a:pt x="1288679" y="2155744"/>
                  </a:lnTo>
                  <a:lnTo>
                    <a:pt x="1337820" y="2151096"/>
                  </a:lnTo>
                  <a:lnTo>
                    <a:pt x="1386348" y="2144653"/>
                  </a:lnTo>
                  <a:lnTo>
                    <a:pt x="1434221" y="2136453"/>
                  </a:lnTo>
                  <a:lnTo>
                    <a:pt x="1481397" y="2126534"/>
                  </a:lnTo>
                  <a:lnTo>
                    <a:pt x="1527836" y="2114933"/>
                  </a:lnTo>
                  <a:lnTo>
                    <a:pt x="1573496" y="2101688"/>
                  </a:lnTo>
                  <a:lnTo>
                    <a:pt x="1618336" y="2086835"/>
                  </a:lnTo>
                  <a:lnTo>
                    <a:pt x="1662314" y="2070413"/>
                  </a:lnTo>
                  <a:lnTo>
                    <a:pt x="1705389" y="2052458"/>
                  </a:lnTo>
                  <a:lnTo>
                    <a:pt x="1747521" y="2033009"/>
                  </a:lnTo>
                  <a:lnTo>
                    <a:pt x="1788667" y="2012103"/>
                  </a:lnTo>
                  <a:lnTo>
                    <a:pt x="1828787" y="1989777"/>
                  </a:lnTo>
                  <a:lnTo>
                    <a:pt x="1867839" y="1966068"/>
                  </a:lnTo>
                  <a:lnTo>
                    <a:pt x="1905782" y="1941015"/>
                  </a:lnTo>
                  <a:lnTo>
                    <a:pt x="1942575" y="1914654"/>
                  </a:lnTo>
                  <a:lnTo>
                    <a:pt x="1978176" y="1887023"/>
                  </a:lnTo>
                  <a:lnTo>
                    <a:pt x="2012544" y="1858160"/>
                  </a:lnTo>
                  <a:lnTo>
                    <a:pt x="2045638" y="1828101"/>
                  </a:lnTo>
                  <a:lnTo>
                    <a:pt x="2077417" y="1796885"/>
                  </a:lnTo>
                  <a:lnTo>
                    <a:pt x="2107839" y="1764549"/>
                  </a:lnTo>
                  <a:lnTo>
                    <a:pt x="2136863" y="1731131"/>
                  </a:lnTo>
                  <a:lnTo>
                    <a:pt x="2164447" y="1696667"/>
                  </a:lnTo>
                  <a:lnTo>
                    <a:pt x="2190551" y="1661195"/>
                  </a:lnTo>
                  <a:lnTo>
                    <a:pt x="2215134" y="1624753"/>
                  </a:lnTo>
                  <a:lnTo>
                    <a:pt x="2238153" y="1587378"/>
                  </a:lnTo>
                  <a:lnTo>
                    <a:pt x="2259568" y="1549108"/>
                  </a:lnTo>
                  <a:lnTo>
                    <a:pt x="2279337" y="1509980"/>
                  </a:lnTo>
                  <a:lnTo>
                    <a:pt x="2297419" y="1470031"/>
                  </a:lnTo>
                  <a:lnTo>
                    <a:pt x="2313773" y="1429299"/>
                  </a:lnTo>
                  <a:lnTo>
                    <a:pt x="2328358" y="1387822"/>
                  </a:lnTo>
                  <a:lnTo>
                    <a:pt x="2341132" y="1345637"/>
                  </a:lnTo>
                  <a:lnTo>
                    <a:pt x="2352054" y="1302781"/>
                  </a:lnTo>
                  <a:lnTo>
                    <a:pt x="2361083" y="1259292"/>
                  </a:lnTo>
                  <a:lnTo>
                    <a:pt x="2368177" y="1215207"/>
                  </a:lnTo>
                  <a:lnTo>
                    <a:pt x="2373295" y="1170564"/>
                  </a:lnTo>
                  <a:lnTo>
                    <a:pt x="2376397" y="1125401"/>
                  </a:lnTo>
                  <a:lnTo>
                    <a:pt x="2377440" y="1079754"/>
                  </a:lnTo>
                  <a:lnTo>
                    <a:pt x="2376397" y="1034106"/>
                  </a:lnTo>
                  <a:lnTo>
                    <a:pt x="2373295" y="988943"/>
                  </a:lnTo>
                  <a:lnTo>
                    <a:pt x="2368177" y="944300"/>
                  </a:lnTo>
                  <a:lnTo>
                    <a:pt x="2361083" y="900215"/>
                  </a:lnTo>
                  <a:lnTo>
                    <a:pt x="2352054" y="856726"/>
                  </a:lnTo>
                  <a:lnTo>
                    <a:pt x="2341132" y="813870"/>
                  </a:lnTo>
                  <a:lnTo>
                    <a:pt x="2328358" y="771685"/>
                  </a:lnTo>
                  <a:lnTo>
                    <a:pt x="2313773" y="730208"/>
                  </a:lnTo>
                  <a:lnTo>
                    <a:pt x="2297419" y="689476"/>
                  </a:lnTo>
                  <a:lnTo>
                    <a:pt x="2279337" y="649527"/>
                  </a:lnTo>
                  <a:lnTo>
                    <a:pt x="2259568" y="610399"/>
                  </a:lnTo>
                  <a:lnTo>
                    <a:pt x="2238153" y="572129"/>
                  </a:lnTo>
                  <a:lnTo>
                    <a:pt x="2215134" y="534754"/>
                  </a:lnTo>
                  <a:lnTo>
                    <a:pt x="2190551" y="498312"/>
                  </a:lnTo>
                  <a:lnTo>
                    <a:pt x="2164447" y="462840"/>
                  </a:lnTo>
                  <a:lnTo>
                    <a:pt x="2136863" y="428376"/>
                  </a:lnTo>
                  <a:lnTo>
                    <a:pt x="2107839" y="394958"/>
                  </a:lnTo>
                  <a:lnTo>
                    <a:pt x="2077417" y="362622"/>
                  </a:lnTo>
                  <a:lnTo>
                    <a:pt x="2045638" y="331406"/>
                  </a:lnTo>
                  <a:lnTo>
                    <a:pt x="2012544" y="301347"/>
                  </a:lnTo>
                  <a:lnTo>
                    <a:pt x="1978176" y="272484"/>
                  </a:lnTo>
                  <a:lnTo>
                    <a:pt x="1942575" y="244853"/>
                  </a:lnTo>
                  <a:lnTo>
                    <a:pt x="1905782" y="218492"/>
                  </a:lnTo>
                  <a:lnTo>
                    <a:pt x="1867839" y="193439"/>
                  </a:lnTo>
                  <a:lnTo>
                    <a:pt x="1828787" y="169730"/>
                  </a:lnTo>
                  <a:lnTo>
                    <a:pt x="1788668" y="147404"/>
                  </a:lnTo>
                  <a:lnTo>
                    <a:pt x="1747521" y="126498"/>
                  </a:lnTo>
                  <a:lnTo>
                    <a:pt x="1705389" y="107049"/>
                  </a:lnTo>
                  <a:lnTo>
                    <a:pt x="1662314" y="89094"/>
                  </a:lnTo>
                  <a:lnTo>
                    <a:pt x="1618336" y="72672"/>
                  </a:lnTo>
                  <a:lnTo>
                    <a:pt x="1573496" y="57819"/>
                  </a:lnTo>
                  <a:lnTo>
                    <a:pt x="1527836" y="44574"/>
                  </a:lnTo>
                  <a:lnTo>
                    <a:pt x="1481397" y="32973"/>
                  </a:lnTo>
                  <a:lnTo>
                    <a:pt x="1434221" y="23054"/>
                  </a:lnTo>
                  <a:lnTo>
                    <a:pt x="1386348" y="14854"/>
                  </a:lnTo>
                  <a:lnTo>
                    <a:pt x="1337820" y="8411"/>
                  </a:lnTo>
                  <a:lnTo>
                    <a:pt x="1288679" y="3763"/>
                  </a:lnTo>
                  <a:lnTo>
                    <a:pt x="1238965" y="947"/>
                  </a:lnTo>
                  <a:lnTo>
                    <a:pt x="118871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21708" y="3028188"/>
              <a:ext cx="2377440" cy="2159635"/>
            </a:xfrm>
            <a:custGeom>
              <a:avLst/>
              <a:gdLst/>
              <a:ahLst/>
              <a:cxnLst/>
              <a:rect l="l" t="t" r="r" b="b"/>
              <a:pathLst>
                <a:path w="2377440" h="2159635">
                  <a:moveTo>
                    <a:pt x="0" y="1079754"/>
                  </a:moveTo>
                  <a:lnTo>
                    <a:pt x="1042" y="1034106"/>
                  </a:lnTo>
                  <a:lnTo>
                    <a:pt x="4144" y="988943"/>
                  </a:lnTo>
                  <a:lnTo>
                    <a:pt x="9262" y="944300"/>
                  </a:lnTo>
                  <a:lnTo>
                    <a:pt x="16356" y="900215"/>
                  </a:lnTo>
                  <a:lnTo>
                    <a:pt x="25385" y="856726"/>
                  </a:lnTo>
                  <a:lnTo>
                    <a:pt x="36307" y="813870"/>
                  </a:lnTo>
                  <a:lnTo>
                    <a:pt x="49081" y="771685"/>
                  </a:lnTo>
                  <a:lnTo>
                    <a:pt x="63666" y="730208"/>
                  </a:lnTo>
                  <a:lnTo>
                    <a:pt x="80020" y="689476"/>
                  </a:lnTo>
                  <a:lnTo>
                    <a:pt x="98102" y="649527"/>
                  </a:lnTo>
                  <a:lnTo>
                    <a:pt x="117871" y="610399"/>
                  </a:lnTo>
                  <a:lnTo>
                    <a:pt x="139286" y="572129"/>
                  </a:lnTo>
                  <a:lnTo>
                    <a:pt x="162305" y="534754"/>
                  </a:lnTo>
                  <a:lnTo>
                    <a:pt x="186888" y="498312"/>
                  </a:lnTo>
                  <a:lnTo>
                    <a:pt x="212992" y="462840"/>
                  </a:lnTo>
                  <a:lnTo>
                    <a:pt x="240576" y="428376"/>
                  </a:lnTo>
                  <a:lnTo>
                    <a:pt x="269600" y="394958"/>
                  </a:lnTo>
                  <a:lnTo>
                    <a:pt x="300022" y="362622"/>
                  </a:lnTo>
                  <a:lnTo>
                    <a:pt x="331801" y="331406"/>
                  </a:lnTo>
                  <a:lnTo>
                    <a:pt x="364895" y="301347"/>
                  </a:lnTo>
                  <a:lnTo>
                    <a:pt x="399263" y="272484"/>
                  </a:lnTo>
                  <a:lnTo>
                    <a:pt x="434864" y="244853"/>
                  </a:lnTo>
                  <a:lnTo>
                    <a:pt x="471657" y="218492"/>
                  </a:lnTo>
                  <a:lnTo>
                    <a:pt x="509600" y="193439"/>
                  </a:lnTo>
                  <a:lnTo>
                    <a:pt x="548652" y="169730"/>
                  </a:lnTo>
                  <a:lnTo>
                    <a:pt x="588771" y="147404"/>
                  </a:lnTo>
                  <a:lnTo>
                    <a:pt x="629918" y="126498"/>
                  </a:lnTo>
                  <a:lnTo>
                    <a:pt x="672050" y="107049"/>
                  </a:lnTo>
                  <a:lnTo>
                    <a:pt x="715125" y="89094"/>
                  </a:lnTo>
                  <a:lnTo>
                    <a:pt x="759103" y="72672"/>
                  </a:lnTo>
                  <a:lnTo>
                    <a:pt x="803943" y="57819"/>
                  </a:lnTo>
                  <a:lnTo>
                    <a:pt x="849603" y="44574"/>
                  </a:lnTo>
                  <a:lnTo>
                    <a:pt x="896042" y="32973"/>
                  </a:lnTo>
                  <a:lnTo>
                    <a:pt x="943218" y="23054"/>
                  </a:lnTo>
                  <a:lnTo>
                    <a:pt x="991091" y="14854"/>
                  </a:lnTo>
                  <a:lnTo>
                    <a:pt x="1039619" y="8411"/>
                  </a:lnTo>
                  <a:lnTo>
                    <a:pt x="1088760" y="3763"/>
                  </a:lnTo>
                  <a:lnTo>
                    <a:pt x="1138474" y="947"/>
                  </a:lnTo>
                  <a:lnTo>
                    <a:pt x="1188719" y="0"/>
                  </a:lnTo>
                  <a:lnTo>
                    <a:pt x="1238965" y="947"/>
                  </a:lnTo>
                  <a:lnTo>
                    <a:pt x="1288679" y="3763"/>
                  </a:lnTo>
                  <a:lnTo>
                    <a:pt x="1337820" y="8411"/>
                  </a:lnTo>
                  <a:lnTo>
                    <a:pt x="1386348" y="14854"/>
                  </a:lnTo>
                  <a:lnTo>
                    <a:pt x="1434221" y="23054"/>
                  </a:lnTo>
                  <a:lnTo>
                    <a:pt x="1481397" y="32973"/>
                  </a:lnTo>
                  <a:lnTo>
                    <a:pt x="1527836" y="44574"/>
                  </a:lnTo>
                  <a:lnTo>
                    <a:pt x="1573496" y="57819"/>
                  </a:lnTo>
                  <a:lnTo>
                    <a:pt x="1618336" y="72672"/>
                  </a:lnTo>
                  <a:lnTo>
                    <a:pt x="1662314" y="89094"/>
                  </a:lnTo>
                  <a:lnTo>
                    <a:pt x="1705389" y="107049"/>
                  </a:lnTo>
                  <a:lnTo>
                    <a:pt x="1747521" y="126498"/>
                  </a:lnTo>
                  <a:lnTo>
                    <a:pt x="1788668" y="147404"/>
                  </a:lnTo>
                  <a:lnTo>
                    <a:pt x="1828787" y="169730"/>
                  </a:lnTo>
                  <a:lnTo>
                    <a:pt x="1867839" y="193439"/>
                  </a:lnTo>
                  <a:lnTo>
                    <a:pt x="1905782" y="218492"/>
                  </a:lnTo>
                  <a:lnTo>
                    <a:pt x="1942575" y="244853"/>
                  </a:lnTo>
                  <a:lnTo>
                    <a:pt x="1978176" y="272484"/>
                  </a:lnTo>
                  <a:lnTo>
                    <a:pt x="2012544" y="301347"/>
                  </a:lnTo>
                  <a:lnTo>
                    <a:pt x="2045638" y="331406"/>
                  </a:lnTo>
                  <a:lnTo>
                    <a:pt x="2077417" y="362622"/>
                  </a:lnTo>
                  <a:lnTo>
                    <a:pt x="2107839" y="394958"/>
                  </a:lnTo>
                  <a:lnTo>
                    <a:pt x="2136863" y="428376"/>
                  </a:lnTo>
                  <a:lnTo>
                    <a:pt x="2164447" y="462840"/>
                  </a:lnTo>
                  <a:lnTo>
                    <a:pt x="2190551" y="498312"/>
                  </a:lnTo>
                  <a:lnTo>
                    <a:pt x="2215134" y="534754"/>
                  </a:lnTo>
                  <a:lnTo>
                    <a:pt x="2238153" y="572129"/>
                  </a:lnTo>
                  <a:lnTo>
                    <a:pt x="2259568" y="610399"/>
                  </a:lnTo>
                  <a:lnTo>
                    <a:pt x="2279337" y="649527"/>
                  </a:lnTo>
                  <a:lnTo>
                    <a:pt x="2297419" y="689476"/>
                  </a:lnTo>
                  <a:lnTo>
                    <a:pt x="2313773" y="730208"/>
                  </a:lnTo>
                  <a:lnTo>
                    <a:pt x="2328358" y="771685"/>
                  </a:lnTo>
                  <a:lnTo>
                    <a:pt x="2341132" y="813870"/>
                  </a:lnTo>
                  <a:lnTo>
                    <a:pt x="2352054" y="856726"/>
                  </a:lnTo>
                  <a:lnTo>
                    <a:pt x="2361083" y="900215"/>
                  </a:lnTo>
                  <a:lnTo>
                    <a:pt x="2368177" y="944300"/>
                  </a:lnTo>
                  <a:lnTo>
                    <a:pt x="2373295" y="988943"/>
                  </a:lnTo>
                  <a:lnTo>
                    <a:pt x="2376397" y="1034106"/>
                  </a:lnTo>
                  <a:lnTo>
                    <a:pt x="2377440" y="1079754"/>
                  </a:lnTo>
                  <a:lnTo>
                    <a:pt x="2376397" y="1125401"/>
                  </a:lnTo>
                  <a:lnTo>
                    <a:pt x="2373295" y="1170564"/>
                  </a:lnTo>
                  <a:lnTo>
                    <a:pt x="2368177" y="1215207"/>
                  </a:lnTo>
                  <a:lnTo>
                    <a:pt x="2361083" y="1259292"/>
                  </a:lnTo>
                  <a:lnTo>
                    <a:pt x="2352054" y="1302781"/>
                  </a:lnTo>
                  <a:lnTo>
                    <a:pt x="2341132" y="1345637"/>
                  </a:lnTo>
                  <a:lnTo>
                    <a:pt x="2328358" y="1387822"/>
                  </a:lnTo>
                  <a:lnTo>
                    <a:pt x="2313773" y="1429299"/>
                  </a:lnTo>
                  <a:lnTo>
                    <a:pt x="2297419" y="1470031"/>
                  </a:lnTo>
                  <a:lnTo>
                    <a:pt x="2279337" y="1509980"/>
                  </a:lnTo>
                  <a:lnTo>
                    <a:pt x="2259568" y="1549108"/>
                  </a:lnTo>
                  <a:lnTo>
                    <a:pt x="2238153" y="1587378"/>
                  </a:lnTo>
                  <a:lnTo>
                    <a:pt x="2215134" y="1624753"/>
                  </a:lnTo>
                  <a:lnTo>
                    <a:pt x="2190551" y="1661195"/>
                  </a:lnTo>
                  <a:lnTo>
                    <a:pt x="2164447" y="1696667"/>
                  </a:lnTo>
                  <a:lnTo>
                    <a:pt x="2136863" y="1731131"/>
                  </a:lnTo>
                  <a:lnTo>
                    <a:pt x="2107839" y="1764549"/>
                  </a:lnTo>
                  <a:lnTo>
                    <a:pt x="2077417" y="1796885"/>
                  </a:lnTo>
                  <a:lnTo>
                    <a:pt x="2045638" y="1828101"/>
                  </a:lnTo>
                  <a:lnTo>
                    <a:pt x="2012544" y="1858160"/>
                  </a:lnTo>
                  <a:lnTo>
                    <a:pt x="1978176" y="1887023"/>
                  </a:lnTo>
                  <a:lnTo>
                    <a:pt x="1942575" y="1914654"/>
                  </a:lnTo>
                  <a:lnTo>
                    <a:pt x="1905782" y="1941015"/>
                  </a:lnTo>
                  <a:lnTo>
                    <a:pt x="1867839" y="1966068"/>
                  </a:lnTo>
                  <a:lnTo>
                    <a:pt x="1828787" y="1989777"/>
                  </a:lnTo>
                  <a:lnTo>
                    <a:pt x="1788667" y="2012103"/>
                  </a:lnTo>
                  <a:lnTo>
                    <a:pt x="1747521" y="2033009"/>
                  </a:lnTo>
                  <a:lnTo>
                    <a:pt x="1705389" y="2052458"/>
                  </a:lnTo>
                  <a:lnTo>
                    <a:pt x="1662314" y="2070413"/>
                  </a:lnTo>
                  <a:lnTo>
                    <a:pt x="1618336" y="2086835"/>
                  </a:lnTo>
                  <a:lnTo>
                    <a:pt x="1573496" y="2101688"/>
                  </a:lnTo>
                  <a:lnTo>
                    <a:pt x="1527836" y="2114933"/>
                  </a:lnTo>
                  <a:lnTo>
                    <a:pt x="1481397" y="2126534"/>
                  </a:lnTo>
                  <a:lnTo>
                    <a:pt x="1434221" y="2136453"/>
                  </a:lnTo>
                  <a:lnTo>
                    <a:pt x="1386348" y="2144653"/>
                  </a:lnTo>
                  <a:lnTo>
                    <a:pt x="1337820" y="2151096"/>
                  </a:lnTo>
                  <a:lnTo>
                    <a:pt x="1288679" y="2155744"/>
                  </a:lnTo>
                  <a:lnTo>
                    <a:pt x="1238965" y="2158560"/>
                  </a:lnTo>
                  <a:lnTo>
                    <a:pt x="1188719" y="2159508"/>
                  </a:lnTo>
                  <a:lnTo>
                    <a:pt x="1138474" y="2158560"/>
                  </a:lnTo>
                  <a:lnTo>
                    <a:pt x="1088760" y="2155744"/>
                  </a:lnTo>
                  <a:lnTo>
                    <a:pt x="1039619" y="2151096"/>
                  </a:lnTo>
                  <a:lnTo>
                    <a:pt x="991091" y="2144653"/>
                  </a:lnTo>
                  <a:lnTo>
                    <a:pt x="943218" y="2136453"/>
                  </a:lnTo>
                  <a:lnTo>
                    <a:pt x="896042" y="2126534"/>
                  </a:lnTo>
                  <a:lnTo>
                    <a:pt x="849603" y="2114933"/>
                  </a:lnTo>
                  <a:lnTo>
                    <a:pt x="803943" y="2101688"/>
                  </a:lnTo>
                  <a:lnTo>
                    <a:pt x="759103" y="2086835"/>
                  </a:lnTo>
                  <a:lnTo>
                    <a:pt x="715125" y="2070413"/>
                  </a:lnTo>
                  <a:lnTo>
                    <a:pt x="672050" y="2052458"/>
                  </a:lnTo>
                  <a:lnTo>
                    <a:pt x="629918" y="2033009"/>
                  </a:lnTo>
                  <a:lnTo>
                    <a:pt x="588771" y="2012103"/>
                  </a:lnTo>
                  <a:lnTo>
                    <a:pt x="548652" y="1989777"/>
                  </a:lnTo>
                  <a:lnTo>
                    <a:pt x="509600" y="1966068"/>
                  </a:lnTo>
                  <a:lnTo>
                    <a:pt x="471657" y="1941015"/>
                  </a:lnTo>
                  <a:lnTo>
                    <a:pt x="434864" y="1914654"/>
                  </a:lnTo>
                  <a:lnTo>
                    <a:pt x="399263" y="1887023"/>
                  </a:lnTo>
                  <a:lnTo>
                    <a:pt x="364895" y="1858160"/>
                  </a:lnTo>
                  <a:lnTo>
                    <a:pt x="331801" y="1828101"/>
                  </a:lnTo>
                  <a:lnTo>
                    <a:pt x="300022" y="1796885"/>
                  </a:lnTo>
                  <a:lnTo>
                    <a:pt x="269600" y="1764549"/>
                  </a:lnTo>
                  <a:lnTo>
                    <a:pt x="240576" y="1731131"/>
                  </a:lnTo>
                  <a:lnTo>
                    <a:pt x="212992" y="1696667"/>
                  </a:lnTo>
                  <a:lnTo>
                    <a:pt x="186888" y="1661195"/>
                  </a:lnTo>
                  <a:lnTo>
                    <a:pt x="162305" y="1624753"/>
                  </a:lnTo>
                  <a:lnTo>
                    <a:pt x="139286" y="1587378"/>
                  </a:lnTo>
                  <a:lnTo>
                    <a:pt x="117871" y="1549108"/>
                  </a:lnTo>
                  <a:lnTo>
                    <a:pt x="98102" y="1509980"/>
                  </a:lnTo>
                  <a:lnTo>
                    <a:pt x="80020" y="1470031"/>
                  </a:lnTo>
                  <a:lnTo>
                    <a:pt x="63666" y="1429299"/>
                  </a:lnTo>
                  <a:lnTo>
                    <a:pt x="49081" y="1387822"/>
                  </a:lnTo>
                  <a:lnTo>
                    <a:pt x="36307" y="1345637"/>
                  </a:lnTo>
                  <a:lnTo>
                    <a:pt x="25385" y="1302781"/>
                  </a:lnTo>
                  <a:lnTo>
                    <a:pt x="16356" y="1259292"/>
                  </a:lnTo>
                  <a:lnTo>
                    <a:pt x="9262" y="1215207"/>
                  </a:lnTo>
                  <a:lnTo>
                    <a:pt x="4144" y="1170564"/>
                  </a:lnTo>
                  <a:lnTo>
                    <a:pt x="1042" y="1125401"/>
                  </a:lnTo>
                  <a:lnTo>
                    <a:pt x="0" y="107975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899147" y="3471672"/>
              <a:ext cx="3420110" cy="1385570"/>
            </a:xfrm>
            <a:custGeom>
              <a:avLst/>
              <a:gdLst/>
              <a:ahLst/>
              <a:cxnLst/>
              <a:rect l="l" t="t" r="r" b="b"/>
              <a:pathLst>
                <a:path w="3420109" h="1385570">
                  <a:moveTo>
                    <a:pt x="2727198" y="0"/>
                  </a:moveTo>
                  <a:lnTo>
                    <a:pt x="2727198" y="346328"/>
                  </a:lnTo>
                  <a:lnTo>
                    <a:pt x="0" y="346328"/>
                  </a:lnTo>
                  <a:lnTo>
                    <a:pt x="0" y="1038986"/>
                  </a:lnTo>
                  <a:lnTo>
                    <a:pt x="2727198" y="1038986"/>
                  </a:lnTo>
                  <a:lnTo>
                    <a:pt x="2727198" y="1385315"/>
                  </a:lnTo>
                  <a:lnTo>
                    <a:pt x="3419855" y="692657"/>
                  </a:lnTo>
                  <a:lnTo>
                    <a:pt x="272719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899147" y="3471672"/>
              <a:ext cx="3420110" cy="1385570"/>
            </a:xfrm>
            <a:custGeom>
              <a:avLst/>
              <a:gdLst/>
              <a:ahLst/>
              <a:cxnLst/>
              <a:rect l="l" t="t" r="r" b="b"/>
              <a:pathLst>
                <a:path w="3420109" h="1385570">
                  <a:moveTo>
                    <a:pt x="0" y="346328"/>
                  </a:moveTo>
                  <a:lnTo>
                    <a:pt x="2727198" y="346328"/>
                  </a:lnTo>
                  <a:lnTo>
                    <a:pt x="2727198" y="0"/>
                  </a:lnTo>
                  <a:lnTo>
                    <a:pt x="3419855" y="692657"/>
                  </a:lnTo>
                  <a:lnTo>
                    <a:pt x="2727198" y="1385315"/>
                  </a:lnTo>
                  <a:lnTo>
                    <a:pt x="2727198" y="1038986"/>
                  </a:lnTo>
                  <a:lnTo>
                    <a:pt x="0" y="1038986"/>
                  </a:lnTo>
                  <a:lnTo>
                    <a:pt x="0" y="34632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055014" y="3886911"/>
            <a:ext cx="30441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Cosa</a:t>
            </a:r>
            <a:r>
              <a:rPr sz="2400" b="1" spc="-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ho</a:t>
            </a:r>
            <a:r>
              <a:rPr sz="2400" b="1" spc="-4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fatto</a:t>
            </a:r>
            <a:r>
              <a:rPr sz="24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400" b="1" spc="-5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passato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Cosa</a:t>
            </a:r>
            <a:r>
              <a:rPr sz="24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ho</a:t>
            </a:r>
            <a:r>
              <a:rPr sz="24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imparato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81220" y="3504057"/>
            <a:ext cx="20116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Quello</a:t>
            </a:r>
            <a:r>
              <a:rPr sz="2400" b="1" spc="-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che</a:t>
            </a:r>
            <a:r>
              <a:rPr sz="2400" b="1" spc="-5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sta</a:t>
            </a:r>
            <a:r>
              <a:rPr sz="2400" b="1" spc="-7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succedendo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in</a:t>
            </a:r>
            <a:r>
              <a:rPr sz="2400" b="1" spc="-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questi</a:t>
            </a:r>
            <a:r>
              <a:rPr sz="2400" b="1" spc="-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minuti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07909" y="3742435"/>
            <a:ext cx="18561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Cosa</a:t>
            </a:r>
            <a:r>
              <a:rPr sz="2400" b="1" spc="-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imparerò </a:t>
            </a:r>
            <a:r>
              <a:rPr sz="2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nel</a:t>
            </a:r>
            <a:r>
              <a:rPr sz="24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futuro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65165" y="1371346"/>
            <a:ext cx="868044" cy="1604010"/>
            <a:chOff x="5265165" y="1371346"/>
            <a:chExt cx="868044" cy="1604010"/>
          </a:xfrm>
        </p:grpSpPr>
        <p:sp>
          <p:nvSpPr>
            <p:cNvPr id="14" name="object 14"/>
            <p:cNvSpPr/>
            <p:nvPr/>
          </p:nvSpPr>
          <p:spPr>
            <a:xfrm>
              <a:off x="5271515" y="1377696"/>
              <a:ext cx="855344" cy="1591310"/>
            </a:xfrm>
            <a:custGeom>
              <a:avLst/>
              <a:gdLst/>
              <a:ahLst/>
              <a:cxnLst/>
              <a:rect l="l" t="t" r="r" b="b"/>
              <a:pathLst>
                <a:path w="855345" h="1591310">
                  <a:moveTo>
                    <a:pt x="641223" y="0"/>
                  </a:moveTo>
                  <a:lnTo>
                    <a:pt x="213741" y="0"/>
                  </a:lnTo>
                  <a:lnTo>
                    <a:pt x="213741" y="1163574"/>
                  </a:lnTo>
                  <a:lnTo>
                    <a:pt x="0" y="1163574"/>
                  </a:lnTo>
                  <a:lnTo>
                    <a:pt x="427482" y="1591055"/>
                  </a:lnTo>
                  <a:lnTo>
                    <a:pt x="854963" y="1163574"/>
                  </a:lnTo>
                  <a:lnTo>
                    <a:pt x="641223" y="1163574"/>
                  </a:lnTo>
                  <a:lnTo>
                    <a:pt x="64122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71515" y="1377696"/>
              <a:ext cx="855344" cy="1591310"/>
            </a:xfrm>
            <a:custGeom>
              <a:avLst/>
              <a:gdLst/>
              <a:ahLst/>
              <a:cxnLst/>
              <a:rect l="l" t="t" r="r" b="b"/>
              <a:pathLst>
                <a:path w="855345" h="1591310">
                  <a:moveTo>
                    <a:pt x="0" y="1163574"/>
                  </a:moveTo>
                  <a:lnTo>
                    <a:pt x="213741" y="1163574"/>
                  </a:lnTo>
                  <a:lnTo>
                    <a:pt x="213741" y="0"/>
                  </a:lnTo>
                  <a:lnTo>
                    <a:pt x="641223" y="0"/>
                  </a:lnTo>
                  <a:lnTo>
                    <a:pt x="641223" y="1163574"/>
                  </a:lnTo>
                  <a:lnTo>
                    <a:pt x="854963" y="1163574"/>
                  </a:lnTo>
                  <a:lnTo>
                    <a:pt x="427482" y="1591055"/>
                  </a:lnTo>
                  <a:lnTo>
                    <a:pt x="0" y="116357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586598" y="1841753"/>
            <a:ext cx="15735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9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memoria </a:t>
            </a:r>
            <a:r>
              <a:rPr sz="24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anterograda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77872" y="1936241"/>
            <a:ext cx="13696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95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9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memoria </a:t>
            </a:r>
            <a:r>
              <a:rPr sz="24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retrograda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644644" y="408610"/>
            <a:ext cx="221792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80" marR="5080" indent="-220980">
              <a:lnSpc>
                <a:spcPct val="100000"/>
              </a:lnSpc>
              <a:spcBef>
                <a:spcPts val="100"/>
              </a:spcBef>
            </a:pPr>
            <a:r>
              <a:rPr sz="2800" b="1" i="0" spc="-10" dirty="0">
                <a:latin typeface="Calibri" panose="020F0502020204030204"/>
                <a:cs typeface="Calibri" panose="020F0502020204030204"/>
              </a:rPr>
              <a:t>Commozione Cerebrale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5155" y="152400"/>
            <a:ext cx="11920855" cy="5046345"/>
            <a:chOff x="105155" y="152400"/>
            <a:chExt cx="11920855" cy="5046345"/>
          </a:xfrm>
        </p:grpSpPr>
        <p:sp>
          <p:nvSpPr>
            <p:cNvPr id="20" name="object 20"/>
            <p:cNvSpPr/>
            <p:nvPr/>
          </p:nvSpPr>
          <p:spPr>
            <a:xfrm>
              <a:off x="4667250" y="3028950"/>
              <a:ext cx="2056764" cy="2106295"/>
            </a:xfrm>
            <a:custGeom>
              <a:avLst/>
              <a:gdLst/>
              <a:ahLst/>
              <a:cxnLst/>
              <a:rect l="l" t="t" r="r" b="b"/>
              <a:pathLst>
                <a:path w="2056765" h="2106295">
                  <a:moveTo>
                    <a:pt x="0" y="0"/>
                  </a:moveTo>
                  <a:lnTo>
                    <a:pt x="2024252" y="2105914"/>
                  </a:lnTo>
                </a:path>
                <a:path w="2056765" h="2106295">
                  <a:moveTo>
                    <a:pt x="32003" y="1982343"/>
                  </a:moveTo>
                  <a:lnTo>
                    <a:pt x="2056256" y="176784"/>
                  </a:lnTo>
                </a:path>
              </a:pathLst>
            </a:custGeom>
            <a:ln w="1270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5" y="152400"/>
              <a:ext cx="2857500" cy="16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7527" y="262128"/>
              <a:ext cx="2848355" cy="16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object 23"/>
          <p:cNvSpPr txBox="1"/>
          <p:nvPr/>
        </p:nvSpPr>
        <p:spPr>
          <a:xfrm>
            <a:off x="3600450" y="5292648"/>
            <a:ext cx="42195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Deficit</a:t>
            </a:r>
            <a:r>
              <a:rPr sz="2400" b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-3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codifica:</a:t>
            </a:r>
            <a:r>
              <a:rPr sz="2400" b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ci</a:t>
            </a:r>
            <a:r>
              <a:rPr sz="2400" b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vuole</a:t>
            </a:r>
            <a:r>
              <a:rPr sz="2400" b="1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tempo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per</a:t>
            </a:r>
            <a:r>
              <a:rPr sz="2400" b="1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immagazzinare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sz="24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un’informazione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4815840" cy="2479675"/>
          </a:xfrm>
          <a:custGeom>
            <a:avLst/>
            <a:gdLst/>
            <a:ahLst/>
            <a:cxnLst/>
            <a:rect l="l" t="t" r="r" b="b"/>
            <a:pathLst>
              <a:path w="4815840" h="2479675">
                <a:moveTo>
                  <a:pt x="4815446" y="3022"/>
                </a:moveTo>
                <a:lnTo>
                  <a:pt x="4781943" y="3022"/>
                </a:lnTo>
                <a:lnTo>
                  <a:pt x="4774946" y="117322"/>
                </a:lnTo>
                <a:lnTo>
                  <a:pt x="4770869" y="142722"/>
                </a:lnTo>
                <a:lnTo>
                  <a:pt x="4765891" y="180822"/>
                </a:lnTo>
                <a:lnTo>
                  <a:pt x="4760011" y="206222"/>
                </a:lnTo>
                <a:lnTo>
                  <a:pt x="4753229" y="231622"/>
                </a:lnTo>
                <a:lnTo>
                  <a:pt x="4739906" y="282422"/>
                </a:lnTo>
                <a:lnTo>
                  <a:pt x="4724336" y="333222"/>
                </a:lnTo>
                <a:lnTo>
                  <a:pt x="4706442" y="371322"/>
                </a:lnTo>
                <a:lnTo>
                  <a:pt x="4686198" y="422122"/>
                </a:lnTo>
                <a:lnTo>
                  <a:pt x="4681499" y="430034"/>
                </a:lnTo>
                <a:lnTo>
                  <a:pt x="4689462" y="405384"/>
                </a:lnTo>
                <a:lnTo>
                  <a:pt x="4701006" y="379984"/>
                </a:lnTo>
                <a:lnTo>
                  <a:pt x="4711674" y="354596"/>
                </a:lnTo>
                <a:lnTo>
                  <a:pt x="4721352" y="316496"/>
                </a:lnTo>
                <a:lnTo>
                  <a:pt x="4725708" y="303796"/>
                </a:lnTo>
                <a:lnTo>
                  <a:pt x="4729988" y="291096"/>
                </a:lnTo>
                <a:lnTo>
                  <a:pt x="4734064" y="278396"/>
                </a:lnTo>
                <a:lnTo>
                  <a:pt x="4737862" y="265696"/>
                </a:lnTo>
                <a:lnTo>
                  <a:pt x="4745101" y="227596"/>
                </a:lnTo>
                <a:lnTo>
                  <a:pt x="4751070" y="202196"/>
                </a:lnTo>
                <a:lnTo>
                  <a:pt x="4756543" y="176796"/>
                </a:lnTo>
                <a:lnTo>
                  <a:pt x="4761192" y="138696"/>
                </a:lnTo>
                <a:lnTo>
                  <a:pt x="4765027" y="113296"/>
                </a:lnTo>
                <a:lnTo>
                  <a:pt x="4768088" y="75196"/>
                </a:lnTo>
                <a:lnTo>
                  <a:pt x="4771301" y="11696"/>
                </a:lnTo>
                <a:lnTo>
                  <a:pt x="4766195" y="11696"/>
                </a:lnTo>
                <a:lnTo>
                  <a:pt x="4766729" y="0"/>
                </a:lnTo>
                <a:lnTo>
                  <a:pt x="4209300" y="0"/>
                </a:lnTo>
                <a:lnTo>
                  <a:pt x="4098048" y="0"/>
                </a:lnTo>
                <a:lnTo>
                  <a:pt x="4094988" y="48006"/>
                </a:lnTo>
                <a:lnTo>
                  <a:pt x="4088015" y="87718"/>
                </a:lnTo>
                <a:lnTo>
                  <a:pt x="4078173" y="126187"/>
                </a:lnTo>
                <a:lnTo>
                  <a:pt x="4065422" y="163804"/>
                </a:lnTo>
                <a:lnTo>
                  <a:pt x="4049712" y="200926"/>
                </a:lnTo>
                <a:lnTo>
                  <a:pt x="4031005" y="237909"/>
                </a:lnTo>
                <a:lnTo>
                  <a:pt x="4009263" y="275132"/>
                </a:lnTo>
                <a:lnTo>
                  <a:pt x="3984409" y="312953"/>
                </a:lnTo>
                <a:lnTo>
                  <a:pt x="3956431" y="351739"/>
                </a:lnTo>
                <a:lnTo>
                  <a:pt x="3925278" y="391858"/>
                </a:lnTo>
                <a:lnTo>
                  <a:pt x="3890886" y="433666"/>
                </a:lnTo>
                <a:lnTo>
                  <a:pt x="3853230" y="477545"/>
                </a:lnTo>
                <a:lnTo>
                  <a:pt x="3812260" y="523862"/>
                </a:lnTo>
                <a:lnTo>
                  <a:pt x="3767937" y="572960"/>
                </a:lnTo>
                <a:lnTo>
                  <a:pt x="3687000" y="661466"/>
                </a:lnTo>
                <a:lnTo>
                  <a:pt x="3619525" y="735812"/>
                </a:lnTo>
                <a:lnTo>
                  <a:pt x="3585248" y="774217"/>
                </a:lnTo>
                <a:lnTo>
                  <a:pt x="3550602" y="813625"/>
                </a:lnTo>
                <a:lnTo>
                  <a:pt x="3478238" y="897369"/>
                </a:lnTo>
                <a:lnTo>
                  <a:pt x="3440760" y="939279"/>
                </a:lnTo>
                <a:lnTo>
                  <a:pt x="3403168" y="979932"/>
                </a:lnTo>
                <a:lnTo>
                  <a:pt x="3365449" y="1019352"/>
                </a:lnTo>
                <a:lnTo>
                  <a:pt x="3327590" y="1057541"/>
                </a:lnTo>
                <a:lnTo>
                  <a:pt x="3289566" y="1094498"/>
                </a:lnTo>
                <a:lnTo>
                  <a:pt x="3251390" y="1130249"/>
                </a:lnTo>
                <a:lnTo>
                  <a:pt x="3213036" y="1164793"/>
                </a:lnTo>
                <a:lnTo>
                  <a:pt x="3174504" y="1198143"/>
                </a:lnTo>
                <a:lnTo>
                  <a:pt x="3135769" y="1230299"/>
                </a:lnTo>
                <a:lnTo>
                  <a:pt x="3096818" y="1261287"/>
                </a:lnTo>
                <a:lnTo>
                  <a:pt x="3057652" y="1291094"/>
                </a:lnTo>
                <a:lnTo>
                  <a:pt x="3018256" y="1319758"/>
                </a:lnTo>
                <a:lnTo>
                  <a:pt x="2978620" y="1347254"/>
                </a:lnTo>
                <a:lnTo>
                  <a:pt x="2938729" y="1373606"/>
                </a:lnTo>
                <a:lnTo>
                  <a:pt x="2898571" y="1398841"/>
                </a:lnTo>
                <a:lnTo>
                  <a:pt x="2858135" y="1422933"/>
                </a:lnTo>
                <a:lnTo>
                  <a:pt x="2817418" y="1445920"/>
                </a:lnTo>
                <a:lnTo>
                  <a:pt x="2776397" y="1467789"/>
                </a:lnTo>
                <a:lnTo>
                  <a:pt x="2735072" y="1488567"/>
                </a:lnTo>
                <a:lnTo>
                  <a:pt x="2692920" y="1508506"/>
                </a:lnTo>
                <a:lnTo>
                  <a:pt x="2650172" y="1527429"/>
                </a:lnTo>
                <a:lnTo>
                  <a:pt x="2606827" y="1545374"/>
                </a:lnTo>
                <a:lnTo>
                  <a:pt x="2562860" y="1562315"/>
                </a:lnTo>
                <a:lnTo>
                  <a:pt x="2518257" y="1578267"/>
                </a:lnTo>
                <a:lnTo>
                  <a:pt x="2473007" y="1593227"/>
                </a:lnTo>
                <a:lnTo>
                  <a:pt x="2427109" y="1607210"/>
                </a:lnTo>
                <a:lnTo>
                  <a:pt x="2380551" y="1620215"/>
                </a:lnTo>
                <a:lnTo>
                  <a:pt x="2333307" y="1632229"/>
                </a:lnTo>
                <a:lnTo>
                  <a:pt x="2285365" y="1643278"/>
                </a:lnTo>
                <a:lnTo>
                  <a:pt x="2236724" y="1653349"/>
                </a:lnTo>
                <a:lnTo>
                  <a:pt x="2187371" y="1662442"/>
                </a:lnTo>
                <a:lnTo>
                  <a:pt x="2137283" y="1670570"/>
                </a:lnTo>
                <a:lnTo>
                  <a:pt x="2086457" y="1677733"/>
                </a:lnTo>
                <a:lnTo>
                  <a:pt x="2034870" y="1683931"/>
                </a:lnTo>
                <a:lnTo>
                  <a:pt x="1982533" y="1689176"/>
                </a:lnTo>
                <a:lnTo>
                  <a:pt x="1929409" y="1693456"/>
                </a:lnTo>
                <a:lnTo>
                  <a:pt x="1875497" y="1696783"/>
                </a:lnTo>
                <a:lnTo>
                  <a:pt x="1820786" y="1699145"/>
                </a:lnTo>
                <a:lnTo>
                  <a:pt x="1765261" y="1700568"/>
                </a:lnTo>
                <a:lnTo>
                  <a:pt x="1708912" y="1701038"/>
                </a:lnTo>
                <a:lnTo>
                  <a:pt x="1657146" y="1700276"/>
                </a:lnTo>
                <a:lnTo>
                  <a:pt x="1605864" y="1697977"/>
                </a:lnTo>
                <a:lnTo>
                  <a:pt x="1554962" y="1694103"/>
                </a:lnTo>
                <a:lnTo>
                  <a:pt x="1504365" y="1688668"/>
                </a:lnTo>
                <a:lnTo>
                  <a:pt x="1453984" y="1681619"/>
                </a:lnTo>
                <a:lnTo>
                  <a:pt x="1403756" y="1672971"/>
                </a:lnTo>
                <a:lnTo>
                  <a:pt x="1353566" y="1662696"/>
                </a:lnTo>
                <a:lnTo>
                  <a:pt x="1303350" y="1650771"/>
                </a:lnTo>
                <a:lnTo>
                  <a:pt x="1253020" y="1637169"/>
                </a:lnTo>
                <a:lnTo>
                  <a:pt x="1202486" y="1621891"/>
                </a:lnTo>
                <a:lnTo>
                  <a:pt x="1151674" y="1604924"/>
                </a:lnTo>
                <a:lnTo>
                  <a:pt x="1100493" y="1586217"/>
                </a:lnTo>
                <a:lnTo>
                  <a:pt x="1048880" y="1565783"/>
                </a:lnTo>
                <a:lnTo>
                  <a:pt x="1005611" y="1547495"/>
                </a:lnTo>
                <a:lnTo>
                  <a:pt x="962367" y="1528229"/>
                </a:lnTo>
                <a:lnTo>
                  <a:pt x="919086" y="1508010"/>
                </a:lnTo>
                <a:lnTo>
                  <a:pt x="875753" y="1486890"/>
                </a:lnTo>
                <a:lnTo>
                  <a:pt x="832307" y="1464881"/>
                </a:lnTo>
                <a:lnTo>
                  <a:pt x="788708" y="1442046"/>
                </a:lnTo>
                <a:lnTo>
                  <a:pt x="744931" y="1418399"/>
                </a:lnTo>
                <a:lnTo>
                  <a:pt x="700938" y="1393977"/>
                </a:lnTo>
                <a:lnTo>
                  <a:pt x="656666" y="1368818"/>
                </a:lnTo>
                <a:lnTo>
                  <a:pt x="612101" y="1342961"/>
                </a:lnTo>
                <a:lnTo>
                  <a:pt x="521881" y="1289278"/>
                </a:lnTo>
                <a:lnTo>
                  <a:pt x="0" y="967384"/>
                </a:lnTo>
                <a:lnTo>
                  <a:pt x="0" y="1079639"/>
                </a:lnTo>
                <a:lnTo>
                  <a:pt x="0" y="1933422"/>
                </a:lnTo>
                <a:lnTo>
                  <a:pt x="31635" y="1958822"/>
                </a:lnTo>
                <a:lnTo>
                  <a:pt x="114350" y="2009622"/>
                </a:lnTo>
                <a:lnTo>
                  <a:pt x="198907" y="2060422"/>
                </a:lnTo>
                <a:lnTo>
                  <a:pt x="285496" y="2111222"/>
                </a:lnTo>
                <a:lnTo>
                  <a:pt x="329476" y="2123922"/>
                </a:lnTo>
                <a:lnTo>
                  <a:pt x="419061" y="2174722"/>
                </a:lnTo>
                <a:lnTo>
                  <a:pt x="511225" y="2225522"/>
                </a:lnTo>
                <a:lnTo>
                  <a:pt x="558292" y="2238222"/>
                </a:lnTo>
                <a:lnTo>
                  <a:pt x="605929" y="2263622"/>
                </a:lnTo>
                <a:lnTo>
                  <a:pt x="654164" y="2276322"/>
                </a:lnTo>
                <a:lnTo>
                  <a:pt x="702995" y="2301722"/>
                </a:lnTo>
                <a:lnTo>
                  <a:pt x="752475" y="2314422"/>
                </a:lnTo>
                <a:lnTo>
                  <a:pt x="802614" y="2339822"/>
                </a:lnTo>
                <a:lnTo>
                  <a:pt x="849325" y="2352522"/>
                </a:lnTo>
                <a:lnTo>
                  <a:pt x="1239227" y="2454122"/>
                </a:lnTo>
                <a:lnTo>
                  <a:pt x="1289418" y="2454122"/>
                </a:lnTo>
                <a:lnTo>
                  <a:pt x="1339824" y="2466822"/>
                </a:lnTo>
                <a:lnTo>
                  <a:pt x="1390383" y="2466822"/>
                </a:lnTo>
                <a:lnTo>
                  <a:pt x="1441069" y="2479522"/>
                </a:lnTo>
                <a:lnTo>
                  <a:pt x="2010143" y="2479522"/>
                </a:lnTo>
                <a:lnTo>
                  <a:pt x="2050288" y="2466822"/>
                </a:lnTo>
                <a:lnTo>
                  <a:pt x="2143861" y="2466822"/>
                </a:lnTo>
                <a:lnTo>
                  <a:pt x="2197277" y="2454122"/>
                </a:lnTo>
                <a:lnTo>
                  <a:pt x="2250630" y="2454122"/>
                </a:lnTo>
                <a:lnTo>
                  <a:pt x="2357043" y="2428722"/>
                </a:lnTo>
                <a:lnTo>
                  <a:pt x="2410079" y="2428722"/>
                </a:lnTo>
                <a:lnTo>
                  <a:pt x="2722499" y="2352522"/>
                </a:lnTo>
                <a:lnTo>
                  <a:pt x="2773324" y="2327122"/>
                </a:lnTo>
                <a:lnTo>
                  <a:pt x="2873514" y="2301722"/>
                </a:lnTo>
                <a:lnTo>
                  <a:pt x="2922816" y="2276322"/>
                </a:lnTo>
                <a:lnTo>
                  <a:pt x="2971546" y="2263622"/>
                </a:lnTo>
                <a:lnTo>
                  <a:pt x="3066973" y="2212822"/>
                </a:lnTo>
                <a:lnTo>
                  <a:pt x="3113595" y="2200122"/>
                </a:lnTo>
                <a:lnTo>
                  <a:pt x="3204603" y="2149322"/>
                </a:lnTo>
                <a:lnTo>
                  <a:pt x="3248901" y="2123922"/>
                </a:lnTo>
                <a:lnTo>
                  <a:pt x="3292348" y="2098522"/>
                </a:lnTo>
                <a:lnTo>
                  <a:pt x="3338855" y="2073122"/>
                </a:lnTo>
                <a:lnTo>
                  <a:pt x="3384308" y="2035022"/>
                </a:lnTo>
                <a:lnTo>
                  <a:pt x="3428746" y="2009622"/>
                </a:lnTo>
                <a:lnTo>
                  <a:pt x="3472154" y="1971522"/>
                </a:lnTo>
                <a:lnTo>
                  <a:pt x="3514560" y="1946122"/>
                </a:lnTo>
                <a:lnTo>
                  <a:pt x="3555974" y="1908022"/>
                </a:lnTo>
                <a:lnTo>
                  <a:pt x="3596398" y="1882622"/>
                </a:lnTo>
                <a:lnTo>
                  <a:pt x="3635845" y="1844522"/>
                </a:lnTo>
                <a:lnTo>
                  <a:pt x="3674351" y="1806422"/>
                </a:lnTo>
                <a:lnTo>
                  <a:pt x="3711905" y="1781022"/>
                </a:lnTo>
                <a:lnTo>
                  <a:pt x="3748532" y="1742922"/>
                </a:lnTo>
                <a:lnTo>
                  <a:pt x="3787597" y="1704822"/>
                </a:lnTo>
                <a:lnTo>
                  <a:pt x="3825621" y="1666722"/>
                </a:lnTo>
                <a:lnTo>
                  <a:pt x="3862654" y="1615922"/>
                </a:lnTo>
                <a:lnTo>
                  <a:pt x="3898785" y="1577822"/>
                </a:lnTo>
                <a:lnTo>
                  <a:pt x="3934079" y="1539722"/>
                </a:lnTo>
                <a:lnTo>
                  <a:pt x="3968521" y="1501622"/>
                </a:lnTo>
                <a:lnTo>
                  <a:pt x="4002100" y="1450822"/>
                </a:lnTo>
                <a:lnTo>
                  <a:pt x="4034853" y="1412722"/>
                </a:lnTo>
                <a:lnTo>
                  <a:pt x="4066806" y="1374622"/>
                </a:lnTo>
                <a:lnTo>
                  <a:pt x="4098036" y="1323822"/>
                </a:lnTo>
                <a:lnTo>
                  <a:pt x="4117390" y="1298422"/>
                </a:lnTo>
                <a:lnTo>
                  <a:pt x="4155198" y="1247622"/>
                </a:lnTo>
                <a:lnTo>
                  <a:pt x="4194010" y="1196822"/>
                </a:lnTo>
                <a:lnTo>
                  <a:pt x="4233735" y="1146022"/>
                </a:lnTo>
                <a:lnTo>
                  <a:pt x="4440313" y="892022"/>
                </a:lnTo>
                <a:lnTo>
                  <a:pt x="4460722" y="866622"/>
                </a:lnTo>
                <a:lnTo>
                  <a:pt x="4480928" y="828522"/>
                </a:lnTo>
                <a:lnTo>
                  <a:pt x="4520704" y="777722"/>
                </a:lnTo>
                <a:lnTo>
                  <a:pt x="4540313" y="752322"/>
                </a:lnTo>
                <a:lnTo>
                  <a:pt x="4559528" y="726922"/>
                </a:lnTo>
                <a:lnTo>
                  <a:pt x="4578223" y="701522"/>
                </a:lnTo>
                <a:lnTo>
                  <a:pt x="4607115" y="663422"/>
                </a:lnTo>
                <a:lnTo>
                  <a:pt x="4634814" y="612622"/>
                </a:lnTo>
                <a:lnTo>
                  <a:pt x="4661078" y="574522"/>
                </a:lnTo>
                <a:lnTo>
                  <a:pt x="4685639" y="523722"/>
                </a:lnTo>
                <a:lnTo>
                  <a:pt x="4708271" y="472922"/>
                </a:lnTo>
                <a:lnTo>
                  <a:pt x="4729086" y="434822"/>
                </a:lnTo>
                <a:lnTo>
                  <a:pt x="4747679" y="384022"/>
                </a:lnTo>
                <a:lnTo>
                  <a:pt x="4764062" y="333222"/>
                </a:lnTo>
                <a:lnTo>
                  <a:pt x="4778260" y="282422"/>
                </a:lnTo>
                <a:lnTo>
                  <a:pt x="4790313" y="244322"/>
                </a:lnTo>
                <a:lnTo>
                  <a:pt x="4796434" y="206222"/>
                </a:lnTo>
                <a:lnTo>
                  <a:pt x="4801692" y="180822"/>
                </a:lnTo>
                <a:lnTo>
                  <a:pt x="4806112" y="142722"/>
                </a:lnTo>
                <a:lnTo>
                  <a:pt x="4809744" y="117322"/>
                </a:lnTo>
                <a:lnTo>
                  <a:pt x="4815446" y="3022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58656" y="4148137"/>
            <a:ext cx="3133725" cy="2710180"/>
          </a:xfrm>
          <a:custGeom>
            <a:avLst/>
            <a:gdLst/>
            <a:ahLst/>
            <a:cxnLst/>
            <a:rect l="l" t="t" r="r" b="b"/>
            <a:pathLst>
              <a:path w="3133725" h="2710179">
                <a:moveTo>
                  <a:pt x="3133344" y="0"/>
                </a:moveTo>
                <a:lnTo>
                  <a:pt x="2822829" y="45021"/>
                </a:lnTo>
                <a:lnTo>
                  <a:pt x="2772918" y="55156"/>
                </a:lnTo>
                <a:lnTo>
                  <a:pt x="2723197" y="66014"/>
                </a:lnTo>
                <a:lnTo>
                  <a:pt x="2673654" y="77571"/>
                </a:lnTo>
                <a:lnTo>
                  <a:pt x="2624315" y="89839"/>
                </a:lnTo>
                <a:lnTo>
                  <a:pt x="2575179" y="102806"/>
                </a:lnTo>
                <a:lnTo>
                  <a:pt x="2526258" y="116459"/>
                </a:lnTo>
                <a:lnTo>
                  <a:pt x="2477566" y="130810"/>
                </a:lnTo>
                <a:lnTo>
                  <a:pt x="2429103" y="145834"/>
                </a:lnTo>
                <a:lnTo>
                  <a:pt x="2380894" y="161518"/>
                </a:lnTo>
                <a:lnTo>
                  <a:pt x="2332952" y="177888"/>
                </a:lnTo>
                <a:lnTo>
                  <a:pt x="2285276" y="194906"/>
                </a:lnTo>
                <a:lnTo>
                  <a:pt x="2237867" y="212585"/>
                </a:lnTo>
                <a:lnTo>
                  <a:pt x="2190762" y="230911"/>
                </a:lnTo>
                <a:lnTo>
                  <a:pt x="2143950" y="249872"/>
                </a:lnTo>
                <a:lnTo>
                  <a:pt x="2097443" y="269468"/>
                </a:lnTo>
                <a:lnTo>
                  <a:pt x="2051265" y="289687"/>
                </a:lnTo>
                <a:lnTo>
                  <a:pt x="2005406" y="310540"/>
                </a:lnTo>
                <a:lnTo>
                  <a:pt x="1959902" y="332003"/>
                </a:lnTo>
                <a:lnTo>
                  <a:pt x="1914740" y="354076"/>
                </a:lnTo>
                <a:lnTo>
                  <a:pt x="1869948" y="376745"/>
                </a:lnTo>
                <a:lnTo>
                  <a:pt x="1824367" y="400583"/>
                </a:lnTo>
                <a:lnTo>
                  <a:pt x="1779168" y="425018"/>
                </a:lnTo>
                <a:lnTo>
                  <a:pt x="1734350" y="450037"/>
                </a:lnTo>
                <a:lnTo>
                  <a:pt x="1689912" y="475640"/>
                </a:lnTo>
                <a:lnTo>
                  <a:pt x="1645869" y="501827"/>
                </a:lnTo>
                <a:lnTo>
                  <a:pt x="1602244" y="528599"/>
                </a:lnTo>
                <a:lnTo>
                  <a:pt x="1559039" y="555942"/>
                </a:lnTo>
                <a:lnTo>
                  <a:pt x="1516265" y="583857"/>
                </a:lnTo>
                <a:lnTo>
                  <a:pt x="1473936" y="612343"/>
                </a:lnTo>
                <a:lnTo>
                  <a:pt x="1432052" y="641388"/>
                </a:lnTo>
                <a:lnTo>
                  <a:pt x="1390637" y="670979"/>
                </a:lnTo>
                <a:lnTo>
                  <a:pt x="1349692" y="701141"/>
                </a:lnTo>
                <a:lnTo>
                  <a:pt x="1309243" y="731837"/>
                </a:lnTo>
                <a:lnTo>
                  <a:pt x="1276769" y="757262"/>
                </a:lnTo>
                <a:lnTo>
                  <a:pt x="1244536" y="782891"/>
                </a:lnTo>
                <a:lnTo>
                  <a:pt x="1212583" y="808812"/>
                </a:lnTo>
                <a:lnTo>
                  <a:pt x="1165212" y="848233"/>
                </a:lnTo>
                <a:lnTo>
                  <a:pt x="1103426" y="902208"/>
                </a:lnTo>
                <a:lnTo>
                  <a:pt x="1073035" y="929678"/>
                </a:lnTo>
                <a:lnTo>
                  <a:pt x="1018070" y="980694"/>
                </a:lnTo>
                <a:lnTo>
                  <a:pt x="978814" y="1018425"/>
                </a:lnTo>
                <a:lnTo>
                  <a:pt x="940219" y="1056728"/>
                </a:lnTo>
                <a:lnTo>
                  <a:pt x="902258" y="1095540"/>
                </a:lnTo>
                <a:lnTo>
                  <a:pt x="864870" y="1134833"/>
                </a:lnTo>
                <a:lnTo>
                  <a:pt x="828040" y="1174559"/>
                </a:lnTo>
                <a:lnTo>
                  <a:pt x="794753" y="1211757"/>
                </a:lnTo>
                <a:lnTo>
                  <a:pt x="762025" y="1249349"/>
                </a:lnTo>
                <a:lnTo>
                  <a:pt x="729843" y="1287348"/>
                </a:lnTo>
                <a:lnTo>
                  <a:pt x="698220" y="1325727"/>
                </a:lnTo>
                <a:lnTo>
                  <a:pt x="667156" y="1364475"/>
                </a:lnTo>
                <a:lnTo>
                  <a:pt x="636638" y="1403578"/>
                </a:lnTo>
                <a:lnTo>
                  <a:pt x="606691" y="1443037"/>
                </a:lnTo>
                <a:lnTo>
                  <a:pt x="577291" y="1482839"/>
                </a:lnTo>
                <a:lnTo>
                  <a:pt x="548462" y="1522971"/>
                </a:lnTo>
                <a:lnTo>
                  <a:pt x="520192" y="1563433"/>
                </a:lnTo>
                <a:lnTo>
                  <a:pt x="492493" y="1604187"/>
                </a:lnTo>
                <a:lnTo>
                  <a:pt x="465353" y="1645246"/>
                </a:lnTo>
                <a:lnTo>
                  <a:pt x="438785" y="1686585"/>
                </a:lnTo>
                <a:lnTo>
                  <a:pt x="410730" y="1731746"/>
                </a:lnTo>
                <a:lnTo>
                  <a:pt x="383387" y="1777250"/>
                </a:lnTo>
                <a:lnTo>
                  <a:pt x="356768" y="1823097"/>
                </a:lnTo>
                <a:lnTo>
                  <a:pt x="330885" y="1869287"/>
                </a:lnTo>
                <a:lnTo>
                  <a:pt x="305765" y="1915820"/>
                </a:lnTo>
                <a:lnTo>
                  <a:pt x="281432" y="1962683"/>
                </a:lnTo>
                <a:lnTo>
                  <a:pt x="257556" y="2009749"/>
                </a:lnTo>
                <a:lnTo>
                  <a:pt x="234569" y="2057133"/>
                </a:lnTo>
                <a:lnTo>
                  <a:pt x="212369" y="2104821"/>
                </a:lnTo>
                <a:lnTo>
                  <a:pt x="190919" y="2152777"/>
                </a:lnTo>
                <a:lnTo>
                  <a:pt x="170141" y="2200948"/>
                </a:lnTo>
                <a:lnTo>
                  <a:pt x="149987" y="2249297"/>
                </a:lnTo>
                <a:lnTo>
                  <a:pt x="130556" y="2297900"/>
                </a:lnTo>
                <a:lnTo>
                  <a:pt x="111899" y="2346744"/>
                </a:lnTo>
                <a:lnTo>
                  <a:pt x="94030" y="2395804"/>
                </a:lnTo>
                <a:lnTo>
                  <a:pt x="76936" y="2445093"/>
                </a:lnTo>
                <a:lnTo>
                  <a:pt x="60629" y="2494584"/>
                </a:lnTo>
                <a:lnTo>
                  <a:pt x="45110" y="2544267"/>
                </a:lnTo>
                <a:lnTo>
                  <a:pt x="30378" y="2594140"/>
                </a:lnTo>
                <a:lnTo>
                  <a:pt x="16433" y="2644190"/>
                </a:lnTo>
                <a:lnTo>
                  <a:pt x="3302" y="2694406"/>
                </a:lnTo>
                <a:lnTo>
                  <a:pt x="0" y="2709862"/>
                </a:lnTo>
                <a:lnTo>
                  <a:pt x="16764" y="2709862"/>
                </a:lnTo>
                <a:lnTo>
                  <a:pt x="28905" y="2709862"/>
                </a:lnTo>
                <a:lnTo>
                  <a:pt x="774052" y="2709862"/>
                </a:lnTo>
                <a:lnTo>
                  <a:pt x="800481" y="2641549"/>
                </a:lnTo>
                <a:lnTo>
                  <a:pt x="819670" y="2599207"/>
                </a:lnTo>
                <a:lnTo>
                  <a:pt x="839914" y="2556992"/>
                </a:lnTo>
                <a:lnTo>
                  <a:pt x="861199" y="2514930"/>
                </a:lnTo>
                <a:lnTo>
                  <a:pt x="883539" y="2473007"/>
                </a:lnTo>
                <a:lnTo>
                  <a:pt x="906678" y="2431719"/>
                </a:lnTo>
                <a:lnTo>
                  <a:pt x="930884" y="2390635"/>
                </a:lnTo>
                <a:lnTo>
                  <a:pt x="956106" y="2349741"/>
                </a:lnTo>
                <a:lnTo>
                  <a:pt x="982345" y="2309101"/>
                </a:lnTo>
                <a:lnTo>
                  <a:pt x="1009573" y="2268702"/>
                </a:lnTo>
                <a:lnTo>
                  <a:pt x="1037793" y="2228583"/>
                </a:lnTo>
                <a:lnTo>
                  <a:pt x="1066965" y="2188743"/>
                </a:lnTo>
                <a:lnTo>
                  <a:pt x="1097089" y="2149221"/>
                </a:lnTo>
                <a:lnTo>
                  <a:pt x="1128141" y="2110041"/>
                </a:lnTo>
                <a:lnTo>
                  <a:pt x="1160106" y="2071192"/>
                </a:lnTo>
                <a:lnTo>
                  <a:pt x="1192974" y="2032723"/>
                </a:lnTo>
                <a:lnTo>
                  <a:pt x="1226718" y="1994636"/>
                </a:lnTo>
                <a:lnTo>
                  <a:pt x="1261325" y="1956968"/>
                </a:lnTo>
                <a:lnTo>
                  <a:pt x="1296797" y="1919719"/>
                </a:lnTo>
                <a:lnTo>
                  <a:pt x="1333080" y="1882914"/>
                </a:lnTo>
                <a:lnTo>
                  <a:pt x="1370190" y="1846580"/>
                </a:lnTo>
                <a:lnTo>
                  <a:pt x="1408112" y="1810740"/>
                </a:lnTo>
                <a:lnTo>
                  <a:pt x="1446796" y="1775396"/>
                </a:lnTo>
                <a:lnTo>
                  <a:pt x="1486268" y="1740573"/>
                </a:lnTo>
                <a:lnTo>
                  <a:pt x="1526476" y="1706308"/>
                </a:lnTo>
                <a:lnTo>
                  <a:pt x="1567434" y="1672590"/>
                </a:lnTo>
                <a:lnTo>
                  <a:pt x="1605483" y="1642275"/>
                </a:lnTo>
                <a:lnTo>
                  <a:pt x="1644154" y="1612430"/>
                </a:lnTo>
                <a:lnTo>
                  <a:pt x="1683397" y="1583067"/>
                </a:lnTo>
                <a:lnTo>
                  <a:pt x="1723199" y="1554200"/>
                </a:lnTo>
                <a:lnTo>
                  <a:pt x="1763560" y="1525828"/>
                </a:lnTo>
                <a:lnTo>
                  <a:pt x="1804454" y="1497977"/>
                </a:lnTo>
                <a:lnTo>
                  <a:pt x="1845843" y="1470660"/>
                </a:lnTo>
                <a:lnTo>
                  <a:pt x="1887728" y="1443875"/>
                </a:lnTo>
                <a:lnTo>
                  <a:pt x="1930082" y="1417637"/>
                </a:lnTo>
                <a:lnTo>
                  <a:pt x="1972906" y="1391958"/>
                </a:lnTo>
                <a:lnTo>
                  <a:pt x="2016150" y="1366837"/>
                </a:lnTo>
                <a:lnTo>
                  <a:pt x="2059813" y="1342301"/>
                </a:lnTo>
                <a:lnTo>
                  <a:pt x="2103882" y="1318361"/>
                </a:lnTo>
                <a:lnTo>
                  <a:pt x="2148319" y="1295019"/>
                </a:lnTo>
                <a:lnTo>
                  <a:pt x="2193125" y="1272273"/>
                </a:lnTo>
                <a:lnTo>
                  <a:pt x="2238273" y="1250162"/>
                </a:lnTo>
                <a:lnTo>
                  <a:pt x="2283739" y="1228674"/>
                </a:lnTo>
                <a:lnTo>
                  <a:pt x="2329523" y="1207833"/>
                </a:lnTo>
                <a:lnTo>
                  <a:pt x="2375585" y="1187640"/>
                </a:lnTo>
                <a:lnTo>
                  <a:pt x="2421915" y="1168107"/>
                </a:lnTo>
                <a:lnTo>
                  <a:pt x="2468499" y="1149261"/>
                </a:lnTo>
                <a:lnTo>
                  <a:pt x="2515324" y="1131087"/>
                </a:lnTo>
                <a:lnTo>
                  <a:pt x="2562352" y="1113599"/>
                </a:lnTo>
                <a:lnTo>
                  <a:pt x="2612313" y="1095883"/>
                </a:lnTo>
                <a:lnTo>
                  <a:pt x="2662504" y="1078928"/>
                </a:lnTo>
                <a:lnTo>
                  <a:pt x="2712897" y="1062761"/>
                </a:lnTo>
                <a:lnTo>
                  <a:pt x="2763482" y="1047394"/>
                </a:lnTo>
                <a:lnTo>
                  <a:pt x="2814231" y="1032814"/>
                </a:lnTo>
                <a:lnTo>
                  <a:pt x="2865107" y="1019022"/>
                </a:lnTo>
                <a:lnTo>
                  <a:pt x="2916097" y="1006043"/>
                </a:lnTo>
                <a:lnTo>
                  <a:pt x="2967190" y="993863"/>
                </a:lnTo>
                <a:lnTo>
                  <a:pt x="3018345" y="982497"/>
                </a:lnTo>
                <a:lnTo>
                  <a:pt x="3069539" y="971956"/>
                </a:lnTo>
                <a:lnTo>
                  <a:pt x="3120771" y="962215"/>
                </a:lnTo>
                <a:lnTo>
                  <a:pt x="3133344" y="960526"/>
                </a:lnTo>
                <a:lnTo>
                  <a:pt x="3133344" y="846810"/>
                </a:lnTo>
                <a:lnTo>
                  <a:pt x="3133344" y="246951"/>
                </a:lnTo>
                <a:lnTo>
                  <a:pt x="3133344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159507" y="97535"/>
            <a:ext cx="6758940" cy="1462580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127635" rIns="0" bIns="0" rtlCol="0">
            <a:spAutoFit/>
          </a:bodyPr>
          <a:lstStyle/>
          <a:p>
            <a:pPr marL="635" algn="ctr">
              <a:lnSpc>
                <a:spcPts val="5195"/>
              </a:lnSpc>
              <a:spcBef>
                <a:spcPts val="1005"/>
              </a:spcBef>
            </a:pPr>
            <a:r>
              <a:rPr sz="4400" dirty="0">
                <a:solidFill>
                  <a:srgbClr val="FFFFFF"/>
                </a:solidFill>
                <a:latin typeface="Arial MT"/>
                <a:cs typeface="Arial MT"/>
              </a:rPr>
              <a:t>PROGETTO</a:t>
            </a:r>
            <a:r>
              <a:rPr sz="4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400" spc="-20" dirty="0">
                <a:solidFill>
                  <a:srgbClr val="FFFFFF"/>
                </a:solidFill>
                <a:latin typeface="Arial MT"/>
                <a:cs typeface="Arial MT"/>
              </a:rPr>
              <a:t>202</a:t>
            </a:r>
            <a:r>
              <a:rPr lang="it-IT" sz="4400" spc="-2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4400" dirty="0">
              <a:latin typeface="Arial MT"/>
              <a:cs typeface="Arial MT"/>
            </a:endParaRPr>
          </a:p>
          <a:p>
            <a:pPr marL="1270" algn="ctr">
              <a:lnSpc>
                <a:spcPts val="5195"/>
              </a:lnSpc>
            </a:pPr>
            <a:r>
              <a:rPr sz="4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«Proteggi</a:t>
            </a:r>
            <a:r>
              <a:rPr sz="4400" b="1" spc="-7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44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tua</a:t>
            </a:r>
            <a:r>
              <a:rPr sz="4400" b="1" spc="-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testa»</a:t>
            </a:r>
            <a:endParaRPr sz="4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1698" y="1824608"/>
            <a:ext cx="11731625" cy="44284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324860" marR="5080">
              <a:lnSpc>
                <a:spcPts val="3460"/>
              </a:lnSpc>
              <a:spcBef>
                <a:spcPts val="535"/>
              </a:spcBef>
            </a:pPr>
            <a:r>
              <a:rPr sz="3200" b="1" spc="-50" dirty="0">
                <a:latin typeface="Calibri" panose="020F0502020204030204"/>
                <a:cs typeface="Calibri" panose="020F0502020204030204"/>
              </a:rPr>
              <a:t>“Avere</a:t>
            </a:r>
            <a:r>
              <a:rPr sz="32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un</a:t>
            </a:r>
            <a:r>
              <a:rPr sz="3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database</a:t>
            </a:r>
            <a:r>
              <a:rPr sz="32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che</a:t>
            </a:r>
            <a:r>
              <a:rPr sz="3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fornisca</a:t>
            </a:r>
            <a:r>
              <a:rPr sz="32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la</a:t>
            </a:r>
            <a:r>
              <a:rPr sz="3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latin typeface="Calibri" panose="020F0502020204030204"/>
                <a:cs typeface="Calibri" panose="020F0502020204030204"/>
              </a:rPr>
              <a:t>cosiddetta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baseline,</a:t>
            </a:r>
            <a:r>
              <a:rPr sz="32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il</a:t>
            </a:r>
            <a:r>
              <a:rPr sz="3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punto</a:t>
            </a:r>
            <a:r>
              <a:rPr sz="3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32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partenza</a:t>
            </a:r>
            <a:r>
              <a:rPr sz="32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dello</a:t>
            </a:r>
            <a:r>
              <a:rPr sz="3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latin typeface="Calibri" panose="020F0502020204030204"/>
                <a:cs typeface="Calibri" panose="020F0502020204030204"/>
              </a:rPr>
              <a:t>stato</a:t>
            </a:r>
            <a:r>
              <a:rPr sz="32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latin typeface="Calibri" panose="020F0502020204030204"/>
                <a:cs typeface="Calibri" panose="020F0502020204030204"/>
              </a:rPr>
              <a:t>cognitivo </a:t>
            </a:r>
            <a:r>
              <a:rPr sz="3200" b="1" spc="-25" dirty="0">
                <a:latin typeface="Calibri" panose="020F0502020204030204"/>
                <a:cs typeface="Calibri" panose="020F0502020204030204"/>
              </a:rPr>
              <a:t>dell’atleta</a:t>
            </a:r>
            <a:r>
              <a:rPr sz="32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in</a:t>
            </a:r>
            <a:r>
              <a:rPr sz="32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latin typeface="Calibri" panose="020F0502020204030204"/>
                <a:cs typeface="Calibri" panose="020F0502020204030204"/>
              </a:rPr>
              <a:t>condizioni</a:t>
            </a:r>
            <a:r>
              <a:rPr sz="32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latin typeface="Calibri" panose="020F0502020204030204"/>
                <a:cs typeface="Calibri" panose="020F0502020204030204"/>
              </a:rPr>
              <a:t>ottimali”.</a:t>
            </a:r>
            <a:endParaRPr sz="3200" dirty="0">
              <a:latin typeface="Calibri" panose="020F0502020204030204"/>
              <a:cs typeface="Calibri" panose="020F0502020204030204"/>
            </a:endParaRPr>
          </a:p>
          <a:p>
            <a:pPr marL="12700" marR="395605">
              <a:lnSpc>
                <a:spcPts val="3020"/>
              </a:lnSpc>
              <a:spcBef>
                <a:spcPts val="2270"/>
              </a:spcBef>
            </a:pPr>
            <a:r>
              <a:rPr sz="2800" b="1" dirty="0">
                <a:latin typeface="Calibri" panose="020F0502020204030204"/>
                <a:cs typeface="Calibri" panose="020F0502020204030204"/>
              </a:rPr>
              <a:t>Diviene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fondamentale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per</a:t>
            </a:r>
            <a:r>
              <a:rPr sz="2800" b="1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riuscire</a:t>
            </a:r>
            <a:r>
              <a:rPr sz="28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800" b="1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misurare</a:t>
            </a:r>
            <a:r>
              <a:rPr sz="28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variazioni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minime</a:t>
            </a:r>
            <a:r>
              <a:rPr sz="2800" b="1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in</a:t>
            </a:r>
            <a:r>
              <a:rPr sz="2800" b="1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condizioni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ad</a:t>
            </a:r>
            <a:r>
              <a:rPr sz="28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esempio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8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trauma</a:t>
            </a:r>
            <a:r>
              <a:rPr sz="28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cranico</a:t>
            </a:r>
            <a:r>
              <a:rPr sz="28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anche</a:t>
            </a:r>
            <a:r>
              <a:rPr sz="28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lieve.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12700" marR="1236345">
              <a:lnSpc>
                <a:spcPts val="3020"/>
              </a:lnSpc>
            </a:pPr>
            <a:r>
              <a:rPr sz="2800" b="1" dirty="0">
                <a:latin typeface="Calibri" panose="020F0502020204030204"/>
                <a:cs typeface="Calibri" panose="020F0502020204030204"/>
              </a:rPr>
              <a:t>Una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diagnosi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tempestiva,</a:t>
            </a:r>
            <a:r>
              <a:rPr sz="28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la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corretta</a:t>
            </a:r>
            <a:r>
              <a:rPr sz="28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conoscenza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del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problema</a:t>
            </a:r>
            <a:r>
              <a:rPr sz="28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da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parte </a:t>
            </a:r>
            <a:r>
              <a:rPr sz="2800" b="1" spc="-20" dirty="0">
                <a:latin typeface="Calibri" panose="020F0502020204030204"/>
                <a:cs typeface="Calibri" panose="020F0502020204030204"/>
              </a:rPr>
              <a:t>dell’atleta,</a:t>
            </a:r>
            <a:r>
              <a:rPr sz="28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famiglia</a:t>
            </a:r>
            <a:r>
              <a:rPr sz="28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dello</a:t>
            </a:r>
            <a:r>
              <a:rPr sz="28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staff</a:t>
            </a:r>
            <a:r>
              <a:rPr sz="28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tecnico,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sono</a:t>
            </a:r>
            <a:r>
              <a:rPr sz="2800" b="1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fondamentali</a:t>
            </a:r>
            <a:r>
              <a:rPr sz="28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25" dirty="0">
                <a:latin typeface="Calibri" panose="020F0502020204030204"/>
                <a:cs typeface="Calibri" panose="020F0502020204030204"/>
              </a:rPr>
              <a:t>per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ottenere</a:t>
            </a:r>
            <a:r>
              <a:rPr sz="28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una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guarigione</a:t>
            </a:r>
            <a:r>
              <a:rPr sz="28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complete</a:t>
            </a:r>
            <a:r>
              <a:rPr sz="28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ed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evitare</a:t>
            </a:r>
            <a:r>
              <a:rPr sz="28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ridurre</a:t>
            </a:r>
            <a:r>
              <a:rPr sz="28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il</a:t>
            </a:r>
            <a:r>
              <a:rPr sz="2800" b="1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rischio</a:t>
            </a:r>
            <a:r>
              <a:rPr sz="28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25" dirty="0">
                <a:latin typeface="Calibri" panose="020F0502020204030204"/>
                <a:cs typeface="Calibri" panose="020F0502020204030204"/>
              </a:rPr>
              <a:t>di </a:t>
            </a:r>
            <a:r>
              <a:rPr sz="2800" b="1" dirty="0">
                <a:latin typeface="Calibri" panose="020F0502020204030204"/>
                <a:cs typeface="Calibri" panose="020F0502020204030204"/>
              </a:rPr>
              <a:t>pericolose</a:t>
            </a:r>
            <a:r>
              <a:rPr sz="2800" b="1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complicanze.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4815840" cy="2479675"/>
          </a:xfrm>
          <a:custGeom>
            <a:avLst/>
            <a:gdLst/>
            <a:ahLst/>
            <a:cxnLst/>
            <a:rect l="l" t="t" r="r" b="b"/>
            <a:pathLst>
              <a:path w="4815840" h="2479675">
                <a:moveTo>
                  <a:pt x="4815446" y="3022"/>
                </a:moveTo>
                <a:lnTo>
                  <a:pt x="4781943" y="3022"/>
                </a:lnTo>
                <a:lnTo>
                  <a:pt x="4774946" y="117322"/>
                </a:lnTo>
                <a:lnTo>
                  <a:pt x="4770869" y="142722"/>
                </a:lnTo>
                <a:lnTo>
                  <a:pt x="4765891" y="180822"/>
                </a:lnTo>
                <a:lnTo>
                  <a:pt x="4760011" y="206222"/>
                </a:lnTo>
                <a:lnTo>
                  <a:pt x="4753229" y="231622"/>
                </a:lnTo>
                <a:lnTo>
                  <a:pt x="4739906" y="282422"/>
                </a:lnTo>
                <a:lnTo>
                  <a:pt x="4724336" y="333222"/>
                </a:lnTo>
                <a:lnTo>
                  <a:pt x="4706442" y="371322"/>
                </a:lnTo>
                <a:lnTo>
                  <a:pt x="4686198" y="422122"/>
                </a:lnTo>
                <a:lnTo>
                  <a:pt x="4681499" y="430034"/>
                </a:lnTo>
                <a:lnTo>
                  <a:pt x="4689462" y="405384"/>
                </a:lnTo>
                <a:lnTo>
                  <a:pt x="4701006" y="379984"/>
                </a:lnTo>
                <a:lnTo>
                  <a:pt x="4711674" y="354596"/>
                </a:lnTo>
                <a:lnTo>
                  <a:pt x="4721352" y="316496"/>
                </a:lnTo>
                <a:lnTo>
                  <a:pt x="4725708" y="303796"/>
                </a:lnTo>
                <a:lnTo>
                  <a:pt x="4729988" y="291096"/>
                </a:lnTo>
                <a:lnTo>
                  <a:pt x="4734064" y="278396"/>
                </a:lnTo>
                <a:lnTo>
                  <a:pt x="4737862" y="265696"/>
                </a:lnTo>
                <a:lnTo>
                  <a:pt x="4745101" y="227596"/>
                </a:lnTo>
                <a:lnTo>
                  <a:pt x="4751070" y="202196"/>
                </a:lnTo>
                <a:lnTo>
                  <a:pt x="4756543" y="176796"/>
                </a:lnTo>
                <a:lnTo>
                  <a:pt x="4761192" y="138696"/>
                </a:lnTo>
                <a:lnTo>
                  <a:pt x="4765027" y="113296"/>
                </a:lnTo>
                <a:lnTo>
                  <a:pt x="4768088" y="75196"/>
                </a:lnTo>
                <a:lnTo>
                  <a:pt x="4771301" y="11696"/>
                </a:lnTo>
                <a:lnTo>
                  <a:pt x="4766195" y="11696"/>
                </a:lnTo>
                <a:lnTo>
                  <a:pt x="4766729" y="0"/>
                </a:lnTo>
                <a:lnTo>
                  <a:pt x="4209300" y="0"/>
                </a:lnTo>
                <a:lnTo>
                  <a:pt x="4098048" y="0"/>
                </a:lnTo>
                <a:lnTo>
                  <a:pt x="4094988" y="48006"/>
                </a:lnTo>
                <a:lnTo>
                  <a:pt x="4088015" y="87718"/>
                </a:lnTo>
                <a:lnTo>
                  <a:pt x="4078173" y="126187"/>
                </a:lnTo>
                <a:lnTo>
                  <a:pt x="4065422" y="163804"/>
                </a:lnTo>
                <a:lnTo>
                  <a:pt x="4049712" y="200926"/>
                </a:lnTo>
                <a:lnTo>
                  <a:pt x="4031005" y="237909"/>
                </a:lnTo>
                <a:lnTo>
                  <a:pt x="4009263" y="275132"/>
                </a:lnTo>
                <a:lnTo>
                  <a:pt x="3984409" y="312953"/>
                </a:lnTo>
                <a:lnTo>
                  <a:pt x="3956431" y="351739"/>
                </a:lnTo>
                <a:lnTo>
                  <a:pt x="3925278" y="391858"/>
                </a:lnTo>
                <a:lnTo>
                  <a:pt x="3890886" y="433666"/>
                </a:lnTo>
                <a:lnTo>
                  <a:pt x="3853230" y="477545"/>
                </a:lnTo>
                <a:lnTo>
                  <a:pt x="3812260" y="523862"/>
                </a:lnTo>
                <a:lnTo>
                  <a:pt x="3767937" y="572960"/>
                </a:lnTo>
                <a:lnTo>
                  <a:pt x="3687000" y="661466"/>
                </a:lnTo>
                <a:lnTo>
                  <a:pt x="3619525" y="735812"/>
                </a:lnTo>
                <a:lnTo>
                  <a:pt x="3585248" y="774217"/>
                </a:lnTo>
                <a:lnTo>
                  <a:pt x="3550602" y="813625"/>
                </a:lnTo>
                <a:lnTo>
                  <a:pt x="3478238" y="897369"/>
                </a:lnTo>
                <a:lnTo>
                  <a:pt x="3440760" y="939279"/>
                </a:lnTo>
                <a:lnTo>
                  <a:pt x="3403168" y="979932"/>
                </a:lnTo>
                <a:lnTo>
                  <a:pt x="3365449" y="1019352"/>
                </a:lnTo>
                <a:lnTo>
                  <a:pt x="3327590" y="1057541"/>
                </a:lnTo>
                <a:lnTo>
                  <a:pt x="3289566" y="1094498"/>
                </a:lnTo>
                <a:lnTo>
                  <a:pt x="3251390" y="1130249"/>
                </a:lnTo>
                <a:lnTo>
                  <a:pt x="3213036" y="1164793"/>
                </a:lnTo>
                <a:lnTo>
                  <a:pt x="3174504" y="1198143"/>
                </a:lnTo>
                <a:lnTo>
                  <a:pt x="3135769" y="1230299"/>
                </a:lnTo>
                <a:lnTo>
                  <a:pt x="3096818" y="1261287"/>
                </a:lnTo>
                <a:lnTo>
                  <a:pt x="3057652" y="1291094"/>
                </a:lnTo>
                <a:lnTo>
                  <a:pt x="3018256" y="1319758"/>
                </a:lnTo>
                <a:lnTo>
                  <a:pt x="2978620" y="1347254"/>
                </a:lnTo>
                <a:lnTo>
                  <a:pt x="2938729" y="1373606"/>
                </a:lnTo>
                <a:lnTo>
                  <a:pt x="2898571" y="1398841"/>
                </a:lnTo>
                <a:lnTo>
                  <a:pt x="2858135" y="1422933"/>
                </a:lnTo>
                <a:lnTo>
                  <a:pt x="2817418" y="1445920"/>
                </a:lnTo>
                <a:lnTo>
                  <a:pt x="2776397" y="1467789"/>
                </a:lnTo>
                <a:lnTo>
                  <a:pt x="2735072" y="1488567"/>
                </a:lnTo>
                <a:lnTo>
                  <a:pt x="2692920" y="1508506"/>
                </a:lnTo>
                <a:lnTo>
                  <a:pt x="2650172" y="1527429"/>
                </a:lnTo>
                <a:lnTo>
                  <a:pt x="2606827" y="1545374"/>
                </a:lnTo>
                <a:lnTo>
                  <a:pt x="2562860" y="1562315"/>
                </a:lnTo>
                <a:lnTo>
                  <a:pt x="2518257" y="1578267"/>
                </a:lnTo>
                <a:lnTo>
                  <a:pt x="2473007" y="1593227"/>
                </a:lnTo>
                <a:lnTo>
                  <a:pt x="2427109" y="1607210"/>
                </a:lnTo>
                <a:lnTo>
                  <a:pt x="2380551" y="1620215"/>
                </a:lnTo>
                <a:lnTo>
                  <a:pt x="2333307" y="1632229"/>
                </a:lnTo>
                <a:lnTo>
                  <a:pt x="2285365" y="1643278"/>
                </a:lnTo>
                <a:lnTo>
                  <a:pt x="2236724" y="1653349"/>
                </a:lnTo>
                <a:lnTo>
                  <a:pt x="2187371" y="1662442"/>
                </a:lnTo>
                <a:lnTo>
                  <a:pt x="2137283" y="1670570"/>
                </a:lnTo>
                <a:lnTo>
                  <a:pt x="2086457" y="1677733"/>
                </a:lnTo>
                <a:lnTo>
                  <a:pt x="2034870" y="1683931"/>
                </a:lnTo>
                <a:lnTo>
                  <a:pt x="1982533" y="1689176"/>
                </a:lnTo>
                <a:lnTo>
                  <a:pt x="1929409" y="1693456"/>
                </a:lnTo>
                <a:lnTo>
                  <a:pt x="1875497" y="1696783"/>
                </a:lnTo>
                <a:lnTo>
                  <a:pt x="1820786" y="1699145"/>
                </a:lnTo>
                <a:lnTo>
                  <a:pt x="1765261" y="1700568"/>
                </a:lnTo>
                <a:lnTo>
                  <a:pt x="1708912" y="1701038"/>
                </a:lnTo>
                <a:lnTo>
                  <a:pt x="1657146" y="1700276"/>
                </a:lnTo>
                <a:lnTo>
                  <a:pt x="1605864" y="1697977"/>
                </a:lnTo>
                <a:lnTo>
                  <a:pt x="1554962" y="1694103"/>
                </a:lnTo>
                <a:lnTo>
                  <a:pt x="1504365" y="1688668"/>
                </a:lnTo>
                <a:lnTo>
                  <a:pt x="1453984" y="1681619"/>
                </a:lnTo>
                <a:lnTo>
                  <a:pt x="1403756" y="1672971"/>
                </a:lnTo>
                <a:lnTo>
                  <a:pt x="1353566" y="1662696"/>
                </a:lnTo>
                <a:lnTo>
                  <a:pt x="1303350" y="1650771"/>
                </a:lnTo>
                <a:lnTo>
                  <a:pt x="1253020" y="1637169"/>
                </a:lnTo>
                <a:lnTo>
                  <a:pt x="1202486" y="1621891"/>
                </a:lnTo>
                <a:lnTo>
                  <a:pt x="1151674" y="1604924"/>
                </a:lnTo>
                <a:lnTo>
                  <a:pt x="1100493" y="1586217"/>
                </a:lnTo>
                <a:lnTo>
                  <a:pt x="1048880" y="1565783"/>
                </a:lnTo>
                <a:lnTo>
                  <a:pt x="1005611" y="1547495"/>
                </a:lnTo>
                <a:lnTo>
                  <a:pt x="962367" y="1528229"/>
                </a:lnTo>
                <a:lnTo>
                  <a:pt x="919086" y="1508010"/>
                </a:lnTo>
                <a:lnTo>
                  <a:pt x="875753" y="1486890"/>
                </a:lnTo>
                <a:lnTo>
                  <a:pt x="832307" y="1464881"/>
                </a:lnTo>
                <a:lnTo>
                  <a:pt x="788708" y="1442046"/>
                </a:lnTo>
                <a:lnTo>
                  <a:pt x="744931" y="1418399"/>
                </a:lnTo>
                <a:lnTo>
                  <a:pt x="700938" y="1393977"/>
                </a:lnTo>
                <a:lnTo>
                  <a:pt x="656666" y="1368818"/>
                </a:lnTo>
                <a:lnTo>
                  <a:pt x="612101" y="1342961"/>
                </a:lnTo>
                <a:lnTo>
                  <a:pt x="521881" y="1289278"/>
                </a:lnTo>
                <a:lnTo>
                  <a:pt x="0" y="967384"/>
                </a:lnTo>
                <a:lnTo>
                  <a:pt x="0" y="1079639"/>
                </a:lnTo>
                <a:lnTo>
                  <a:pt x="0" y="1933422"/>
                </a:lnTo>
                <a:lnTo>
                  <a:pt x="31635" y="1958822"/>
                </a:lnTo>
                <a:lnTo>
                  <a:pt x="114350" y="2009622"/>
                </a:lnTo>
                <a:lnTo>
                  <a:pt x="198907" y="2060422"/>
                </a:lnTo>
                <a:lnTo>
                  <a:pt x="285496" y="2111222"/>
                </a:lnTo>
                <a:lnTo>
                  <a:pt x="329476" y="2123922"/>
                </a:lnTo>
                <a:lnTo>
                  <a:pt x="419061" y="2174722"/>
                </a:lnTo>
                <a:lnTo>
                  <a:pt x="511225" y="2225522"/>
                </a:lnTo>
                <a:lnTo>
                  <a:pt x="558292" y="2238222"/>
                </a:lnTo>
                <a:lnTo>
                  <a:pt x="605929" y="2263622"/>
                </a:lnTo>
                <a:lnTo>
                  <a:pt x="654164" y="2276322"/>
                </a:lnTo>
                <a:lnTo>
                  <a:pt x="702995" y="2301722"/>
                </a:lnTo>
                <a:lnTo>
                  <a:pt x="752475" y="2314422"/>
                </a:lnTo>
                <a:lnTo>
                  <a:pt x="802614" y="2339822"/>
                </a:lnTo>
                <a:lnTo>
                  <a:pt x="849325" y="2352522"/>
                </a:lnTo>
                <a:lnTo>
                  <a:pt x="1239227" y="2454122"/>
                </a:lnTo>
                <a:lnTo>
                  <a:pt x="1289418" y="2454122"/>
                </a:lnTo>
                <a:lnTo>
                  <a:pt x="1339824" y="2466822"/>
                </a:lnTo>
                <a:lnTo>
                  <a:pt x="1390383" y="2466822"/>
                </a:lnTo>
                <a:lnTo>
                  <a:pt x="1441069" y="2479522"/>
                </a:lnTo>
                <a:lnTo>
                  <a:pt x="2010143" y="2479522"/>
                </a:lnTo>
                <a:lnTo>
                  <a:pt x="2050288" y="2466822"/>
                </a:lnTo>
                <a:lnTo>
                  <a:pt x="2143861" y="2466822"/>
                </a:lnTo>
                <a:lnTo>
                  <a:pt x="2197277" y="2454122"/>
                </a:lnTo>
                <a:lnTo>
                  <a:pt x="2250630" y="2454122"/>
                </a:lnTo>
                <a:lnTo>
                  <a:pt x="2357043" y="2428722"/>
                </a:lnTo>
                <a:lnTo>
                  <a:pt x="2410079" y="2428722"/>
                </a:lnTo>
                <a:lnTo>
                  <a:pt x="2722499" y="2352522"/>
                </a:lnTo>
                <a:lnTo>
                  <a:pt x="2773324" y="2327122"/>
                </a:lnTo>
                <a:lnTo>
                  <a:pt x="2873514" y="2301722"/>
                </a:lnTo>
                <a:lnTo>
                  <a:pt x="2922816" y="2276322"/>
                </a:lnTo>
                <a:lnTo>
                  <a:pt x="2971546" y="2263622"/>
                </a:lnTo>
                <a:lnTo>
                  <a:pt x="3066973" y="2212822"/>
                </a:lnTo>
                <a:lnTo>
                  <a:pt x="3113595" y="2200122"/>
                </a:lnTo>
                <a:lnTo>
                  <a:pt x="3204603" y="2149322"/>
                </a:lnTo>
                <a:lnTo>
                  <a:pt x="3248901" y="2123922"/>
                </a:lnTo>
                <a:lnTo>
                  <a:pt x="3292348" y="2098522"/>
                </a:lnTo>
                <a:lnTo>
                  <a:pt x="3338855" y="2073122"/>
                </a:lnTo>
                <a:lnTo>
                  <a:pt x="3384308" y="2035022"/>
                </a:lnTo>
                <a:lnTo>
                  <a:pt x="3428746" y="2009622"/>
                </a:lnTo>
                <a:lnTo>
                  <a:pt x="3472154" y="1971522"/>
                </a:lnTo>
                <a:lnTo>
                  <a:pt x="3514560" y="1946122"/>
                </a:lnTo>
                <a:lnTo>
                  <a:pt x="3555974" y="1908022"/>
                </a:lnTo>
                <a:lnTo>
                  <a:pt x="3596398" y="1882622"/>
                </a:lnTo>
                <a:lnTo>
                  <a:pt x="3635845" y="1844522"/>
                </a:lnTo>
                <a:lnTo>
                  <a:pt x="3674351" y="1806422"/>
                </a:lnTo>
                <a:lnTo>
                  <a:pt x="3711905" y="1781022"/>
                </a:lnTo>
                <a:lnTo>
                  <a:pt x="3748532" y="1742922"/>
                </a:lnTo>
                <a:lnTo>
                  <a:pt x="3787597" y="1704822"/>
                </a:lnTo>
                <a:lnTo>
                  <a:pt x="3825621" y="1666722"/>
                </a:lnTo>
                <a:lnTo>
                  <a:pt x="3862654" y="1615922"/>
                </a:lnTo>
                <a:lnTo>
                  <a:pt x="3898785" y="1577822"/>
                </a:lnTo>
                <a:lnTo>
                  <a:pt x="3934079" y="1539722"/>
                </a:lnTo>
                <a:lnTo>
                  <a:pt x="3968521" y="1501622"/>
                </a:lnTo>
                <a:lnTo>
                  <a:pt x="4002100" y="1450822"/>
                </a:lnTo>
                <a:lnTo>
                  <a:pt x="4034853" y="1412722"/>
                </a:lnTo>
                <a:lnTo>
                  <a:pt x="4066806" y="1374622"/>
                </a:lnTo>
                <a:lnTo>
                  <a:pt x="4098036" y="1323822"/>
                </a:lnTo>
                <a:lnTo>
                  <a:pt x="4117390" y="1298422"/>
                </a:lnTo>
                <a:lnTo>
                  <a:pt x="4155198" y="1247622"/>
                </a:lnTo>
                <a:lnTo>
                  <a:pt x="4194010" y="1196822"/>
                </a:lnTo>
                <a:lnTo>
                  <a:pt x="4233735" y="1146022"/>
                </a:lnTo>
                <a:lnTo>
                  <a:pt x="4440313" y="892022"/>
                </a:lnTo>
                <a:lnTo>
                  <a:pt x="4460722" y="866622"/>
                </a:lnTo>
                <a:lnTo>
                  <a:pt x="4480928" y="828522"/>
                </a:lnTo>
                <a:lnTo>
                  <a:pt x="4520704" y="777722"/>
                </a:lnTo>
                <a:lnTo>
                  <a:pt x="4540313" y="752322"/>
                </a:lnTo>
                <a:lnTo>
                  <a:pt x="4559528" y="726922"/>
                </a:lnTo>
                <a:lnTo>
                  <a:pt x="4578223" y="701522"/>
                </a:lnTo>
                <a:lnTo>
                  <a:pt x="4607115" y="663422"/>
                </a:lnTo>
                <a:lnTo>
                  <a:pt x="4634814" y="612622"/>
                </a:lnTo>
                <a:lnTo>
                  <a:pt x="4661078" y="574522"/>
                </a:lnTo>
                <a:lnTo>
                  <a:pt x="4685639" y="523722"/>
                </a:lnTo>
                <a:lnTo>
                  <a:pt x="4708271" y="472922"/>
                </a:lnTo>
                <a:lnTo>
                  <a:pt x="4729086" y="434822"/>
                </a:lnTo>
                <a:lnTo>
                  <a:pt x="4747679" y="384022"/>
                </a:lnTo>
                <a:lnTo>
                  <a:pt x="4764062" y="333222"/>
                </a:lnTo>
                <a:lnTo>
                  <a:pt x="4778260" y="282422"/>
                </a:lnTo>
                <a:lnTo>
                  <a:pt x="4790313" y="244322"/>
                </a:lnTo>
                <a:lnTo>
                  <a:pt x="4796434" y="206222"/>
                </a:lnTo>
                <a:lnTo>
                  <a:pt x="4801692" y="180822"/>
                </a:lnTo>
                <a:lnTo>
                  <a:pt x="4806112" y="142722"/>
                </a:lnTo>
                <a:lnTo>
                  <a:pt x="4809744" y="117322"/>
                </a:lnTo>
                <a:lnTo>
                  <a:pt x="4815446" y="3022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58656" y="4148137"/>
            <a:ext cx="3133725" cy="2710180"/>
          </a:xfrm>
          <a:custGeom>
            <a:avLst/>
            <a:gdLst/>
            <a:ahLst/>
            <a:cxnLst/>
            <a:rect l="l" t="t" r="r" b="b"/>
            <a:pathLst>
              <a:path w="3133725" h="2710179">
                <a:moveTo>
                  <a:pt x="3133344" y="0"/>
                </a:moveTo>
                <a:lnTo>
                  <a:pt x="2822829" y="45021"/>
                </a:lnTo>
                <a:lnTo>
                  <a:pt x="2772918" y="55156"/>
                </a:lnTo>
                <a:lnTo>
                  <a:pt x="2723197" y="66014"/>
                </a:lnTo>
                <a:lnTo>
                  <a:pt x="2673654" y="77571"/>
                </a:lnTo>
                <a:lnTo>
                  <a:pt x="2624315" y="89839"/>
                </a:lnTo>
                <a:lnTo>
                  <a:pt x="2575179" y="102806"/>
                </a:lnTo>
                <a:lnTo>
                  <a:pt x="2526258" y="116459"/>
                </a:lnTo>
                <a:lnTo>
                  <a:pt x="2477566" y="130810"/>
                </a:lnTo>
                <a:lnTo>
                  <a:pt x="2429103" y="145834"/>
                </a:lnTo>
                <a:lnTo>
                  <a:pt x="2380894" y="161518"/>
                </a:lnTo>
                <a:lnTo>
                  <a:pt x="2332952" y="177888"/>
                </a:lnTo>
                <a:lnTo>
                  <a:pt x="2285276" y="194906"/>
                </a:lnTo>
                <a:lnTo>
                  <a:pt x="2237867" y="212585"/>
                </a:lnTo>
                <a:lnTo>
                  <a:pt x="2190762" y="230911"/>
                </a:lnTo>
                <a:lnTo>
                  <a:pt x="2143950" y="249872"/>
                </a:lnTo>
                <a:lnTo>
                  <a:pt x="2097443" y="269468"/>
                </a:lnTo>
                <a:lnTo>
                  <a:pt x="2051265" y="289687"/>
                </a:lnTo>
                <a:lnTo>
                  <a:pt x="2005406" y="310540"/>
                </a:lnTo>
                <a:lnTo>
                  <a:pt x="1959902" y="332003"/>
                </a:lnTo>
                <a:lnTo>
                  <a:pt x="1914740" y="354076"/>
                </a:lnTo>
                <a:lnTo>
                  <a:pt x="1869948" y="376745"/>
                </a:lnTo>
                <a:lnTo>
                  <a:pt x="1824367" y="400583"/>
                </a:lnTo>
                <a:lnTo>
                  <a:pt x="1779168" y="425018"/>
                </a:lnTo>
                <a:lnTo>
                  <a:pt x="1734350" y="450037"/>
                </a:lnTo>
                <a:lnTo>
                  <a:pt x="1689912" y="475640"/>
                </a:lnTo>
                <a:lnTo>
                  <a:pt x="1645869" y="501827"/>
                </a:lnTo>
                <a:lnTo>
                  <a:pt x="1602244" y="528599"/>
                </a:lnTo>
                <a:lnTo>
                  <a:pt x="1559039" y="555942"/>
                </a:lnTo>
                <a:lnTo>
                  <a:pt x="1516265" y="583857"/>
                </a:lnTo>
                <a:lnTo>
                  <a:pt x="1473936" y="612343"/>
                </a:lnTo>
                <a:lnTo>
                  <a:pt x="1432052" y="641388"/>
                </a:lnTo>
                <a:lnTo>
                  <a:pt x="1390637" y="670979"/>
                </a:lnTo>
                <a:lnTo>
                  <a:pt x="1349692" y="701141"/>
                </a:lnTo>
                <a:lnTo>
                  <a:pt x="1309243" y="731837"/>
                </a:lnTo>
                <a:lnTo>
                  <a:pt x="1276769" y="757262"/>
                </a:lnTo>
                <a:lnTo>
                  <a:pt x="1244536" y="782891"/>
                </a:lnTo>
                <a:lnTo>
                  <a:pt x="1212583" y="808812"/>
                </a:lnTo>
                <a:lnTo>
                  <a:pt x="1165212" y="848233"/>
                </a:lnTo>
                <a:lnTo>
                  <a:pt x="1103426" y="902208"/>
                </a:lnTo>
                <a:lnTo>
                  <a:pt x="1073035" y="929678"/>
                </a:lnTo>
                <a:lnTo>
                  <a:pt x="1018070" y="980694"/>
                </a:lnTo>
                <a:lnTo>
                  <a:pt x="978814" y="1018425"/>
                </a:lnTo>
                <a:lnTo>
                  <a:pt x="940219" y="1056728"/>
                </a:lnTo>
                <a:lnTo>
                  <a:pt x="902258" y="1095540"/>
                </a:lnTo>
                <a:lnTo>
                  <a:pt x="864870" y="1134833"/>
                </a:lnTo>
                <a:lnTo>
                  <a:pt x="828040" y="1174559"/>
                </a:lnTo>
                <a:lnTo>
                  <a:pt x="794753" y="1211757"/>
                </a:lnTo>
                <a:lnTo>
                  <a:pt x="762025" y="1249349"/>
                </a:lnTo>
                <a:lnTo>
                  <a:pt x="729843" y="1287348"/>
                </a:lnTo>
                <a:lnTo>
                  <a:pt x="698220" y="1325727"/>
                </a:lnTo>
                <a:lnTo>
                  <a:pt x="667156" y="1364475"/>
                </a:lnTo>
                <a:lnTo>
                  <a:pt x="636638" y="1403578"/>
                </a:lnTo>
                <a:lnTo>
                  <a:pt x="606691" y="1443037"/>
                </a:lnTo>
                <a:lnTo>
                  <a:pt x="577291" y="1482839"/>
                </a:lnTo>
                <a:lnTo>
                  <a:pt x="548462" y="1522971"/>
                </a:lnTo>
                <a:lnTo>
                  <a:pt x="520192" y="1563433"/>
                </a:lnTo>
                <a:lnTo>
                  <a:pt x="492493" y="1604187"/>
                </a:lnTo>
                <a:lnTo>
                  <a:pt x="465353" y="1645246"/>
                </a:lnTo>
                <a:lnTo>
                  <a:pt x="438785" y="1686585"/>
                </a:lnTo>
                <a:lnTo>
                  <a:pt x="410730" y="1731746"/>
                </a:lnTo>
                <a:lnTo>
                  <a:pt x="383387" y="1777250"/>
                </a:lnTo>
                <a:lnTo>
                  <a:pt x="356768" y="1823097"/>
                </a:lnTo>
                <a:lnTo>
                  <a:pt x="330885" y="1869287"/>
                </a:lnTo>
                <a:lnTo>
                  <a:pt x="305765" y="1915820"/>
                </a:lnTo>
                <a:lnTo>
                  <a:pt x="281432" y="1962683"/>
                </a:lnTo>
                <a:lnTo>
                  <a:pt x="257556" y="2009749"/>
                </a:lnTo>
                <a:lnTo>
                  <a:pt x="234569" y="2057133"/>
                </a:lnTo>
                <a:lnTo>
                  <a:pt x="212369" y="2104821"/>
                </a:lnTo>
                <a:lnTo>
                  <a:pt x="190919" y="2152777"/>
                </a:lnTo>
                <a:lnTo>
                  <a:pt x="170141" y="2200948"/>
                </a:lnTo>
                <a:lnTo>
                  <a:pt x="149987" y="2249297"/>
                </a:lnTo>
                <a:lnTo>
                  <a:pt x="130556" y="2297900"/>
                </a:lnTo>
                <a:lnTo>
                  <a:pt x="111899" y="2346744"/>
                </a:lnTo>
                <a:lnTo>
                  <a:pt x="94030" y="2395804"/>
                </a:lnTo>
                <a:lnTo>
                  <a:pt x="76936" y="2445093"/>
                </a:lnTo>
                <a:lnTo>
                  <a:pt x="60629" y="2494584"/>
                </a:lnTo>
                <a:lnTo>
                  <a:pt x="45110" y="2544267"/>
                </a:lnTo>
                <a:lnTo>
                  <a:pt x="30378" y="2594140"/>
                </a:lnTo>
                <a:lnTo>
                  <a:pt x="16433" y="2644190"/>
                </a:lnTo>
                <a:lnTo>
                  <a:pt x="3302" y="2694406"/>
                </a:lnTo>
                <a:lnTo>
                  <a:pt x="0" y="2709862"/>
                </a:lnTo>
                <a:lnTo>
                  <a:pt x="16764" y="2709862"/>
                </a:lnTo>
                <a:lnTo>
                  <a:pt x="28905" y="2709862"/>
                </a:lnTo>
                <a:lnTo>
                  <a:pt x="774052" y="2709862"/>
                </a:lnTo>
                <a:lnTo>
                  <a:pt x="800481" y="2641549"/>
                </a:lnTo>
                <a:lnTo>
                  <a:pt x="819670" y="2599207"/>
                </a:lnTo>
                <a:lnTo>
                  <a:pt x="839914" y="2556992"/>
                </a:lnTo>
                <a:lnTo>
                  <a:pt x="861199" y="2514930"/>
                </a:lnTo>
                <a:lnTo>
                  <a:pt x="883539" y="2473007"/>
                </a:lnTo>
                <a:lnTo>
                  <a:pt x="906678" y="2431719"/>
                </a:lnTo>
                <a:lnTo>
                  <a:pt x="930884" y="2390635"/>
                </a:lnTo>
                <a:lnTo>
                  <a:pt x="956106" y="2349741"/>
                </a:lnTo>
                <a:lnTo>
                  <a:pt x="982345" y="2309101"/>
                </a:lnTo>
                <a:lnTo>
                  <a:pt x="1009573" y="2268702"/>
                </a:lnTo>
                <a:lnTo>
                  <a:pt x="1037793" y="2228583"/>
                </a:lnTo>
                <a:lnTo>
                  <a:pt x="1066965" y="2188743"/>
                </a:lnTo>
                <a:lnTo>
                  <a:pt x="1097089" y="2149221"/>
                </a:lnTo>
                <a:lnTo>
                  <a:pt x="1128141" y="2110041"/>
                </a:lnTo>
                <a:lnTo>
                  <a:pt x="1160106" y="2071192"/>
                </a:lnTo>
                <a:lnTo>
                  <a:pt x="1192974" y="2032723"/>
                </a:lnTo>
                <a:lnTo>
                  <a:pt x="1226718" y="1994636"/>
                </a:lnTo>
                <a:lnTo>
                  <a:pt x="1261325" y="1956968"/>
                </a:lnTo>
                <a:lnTo>
                  <a:pt x="1296797" y="1919719"/>
                </a:lnTo>
                <a:lnTo>
                  <a:pt x="1333080" y="1882914"/>
                </a:lnTo>
                <a:lnTo>
                  <a:pt x="1370190" y="1846580"/>
                </a:lnTo>
                <a:lnTo>
                  <a:pt x="1408112" y="1810740"/>
                </a:lnTo>
                <a:lnTo>
                  <a:pt x="1446796" y="1775396"/>
                </a:lnTo>
                <a:lnTo>
                  <a:pt x="1486268" y="1740573"/>
                </a:lnTo>
                <a:lnTo>
                  <a:pt x="1526476" y="1706308"/>
                </a:lnTo>
                <a:lnTo>
                  <a:pt x="1567434" y="1672590"/>
                </a:lnTo>
                <a:lnTo>
                  <a:pt x="1605483" y="1642275"/>
                </a:lnTo>
                <a:lnTo>
                  <a:pt x="1644154" y="1612430"/>
                </a:lnTo>
                <a:lnTo>
                  <a:pt x="1683397" y="1583067"/>
                </a:lnTo>
                <a:lnTo>
                  <a:pt x="1723199" y="1554200"/>
                </a:lnTo>
                <a:lnTo>
                  <a:pt x="1763560" y="1525828"/>
                </a:lnTo>
                <a:lnTo>
                  <a:pt x="1804454" y="1497977"/>
                </a:lnTo>
                <a:lnTo>
                  <a:pt x="1845843" y="1470660"/>
                </a:lnTo>
                <a:lnTo>
                  <a:pt x="1887728" y="1443875"/>
                </a:lnTo>
                <a:lnTo>
                  <a:pt x="1930082" y="1417637"/>
                </a:lnTo>
                <a:lnTo>
                  <a:pt x="1972906" y="1391958"/>
                </a:lnTo>
                <a:lnTo>
                  <a:pt x="2016150" y="1366837"/>
                </a:lnTo>
                <a:lnTo>
                  <a:pt x="2059813" y="1342301"/>
                </a:lnTo>
                <a:lnTo>
                  <a:pt x="2103882" y="1318361"/>
                </a:lnTo>
                <a:lnTo>
                  <a:pt x="2148319" y="1295019"/>
                </a:lnTo>
                <a:lnTo>
                  <a:pt x="2193125" y="1272273"/>
                </a:lnTo>
                <a:lnTo>
                  <a:pt x="2238273" y="1250162"/>
                </a:lnTo>
                <a:lnTo>
                  <a:pt x="2283739" y="1228674"/>
                </a:lnTo>
                <a:lnTo>
                  <a:pt x="2329523" y="1207833"/>
                </a:lnTo>
                <a:lnTo>
                  <a:pt x="2375585" y="1187640"/>
                </a:lnTo>
                <a:lnTo>
                  <a:pt x="2421915" y="1168107"/>
                </a:lnTo>
                <a:lnTo>
                  <a:pt x="2468499" y="1149261"/>
                </a:lnTo>
                <a:lnTo>
                  <a:pt x="2515324" y="1131087"/>
                </a:lnTo>
                <a:lnTo>
                  <a:pt x="2562352" y="1113599"/>
                </a:lnTo>
                <a:lnTo>
                  <a:pt x="2612313" y="1095883"/>
                </a:lnTo>
                <a:lnTo>
                  <a:pt x="2662504" y="1078928"/>
                </a:lnTo>
                <a:lnTo>
                  <a:pt x="2712897" y="1062761"/>
                </a:lnTo>
                <a:lnTo>
                  <a:pt x="2763482" y="1047394"/>
                </a:lnTo>
                <a:lnTo>
                  <a:pt x="2814231" y="1032814"/>
                </a:lnTo>
                <a:lnTo>
                  <a:pt x="2865107" y="1019022"/>
                </a:lnTo>
                <a:lnTo>
                  <a:pt x="2916097" y="1006043"/>
                </a:lnTo>
                <a:lnTo>
                  <a:pt x="2967190" y="993863"/>
                </a:lnTo>
                <a:lnTo>
                  <a:pt x="3018345" y="982497"/>
                </a:lnTo>
                <a:lnTo>
                  <a:pt x="3069539" y="971956"/>
                </a:lnTo>
                <a:lnTo>
                  <a:pt x="3120771" y="962215"/>
                </a:lnTo>
                <a:lnTo>
                  <a:pt x="3133344" y="960526"/>
                </a:lnTo>
                <a:lnTo>
                  <a:pt x="3133344" y="846810"/>
                </a:lnTo>
                <a:lnTo>
                  <a:pt x="3133344" y="246951"/>
                </a:lnTo>
                <a:lnTo>
                  <a:pt x="3133344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336035" y="210311"/>
            <a:ext cx="4953000" cy="1124667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PROGETTO</a:t>
            </a:r>
            <a:r>
              <a:rPr sz="3600" b="1" spc="-1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202</a:t>
            </a:r>
            <a:r>
              <a:rPr lang="it-IT" sz="36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3600" dirty="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«Proteggi</a:t>
            </a:r>
            <a:r>
              <a:rPr sz="3600" b="1" spc="-8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3600" b="1" spc="-8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tua</a:t>
            </a:r>
            <a:r>
              <a:rPr sz="3600" b="1" spc="-8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testa»</a:t>
            </a:r>
            <a:endParaRPr sz="36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3385" y="1513839"/>
            <a:ext cx="8332470" cy="466534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833245">
              <a:lnSpc>
                <a:spcPct val="100000"/>
              </a:lnSpc>
              <a:spcBef>
                <a:spcPts val="1280"/>
              </a:spcBef>
            </a:pPr>
            <a:r>
              <a:rPr sz="3200" dirty="0">
                <a:solidFill>
                  <a:srgbClr val="363533"/>
                </a:solidFill>
                <a:latin typeface="Arial MT"/>
                <a:cs typeface="Arial MT"/>
              </a:rPr>
              <a:t>1-</a:t>
            </a:r>
            <a:r>
              <a:rPr sz="3200" spc="-85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sz="3200" b="1" spc="-10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Valutazione</a:t>
            </a:r>
            <a:r>
              <a:rPr sz="3200" b="1" spc="-95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10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neuropsicologica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436245" indent="-297815">
              <a:lnSpc>
                <a:spcPct val="100000"/>
              </a:lnSpc>
              <a:spcBef>
                <a:spcPts val="1180"/>
              </a:spcBef>
              <a:buAutoNum type="arabicPlain"/>
              <a:tabLst>
                <a:tab pos="436245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-</a:t>
            </a:r>
            <a:r>
              <a:rPr sz="32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all’inizio</a:t>
            </a:r>
            <a:r>
              <a:rPr sz="32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dell’anno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138430" marR="92075" indent="297815">
              <a:lnSpc>
                <a:spcPct val="100000"/>
              </a:lnSpc>
              <a:buAutoNum type="arabicPlain"/>
              <a:tabLst>
                <a:tab pos="436245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-</a:t>
            </a:r>
            <a:r>
              <a:rPr sz="32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al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termine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della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stagione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sportiva,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segnalando </a:t>
            </a:r>
            <a:r>
              <a:rPr sz="3200" dirty="0">
                <a:latin typeface="Calibri" panose="020F0502020204030204"/>
                <a:cs typeface="Calibri" panose="020F0502020204030204"/>
              </a:rPr>
              <a:t>eventuali</a:t>
            </a:r>
            <a:r>
              <a:rPr sz="3200" spc="-1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trauma</a:t>
            </a:r>
            <a:r>
              <a:rPr sz="3200" spc="-15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subiti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436245" indent="-297815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436245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-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Ulteriore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valutazione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in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caso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di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traumi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12700" marR="5080" indent="1517650">
              <a:lnSpc>
                <a:spcPct val="99000"/>
              </a:lnSpc>
              <a:spcBef>
                <a:spcPts val="3550"/>
              </a:spcBef>
            </a:pPr>
            <a:r>
              <a:rPr sz="3200" dirty="0">
                <a:solidFill>
                  <a:srgbClr val="363533"/>
                </a:solidFill>
                <a:latin typeface="Arial MT"/>
                <a:cs typeface="Arial MT"/>
              </a:rPr>
              <a:t>2-</a:t>
            </a:r>
            <a:r>
              <a:rPr sz="3200" spc="-45" dirty="0">
                <a:solidFill>
                  <a:srgbClr val="363533"/>
                </a:solidFill>
                <a:latin typeface="Arial MT"/>
                <a:cs typeface="Arial MT"/>
              </a:rPr>
              <a:t> </a:t>
            </a:r>
            <a:r>
              <a:rPr sz="3200" b="1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Attività</a:t>
            </a:r>
            <a:r>
              <a:rPr sz="3200" b="1" spc="-55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3200" b="1" spc="-25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stimolazione</a:t>
            </a:r>
            <a:r>
              <a:rPr sz="3200" b="1" spc="-60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10" dirty="0">
                <a:solidFill>
                  <a:srgbClr val="363533"/>
                </a:solidFill>
                <a:latin typeface="Arial" panose="020B0604020202020204"/>
                <a:cs typeface="Arial" panose="020B0604020202020204"/>
              </a:rPr>
              <a:t>cognitiva </a:t>
            </a:r>
            <a:r>
              <a:rPr sz="3200" dirty="0">
                <a:latin typeface="Calibri" panose="020F0502020204030204"/>
                <a:cs typeface="Calibri" panose="020F0502020204030204"/>
              </a:rPr>
              <a:t>Esercizi</a:t>
            </a:r>
            <a:r>
              <a:rPr sz="3200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cognitivi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calibrati</a:t>
            </a:r>
            <a:r>
              <a:rPr sz="32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e</a:t>
            </a:r>
            <a:r>
              <a:rPr sz="3200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monitorizzati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da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tutor </a:t>
            </a:r>
            <a:r>
              <a:rPr sz="3200" dirty="0">
                <a:latin typeface="Calibri" panose="020F0502020204030204"/>
                <a:cs typeface="Calibri" panose="020F0502020204030204"/>
              </a:rPr>
              <a:t>svolti</a:t>
            </a:r>
            <a:r>
              <a:rPr sz="32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al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domicilio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o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in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sede.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4815840" cy="2479675"/>
          </a:xfrm>
          <a:custGeom>
            <a:avLst/>
            <a:gdLst/>
            <a:ahLst/>
            <a:cxnLst/>
            <a:rect l="l" t="t" r="r" b="b"/>
            <a:pathLst>
              <a:path w="4815840" h="2479675">
                <a:moveTo>
                  <a:pt x="4815446" y="3022"/>
                </a:moveTo>
                <a:lnTo>
                  <a:pt x="4781943" y="3022"/>
                </a:lnTo>
                <a:lnTo>
                  <a:pt x="4774946" y="117322"/>
                </a:lnTo>
                <a:lnTo>
                  <a:pt x="4770869" y="142722"/>
                </a:lnTo>
                <a:lnTo>
                  <a:pt x="4765891" y="180822"/>
                </a:lnTo>
                <a:lnTo>
                  <a:pt x="4760011" y="206222"/>
                </a:lnTo>
                <a:lnTo>
                  <a:pt x="4753229" y="231622"/>
                </a:lnTo>
                <a:lnTo>
                  <a:pt x="4739906" y="282422"/>
                </a:lnTo>
                <a:lnTo>
                  <a:pt x="4724336" y="333222"/>
                </a:lnTo>
                <a:lnTo>
                  <a:pt x="4706442" y="371322"/>
                </a:lnTo>
                <a:lnTo>
                  <a:pt x="4686198" y="422122"/>
                </a:lnTo>
                <a:lnTo>
                  <a:pt x="4681499" y="430034"/>
                </a:lnTo>
                <a:lnTo>
                  <a:pt x="4689462" y="405384"/>
                </a:lnTo>
                <a:lnTo>
                  <a:pt x="4701006" y="379984"/>
                </a:lnTo>
                <a:lnTo>
                  <a:pt x="4711674" y="354596"/>
                </a:lnTo>
                <a:lnTo>
                  <a:pt x="4721352" y="316496"/>
                </a:lnTo>
                <a:lnTo>
                  <a:pt x="4725708" y="303796"/>
                </a:lnTo>
                <a:lnTo>
                  <a:pt x="4729988" y="291096"/>
                </a:lnTo>
                <a:lnTo>
                  <a:pt x="4734064" y="278396"/>
                </a:lnTo>
                <a:lnTo>
                  <a:pt x="4737862" y="265696"/>
                </a:lnTo>
                <a:lnTo>
                  <a:pt x="4745101" y="227596"/>
                </a:lnTo>
                <a:lnTo>
                  <a:pt x="4751070" y="202196"/>
                </a:lnTo>
                <a:lnTo>
                  <a:pt x="4756543" y="176796"/>
                </a:lnTo>
                <a:lnTo>
                  <a:pt x="4761192" y="138696"/>
                </a:lnTo>
                <a:lnTo>
                  <a:pt x="4765027" y="113296"/>
                </a:lnTo>
                <a:lnTo>
                  <a:pt x="4768088" y="75196"/>
                </a:lnTo>
                <a:lnTo>
                  <a:pt x="4771301" y="11696"/>
                </a:lnTo>
                <a:lnTo>
                  <a:pt x="4766195" y="11696"/>
                </a:lnTo>
                <a:lnTo>
                  <a:pt x="4766729" y="0"/>
                </a:lnTo>
                <a:lnTo>
                  <a:pt x="4209300" y="0"/>
                </a:lnTo>
                <a:lnTo>
                  <a:pt x="4098048" y="0"/>
                </a:lnTo>
                <a:lnTo>
                  <a:pt x="4094988" y="48006"/>
                </a:lnTo>
                <a:lnTo>
                  <a:pt x="4088015" y="87718"/>
                </a:lnTo>
                <a:lnTo>
                  <a:pt x="4078173" y="126187"/>
                </a:lnTo>
                <a:lnTo>
                  <a:pt x="4065422" y="163804"/>
                </a:lnTo>
                <a:lnTo>
                  <a:pt x="4049712" y="200926"/>
                </a:lnTo>
                <a:lnTo>
                  <a:pt x="4031005" y="237909"/>
                </a:lnTo>
                <a:lnTo>
                  <a:pt x="4009263" y="275132"/>
                </a:lnTo>
                <a:lnTo>
                  <a:pt x="3984409" y="312953"/>
                </a:lnTo>
                <a:lnTo>
                  <a:pt x="3956431" y="351739"/>
                </a:lnTo>
                <a:lnTo>
                  <a:pt x="3925278" y="391858"/>
                </a:lnTo>
                <a:lnTo>
                  <a:pt x="3890886" y="433666"/>
                </a:lnTo>
                <a:lnTo>
                  <a:pt x="3853230" y="477545"/>
                </a:lnTo>
                <a:lnTo>
                  <a:pt x="3812260" y="523862"/>
                </a:lnTo>
                <a:lnTo>
                  <a:pt x="3767937" y="572960"/>
                </a:lnTo>
                <a:lnTo>
                  <a:pt x="3687000" y="661466"/>
                </a:lnTo>
                <a:lnTo>
                  <a:pt x="3619525" y="735812"/>
                </a:lnTo>
                <a:lnTo>
                  <a:pt x="3585248" y="774217"/>
                </a:lnTo>
                <a:lnTo>
                  <a:pt x="3550602" y="813625"/>
                </a:lnTo>
                <a:lnTo>
                  <a:pt x="3478238" y="897369"/>
                </a:lnTo>
                <a:lnTo>
                  <a:pt x="3440760" y="939279"/>
                </a:lnTo>
                <a:lnTo>
                  <a:pt x="3403168" y="979932"/>
                </a:lnTo>
                <a:lnTo>
                  <a:pt x="3365449" y="1019352"/>
                </a:lnTo>
                <a:lnTo>
                  <a:pt x="3327590" y="1057541"/>
                </a:lnTo>
                <a:lnTo>
                  <a:pt x="3289566" y="1094498"/>
                </a:lnTo>
                <a:lnTo>
                  <a:pt x="3251390" y="1130249"/>
                </a:lnTo>
                <a:lnTo>
                  <a:pt x="3213036" y="1164793"/>
                </a:lnTo>
                <a:lnTo>
                  <a:pt x="3174504" y="1198143"/>
                </a:lnTo>
                <a:lnTo>
                  <a:pt x="3135769" y="1230299"/>
                </a:lnTo>
                <a:lnTo>
                  <a:pt x="3096818" y="1261287"/>
                </a:lnTo>
                <a:lnTo>
                  <a:pt x="3057652" y="1291094"/>
                </a:lnTo>
                <a:lnTo>
                  <a:pt x="3018256" y="1319758"/>
                </a:lnTo>
                <a:lnTo>
                  <a:pt x="2978620" y="1347254"/>
                </a:lnTo>
                <a:lnTo>
                  <a:pt x="2938729" y="1373606"/>
                </a:lnTo>
                <a:lnTo>
                  <a:pt x="2898571" y="1398841"/>
                </a:lnTo>
                <a:lnTo>
                  <a:pt x="2858135" y="1422933"/>
                </a:lnTo>
                <a:lnTo>
                  <a:pt x="2817418" y="1445920"/>
                </a:lnTo>
                <a:lnTo>
                  <a:pt x="2776397" y="1467789"/>
                </a:lnTo>
                <a:lnTo>
                  <a:pt x="2735072" y="1488567"/>
                </a:lnTo>
                <a:lnTo>
                  <a:pt x="2692920" y="1508506"/>
                </a:lnTo>
                <a:lnTo>
                  <a:pt x="2650172" y="1527429"/>
                </a:lnTo>
                <a:lnTo>
                  <a:pt x="2606827" y="1545374"/>
                </a:lnTo>
                <a:lnTo>
                  <a:pt x="2562860" y="1562315"/>
                </a:lnTo>
                <a:lnTo>
                  <a:pt x="2518257" y="1578267"/>
                </a:lnTo>
                <a:lnTo>
                  <a:pt x="2473007" y="1593227"/>
                </a:lnTo>
                <a:lnTo>
                  <a:pt x="2427109" y="1607210"/>
                </a:lnTo>
                <a:lnTo>
                  <a:pt x="2380551" y="1620215"/>
                </a:lnTo>
                <a:lnTo>
                  <a:pt x="2333307" y="1632229"/>
                </a:lnTo>
                <a:lnTo>
                  <a:pt x="2285365" y="1643278"/>
                </a:lnTo>
                <a:lnTo>
                  <a:pt x="2236724" y="1653349"/>
                </a:lnTo>
                <a:lnTo>
                  <a:pt x="2187371" y="1662442"/>
                </a:lnTo>
                <a:lnTo>
                  <a:pt x="2137283" y="1670570"/>
                </a:lnTo>
                <a:lnTo>
                  <a:pt x="2086457" y="1677733"/>
                </a:lnTo>
                <a:lnTo>
                  <a:pt x="2034870" y="1683931"/>
                </a:lnTo>
                <a:lnTo>
                  <a:pt x="1982533" y="1689176"/>
                </a:lnTo>
                <a:lnTo>
                  <a:pt x="1929409" y="1693456"/>
                </a:lnTo>
                <a:lnTo>
                  <a:pt x="1875497" y="1696783"/>
                </a:lnTo>
                <a:lnTo>
                  <a:pt x="1820786" y="1699145"/>
                </a:lnTo>
                <a:lnTo>
                  <a:pt x="1765261" y="1700568"/>
                </a:lnTo>
                <a:lnTo>
                  <a:pt x="1708912" y="1701038"/>
                </a:lnTo>
                <a:lnTo>
                  <a:pt x="1657146" y="1700276"/>
                </a:lnTo>
                <a:lnTo>
                  <a:pt x="1605864" y="1697977"/>
                </a:lnTo>
                <a:lnTo>
                  <a:pt x="1554962" y="1694103"/>
                </a:lnTo>
                <a:lnTo>
                  <a:pt x="1504365" y="1688668"/>
                </a:lnTo>
                <a:lnTo>
                  <a:pt x="1453984" y="1681619"/>
                </a:lnTo>
                <a:lnTo>
                  <a:pt x="1403756" y="1672971"/>
                </a:lnTo>
                <a:lnTo>
                  <a:pt x="1353566" y="1662696"/>
                </a:lnTo>
                <a:lnTo>
                  <a:pt x="1303350" y="1650771"/>
                </a:lnTo>
                <a:lnTo>
                  <a:pt x="1253020" y="1637169"/>
                </a:lnTo>
                <a:lnTo>
                  <a:pt x="1202486" y="1621891"/>
                </a:lnTo>
                <a:lnTo>
                  <a:pt x="1151674" y="1604924"/>
                </a:lnTo>
                <a:lnTo>
                  <a:pt x="1100493" y="1586217"/>
                </a:lnTo>
                <a:lnTo>
                  <a:pt x="1048880" y="1565783"/>
                </a:lnTo>
                <a:lnTo>
                  <a:pt x="1005611" y="1547495"/>
                </a:lnTo>
                <a:lnTo>
                  <a:pt x="962367" y="1528229"/>
                </a:lnTo>
                <a:lnTo>
                  <a:pt x="919086" y="1508010"/>
                </a:lnTo>
                <a:lnTo>
                  <a:pt x="875753" y="1486890"/>
                </a:lnTo>
                <a:lnTo>
                  <a:pt x="832307" y="1464881"/>
                </a:lnTo>
                <a:lnTo>
                  <a:pt x="788708" y="1442046"/>
                </a:lnTo>
                <a:lnTo>
                  <a:pt x="744931" y="1418399"/>
                </a:lnTo>
                <a:lnTo>
                  <a:pt x="700938" y="1393977"/>
                </a:lnTo>
                <a:lnTo>
                  <a:pt x="656666" y="1368818"/>
                </a:lnTo>
                <a:lnTo>
                  <a:pt x="612101" y="1342961"/>
                </a:lnTo>
                <a:lnTo>
                  <a:pt x="521881" y="1289278"/>
                </a:lnTo>
                <a:lnTo>
                  <a:pt x="0" y="967384"/>
                </a:lnTo>
                <a:lnTo>
                  <a:pt x="0" y="1079639"/>
                </a:lnTo>
                <a:lnTo>
                  <a:pt x="0" y="1933422"/>
                </a:lnTo>
                <a:lnTo>
                  <a:pt x="31635" y="1958822"/>
                </a:lnTo>
                <a:lnTo>
                  <a:pt x="114350" y="2009622"/>
                </a:lnTo>
                <a:lnTo>
                  <a:pt x="198907" y="2060422"/>
                </a:lnTo>
                <a:lnTo>
                  <a:pt x="285496" y="2111222"/>
                </a:lnTo>
                <a:lnTo>
                  <a:pt x="329476" y="2123922"/>
                </a:lnTo>
                <a:lnTo>
                  <a:pt x="419061" y="2174722"/>
                </a:lnTo>
                <a:lnTo>
                  <a:pt x="511225" y="2225522"/>
                </a:lnTo>
                <a:lnTo>
                  <a:pt x="558292" y="2238222"/>
                </a:lnTo>
                <a:lnTo>
                  <a:pt x="605929" y="2263622"/>
                </a:lnTo>
                <a:lnTo>
                  <a:pt x="654164" y="2276322"/>
                </a:lnTo>
                <a:lnTo>
                  <a:pt x="702995" y="2301722"/>
                </a:lnTo>
                <a:lnTo>
                  <a:pt x="752475" y="2314422"/>
                </a:lnTo>
                <a:lnTo>
                  <a:pt x="802614" y="2339822"/>
                </a:lnTo>
                <a:lnTo>
                  <a:pt x="849325" y="2352522"/>
                </a:lnTo>
                <a:lnTo>
                  <a:pt x="1239227" y="2454122"/>
                </a:lnTo>
                <a:lnTo>
                  <a:pt x="1289418" y="2454122"/>
                </a:lnTo>
                <a:lnTo>
                  <a:pt x="1339824" y="2466822"/>
                </a:lnTo>
                <a:lnTo>
                  <a:pt x="1390383" y="2466822"/>
                </a:lnTo>
                <a:lnTo>
                  <a:pt x="1441069" y="2479522"/>
                </a:lnTo>
                <a:lnTo>
                  <a:pt x="2010143" y="2479522"/>
                </a:lnTo>
                <a:lnTo>
                  <a:pt x="2050288" y="2466822"/>
                </a:lnTo>
                <a:lnTo>
                  <a:pt x="2143861" y="2466822"/>
                </a:lnTo>
                <a:lnTo>
                  <a:pt x="2197277" y="2454122"/>
                </a:lnTo>
                <a:lnTo>
                  <a:pt x="2250630" y="2454122"/>
                </a:lnTo>
                <a:lnTo>
                  <a:pt x="2357043" y="2428722"/>
                </a:lnTo>
                <a:lnTo>
                  <a:pt x="2410079" y="2428722"/>
                </a:lnTo>
                <a:lnTo>
                  <a:pt x="2722499" y="2352522"/>
                </a:lnTo>
                <a:lnTo>
                  <a:pt x="2773324" y="2327122"/>
                </a:lnTo>
                <a:lnTo>
                  <a:pt x="2873514" y="2301722"/>
                </a:lnTo>
                <a:lnTo>
                  <a:pt x="2922816" y="2276322"/>
                </a:lnTo>
                <a:lnTo>
                  <a:pt x="2971546" y="2263622"/>
                </a:lnTo>
                <a:lnTo>
                  <a:pt x="3066973" y="2212822"/>
                </a:lnTo>
                <a:lnTo>
                  <a:pt x="3113595" y="2200122"/>
                </a:lnTo>
                <a:lnTo>
                  <a:pt x="3204603" y="2149322"/>
                </a:lnTo>
                <a:lnTo>
                  <a:pt x="3248901" y="2123922"/>
                </a:lnTo>
                <a:lnTo>
                  <a:pt x="3292348" y="2098522"/>
                </a:lnTo>
                <a:lnTo>
                  <a:pt x="3338855" y="2073122"/>
                </a:lnTo>
                <a:lnTo>
                  <a:pt x="3384308" y="2035022"/>
                </a:lnTo>
                <a:lnTo>
                  <a:pt x="3428746" y="2009622"/>
                </a:lnTo>
                <a:lnTo>
                  <a:pt x="3472154" y="1971522"/>
                </a:lnTo>
                <a:lnTo>
                  <a:pt x="3514560" y="1946122"/>
                </a:lnTo>
                <a:lnTo>
                  <a:pt x="3555974" y="1908022"/>
                </a:lnTo>
                <a:lnTo>
                  <a:pt x="3596398" y="1882622"/>
                </a:lnTo>
                <a:lnTo>
                  <a:pt x="3635845" y="1844522"/>
                </a:lnTo>
                <a:lnTo>
                  <a:pt x="3674351" y="1806422"/>
                </a:lnTo>
                <a:lnTo>
                  <a:pt x="3711905" y="1781022"/>
                </a:lnTo>
                <a:lnTo>
                  <a:pt x="3748532" y="1742922"/>
                </a:lnTo>
                <a:lnTo>
                  <a:pt x="3787597" y="1704822"/>
                </a:lnTo>
                <a:lnTo>
                  <a:pt x="3825621" y="1666722"/>
                </a:lnTo>
                <a:lnTo>
                  <a:pt x="3862654" y="1615922"/>
                </a:lnTo>
                <a:lnTo>
                  <a:pt x="3898785" y="1577822"/>
                </a:lnTo>
                <a:lnTo>
                  <a:pt x="3934079" y="1539722"/>
                </a:lnTo>
                <a:lnTo>
                  <a:pt x="3968521" y="1501622"/>
                </a:lnTo>
                <a:lnTo>
                  <a:pt x="4002100" y="1450822"/>
                </a:lnTo>
                <a:lnTo>
                  <a:pt x="4034853" y="1412722"/>
                </a:lnTo>
                <a:lnTo>
                  <a:pt x="4066806" y="1374622"/>
                </a:lnTo>
                <a:lnTo>
                  <a:pt x="4098036" y="1323822"/>
                </a:lnTo>
                <a:lnTo>
                  <a:pt x="4117390" y="1298422"/>
                </a:lnTo>
                <a:lnTo>
                  <a:pt x="4155198" y="1247622"/>
                </a:lnTo>
                <a:lnTo>
                  <a:pt x="4194010" y="1196822"/>
                </a:lnTo>
                <a:lnTo>
                  <a:pt x="4233735" y="1146022"/>
                </a:lnTo>
                <a:lnTo>
                  <a:pt x="4440313" y="892022"/>
                </a:lnTo>
                <a:lnTo>
                  <a:pt x="4460722" y="866622"/>
                </a:lnTo>
                <a:lnTo>
                  <a:pt x="4480928" y="828522"/>
                </a:lnTo>
                <a:lnTo>
                  <a:pt x="4520704" y="777722"/>
                </a:lnTo>
                <a:lnTo>
                  <a:pt x="4540313" y="752322"/>
                </a:lnTo>
                <a:lnTo>
                  <a:pt x="4559528" y="726922"/>
                </a:lnTo>
                <a:lnTo>
                  <a:pt x="4578223" y="701522"/>
                </a:lnTo>
                <a:lnTo>
                  <a:pt x="4607115" y="663422"/>
                </a:lnTo>
                <a:lnTo>
                  <a:pt x="4634814" y="612622"/>
                </a:lnTo>
                <a:lnTo>
                  <a:pt x="4661078" y="574522"/>
                </a:lnTo>
                <a:lnTo>
                  <a:pt x="4685639" y="523722"/>
                </a:lnTo>
                <a:lnTo>
                  <a:pt x="4708271" y="472922"/>
                </a:lnTo>
                <a:lnTo>
                  <a:pt x="4729086" y="434822"/>
                </a:lnTo>
                <a:lnTo>
                  <a:pt x="4747679" y="384022"/>
                </a:lnTo>
                <a:lnTo>
                  <a:pt x="4764062" y="333222"/>
                </a:lnTo>
                <a:lnTo>
                  <a:pt x="4778260" y="282422"/>
                </a:lnTo>
                <a:lnTo>
                  <a:pt x="4790313" y="244322"/>
                </a:lnTo>
                <a:lnTo>
                  <a:pt x="4796434" y="206222"/>
                </a:lnTo>
                <a:lnTo>
                  <a:pt x="4801692" y="180822"/>
                </a:lnTo>
                <a:lnTo>
                  <a:pt x="4806112" y="142722"/>
                </a:lnTo>
                <a:lnTo>
                  <a:pt x="4809744" y="117322"/>
                </a:lnTo>
                <a:lnTo>
                  <a:pt x="4815446" y="3022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7503" y="3843350"/>
            <a:ext cx="4633595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Batteria</a:t>
            </a:r>
            <a:r>
              <a:rPr sz="28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tempi</a:t>
            </a:r>
            <a:r>
              <a:rPr sz="28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Reazione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469265" indent="-4565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Memoria</a:t>
            </a:r>
            <a:r>
              <a:rPr sz="2800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verbale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A</a:t>
            </a:r>
            <a:r>
              <a:rPr sz="2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breve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termine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Memoria</a:t>
            </a:r>
            <a:r>
              <a:rPr sz="2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Lavoro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A</a:t>
            </a:r>
            <a:r>
              <a:rPr sz="2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lungo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termine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Stroop</a:t>
            </a:r>
            <a:r>
              <a:rPr sz="2800" spc="-1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Test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58656" y="4148137"/>
            <a:ext cx="3133725" cy="2710180"/>
          </a:xfrm>
          <a:custGeom>
            <a:avLst/>
            <a:gdLst/>
            <a:ahLst/>
            <a:cxnLst/>
            <a:rect l="l" t="t" r="r" b="b"/>
            <a:pathLst>
              <a:path w="3133725" h="2710179">
                <a:moveTo>
                  <a:pt x="3133344" y="0"/>
                </a:moveTo>
                <a:lnTo>
                  <a:pt x="2822829" y="45021"/>
                </a:lnTo>
                <a:lnTo>
                  <a:pt x="2772918" y="55156"/>
                </a:lnTo>
                <a:lnTo>
                  <a:pt x="2723197" y="66014"/>
                </a:lnTo>
                <a:lnTo>
                  <a:pt x="2673654" y="77571"/>
                </a:lnTo>
                <a:lnTo>
                  <a:pt x="2624315" y="89839"/>
                </a:lnTo>
                <a:lnTo>
                  <a:pt x="2575179" y="102806"/>
                </a:lnTo>
                <a:lnTo>
                  <a:pt x="2526258" y="116459"/>
                </a:lnTo>
                <a:lnTo>
                  <a:pt x="2477566" y="130810"/>
                </a:lnTo>
                <a:lnTo>
                  <a:pt x="2429103" y="145834"/>
                </a:lnTo>
                <a:lnTo>
                  <a:pt x="2380894" y="161518"/>
                </a:lnTo>
                <a:lnTo>
                  <a:pt x="2332952" y="177888"/>
                </a:lnTo>
                <a:lnTo>
                  <a:pt x="2285276" y="194906"/>
                </a:lnTo>
                <a:lnTo>
                  <a:pt x="2237867" y="212585"/>
                </a:lnTo>
                <a:lnTo>
                  <a:pt x="2190762" y="230911"/>
                </a:lnTo>
                <a:lnTo>
                  <a:pt x="2143950" y="249872"/>
                </a:lnTo>
                <a:lnTo>
                  <a:pt x="2097443" y="269468"/>
                </a:lnTo>
                <a:lnTo>
                  <a:pt x="2051265" y="289687"/>
                </a:lnTo>
                <a:lnTo>
                  <a:pt x="2005406" y="310540"/>
                </a:lnTo>
                <a:lnTo>
                  <a:pt x="1959902" y="332003"/>
                </a:lnTo>
                <a:lnTo>
                  <a:pt x="1914740" y="354076"/>
                </a:lnTo>
                <a:lnTo>
                  <a:pt x="1869948" y="376745"/>
                </a:lnTo>
                <a:lnTo>
                  <a:pt x="1824367" y="400583"/>
                </a:lnTo>
                <a:lnTo>
                  <a:pt x="1779168" y="425018"/>
                </a:lnTo>
                <a:lnTo>
                  <a:pt x="1734350" y="450037"/>
                </a:lnTo>
                <a:lnTo>
                  <a:pt x="1689912" y="475640"/>
                </a:lnTo>
                <a:lnTo>
                  <a:pt x="1645869" y="501827"/>
                </a:lnTo>
                <a:lnTo>
                  <a:pt x="1602244" y="528599"/>
                </a:lnTo>
                <a:lnTo>
                  <a:pt x="1559039" y="555942"/>
                </a:lnTo>
                <a:lnTo>
                  <a:pt x="1516265" y="583857"/>
                </a:lnTo>
                <a:lnTo>
                  <a:pt x="1473936" y="612343"/>
                </a:lnTo>
                <a:lnTo>
                  <a:pt x="1432052" y="641388"/>
                </a:lnTo>
                <a:lnTo>
                  <a:pt x="1390637" y="670979"/>
                </a:lnTo>
                <a:lnTo>
                  <a:pt x="1349692" y="701141"/>
                </a:lnTo>
                <a:lnTo>
                  <a:pt x="1309243" y="731837"/>
                </a:lnTo>
                <a:lnTo>
                  <a:pt x="1276769" y="757262"/>
                </a:lnTo>
                <a:lnTo>
                  <a:pt x="1244536" y="782891"/>
                </a:lnTo>
                <a:lnTo>
                  <a:pt x="1212583" y="808812"/>
                </a:lnTo>
                <a:lnTo>
                  <a:pt x="1165212" y="848233"/>
                </a:lnTo>
                <a:lnTo>
                  <a:pt x="1103426" y="902208"/>
                </a:lnTo>
                <a:lnTo>
                  <a:pt x="1073035" y="929678"/>
                </a:lnTo>
                <a:lnTo>
                  <a:pt x="1018070" y="980694"/>
                </a:lnTo>
                <a:lnTo>
                  <a:pt x="978814" y="1018425"/>
                </a:lnTo>
                <a:lnTo>
                  <a:pt x="940219" y="1056728"/>
                </a:lnTo>
                <a:lnTo>
                  <a:pt x="902258" y="1095540"/>
                </a:lnTo>
                <a:lnTo>
                  <a:pt x="864870" y="1134833"/>
                </a:lnTo>
                <a:lnTo>
                  <a:pt x="828040" y="1174559"/>
                </a:lnTo>
                <a:lnTo>
                  <a:pt x="794753" y="1211757"/>
                </a:lnTo>
                <a:lnTo>
                  <a:pt x="762025" y="1249349"/>
                </a:lnTo>
                <a:lnTo>
                  <a:pt x="729843" y="1287348"/>
                </a:lnTo>
                <a:lnTo>
                  <a:pt x="698220" y="1325727"/>
                </a:lnTo>
                <a:lnTo>
                  <a:pt x="667156" y="1364475"/>
                </a:lnTo>
                <a:lnTo>
                  <a:pt x="636638" y="1403578"/>
                </a:lnTo>
                <a:lnTo>
                  <a:pt x="606691" y="1443037"/>
                </a:lnTo>
                <a:lnTo>
                  <a:pt x="577291" y="1482839"/>
                </a:lnTo>
                <a:lnTo>
                  <a:pt x="548462" y="1522971"/>
                </a:lnTo>
                <a:lnTo>
                  <a:pt x="520192" y="1563433"/>
                </a:lnTo>
                <a:lnTo>
                  <a:pt x="492493" y="1604187"/>
                </a:lnTo>
                <a:lnTo>
                  <a:pt x="465353" y="1645246"/>
                </a:lnTo>
                <a:lnTo>
                  <a:pt x="438785" y="1686585"/>
                </a:lnTo>
                <a:lnTo>
                  <a:pt x="410730" y="1731746"/>
                </a:lnTo>
                <a:lnTo>
                  <a:pt x="383387" y="1777250"/>
                </a:lnTo>
                <a:lnTo>
                  <a:pt x="356768" y="1823097"/>
                </a:lnTo>
                <a:lnTo>
                  <a:pt x="330885" y="1869287"/>
                </a:lnTo>
                <a:lnTo>
                  <a:pt x="305765" y="1915820"/>
                </a:lnTo>
                <a:lnTo>
                  <a:pt x="281432" y="1962683"/>
                </a:lnTo>
                <a:lnTo>
                  <a:pt x="257556" y="2009749"/>
                </a:lnTo>
                <a:lnTo>
                  <a:pt x="234569" y="2057133"/>
                </a:lnTo>
                <a:lnTo>
                  <a:pt x="212369" y="2104821"/>
                </a:lnTo>
                <a:lnTo>
                  <a:pt x="190919" y="2152777"/>
                </a:lnTo>
                <a:lnTo>
                  <a:pt x="170141" y="2200948"/>
                </a:lnTo>
                <a:lnTo>
                  <a:pt x="149987" y="2249297"/>
                </a:lnTo>
                <a:lnTo>
                  <a:pt x="130556" y="2297900"/>
                </a:lnTo>
                <a:lnTo>
                  <a:pt x="111899" y="2346744"/>
                </a:lnTo>
                <a:lnTo>
                  <a:pt x="94030" y="2395804"/>
                </a:lnTo>
                <a:lnTo>
                  <a:pt x="76936" y="2445093"/>
                </a:lnTo>
                <a:lnTo>
                  <a:pt x="60629" y="2494584"/>
                </a:lnTo>
                <a:lnTo>
                  <a:pt x="45110" y="2544267"/>
                </a:lnTo>
                <a:lnTo>
                  <a:pt x="30378" y="2594140"/>
                </a:lnTo>
                <a:lnTo>
                  <a:pt x="16433" y="2644190"/>
                </a:lnTo>
                <a:lnTo>
                  <a:pt x="3302" y="2694406"/>
                </a:lnTo>
                <a:lnTo>
                  <a:pt x="0" y="2709862"/>
                </a:lnTo>
                <a:lnTo>
                  <a:pt x="16764" y="2709862"/>
                </a:lnTo>
                <a:lnTo>
                  <a:pt x="28905" y="2709862"/>
                </a:lnTo>
                <a:lnTo>
                  <a:pt x="774052" y="2709862"/>
                </a:lnTo>
                <a:lnTo>
                  <a:pt x="800481" y="2641549"/>
                </a:lnTo>
                <a:lnTo>
                  <a:pt x="819670" y="2599207"/>
                </a:lnTo>
                <a:lnTo>
                  <a:pt x="839914" y="2556992"/>
                </a:lnTo>
                <a:lnTo>
                  <a:pt x="861199" y="2514930"/>
                </a:lnTo>
                <a:lnTo>
                  <a:pt x="883539" y="2473007"/>
                </a:lnTo>
                <a:lnTo>
                  <a:pt x="906678" y="2431719"/>
                </a:lnTo>
                <a:lnTo>
                  <a:pt x="930884" y="2390635"/>
                </a:lnTo>
                <a:lnTo>
                  <a:pt x="956106" y="2349741"/>
                </a:lnTo>
                <a:lnTo>
                  <a:pt x="982345" y="2309101"/>
                </a:lnTo>
                <a:lnTo>
                  <a:pt x="1009573" y="2268702"/>
                </a:lnTo>
                <a:lnTo>
                  <a:pt x="1037793" y="2228583"/>
                </a:lnTo>
                <a:lnTo>
                  <a:pt x="1066965" y="2188743"/>
                </a:lnTo>
                <a:lnTo>
                  <a:pt x="1097089" y="2149221"/>
                </a:lnTo>
                <a:lnTo>
                  <a:pt x="1128141" y="2110041"/>
                </a:lnTo>
                <a:lnTo>
                  <a:pt x="1160106" y="2071192"/>
                </a:lnTo>
                <a:lnTo>
                  <a:pt x="1192974" y="2032723"/>
                </a:lnTo>
                <a:lnTo>
                  <a:pt x="1226718" y="1994636"/>
                </a:lnTo>
                <a:lnTo>
                  <a:pt x="1261325" y="1956968"/>
                </a:lnTo>
                <a:lnTo>
                  <a:pt x="1296797" y="1919719"/>
                </a:lnTo>
                <a:lnTo>
                  <a:pt x="1333080" y="1882914"/>
                </a:lnTo>
                <a:lnTo>
                  <a:pt x="1370190" y="1846580"/>
                </a:lnTo>
                <a:lnTo>
                  <a:pt x="1408112" y="1810740"/>
                </a:lnTo>
                <a:lnTo>
                  <a:pt x="1446796" y="1775396"/>
                </a:lnTo>
                <a:lnTo>
                  <a:pt x="1486268" y="1740573"/>
                </a:lnTo>
                <a:lnTo>
                  <a:pt x="1526476" y="1706308"/>
                </a:lnTo>
                <a:lnTo>
                  <a:pt x="1567434" y="1672590"/>
                </a:lnTo>
                <a:lnTo>
                  <a:pt x="1605483" y="1642275"/>
                </a:lnTo>
                <a:lnTo>
                  <a:pt x="1644154" y="1612430"/>
                </a:lnTo>
                <a:lnTo>
                  <a:pt x="1683397" y="1583067"/>
                </a:lnTo>
                <a:lnTo>
                  <a:pt x="1723199" y="1554200"/>
                </a:lnTo>
                <a:lnTo>
                  <a:pt x="1763560" y="1525828"/>
                </a:lnTo>
                <a:lnTo>
                  <a:pt x="1804454" y="1497977"/>
                </a:lnTo>
                <a:lnTo>
                  <a:pt x="1845843" y="1470660"/>
                </a:lnTo>
                <a:lnTo>
                  <a:pt x="1887728" y="1443875"/>
                </a:lnTo>
                <a:lnTo>
                  <a:pt x="1930082" y="1417637"/>
                </a:lnTo>
                <a:lnTo>
                  <a:pt x="1972906" y="1391958"/>
                </a:lnTo>
                <a:lnTo>
                  <a:pt x="2016150" y="1366837"/>
                </a:lnTo>
                <a:lnTo>
                  <a:pt x="2059813" y="1342301"/>
                </a:lnTo>
                <a:lnTo>
                  <a:pt x="2103882" y="1318361"/>
                </a:lnTo>
                <a:lnTo>
                  <a:pt x="2148319" y="1295019"/>
                </a:lnTo>
                <a:lnTo>
                  <a:pt x="2193125" y="1272273"/>
                </a:lnTo>
                <a:lnTo>
                  <a:pt x="2238273" y="1250162"/>
                </a:lnTo>
                <a:lnTo>
                  <a:pt x="2283739" y="1228674"/>
                </a:lnTo>
                <a:lnTo>
                  <a:pt x="2329523" y="1207833"/>
                </a:lnTo>
                <a:lnTo>
                  <a:pt x="2375585" y="1187640"/>
                </a:lnTo>
                <a:lnTo>
                  <a:pt x="2421915" y="1168107"/>
                </a:lnTo>
                <a:lnTo>
                  <a:pt x="2468499" y="1149261"/>
                </a:lnTo>
                <a:lnTo>
                  <a:pt x="2515324" y="1131087"/>
                </a:lnTo>
                <a:lnTo>
                  <a:pt x="2562352" y="1113599"/>
                </a:lnTo>
                <a:lnTo>
                  <a:pt x="2612313" y="1095883"/>
                </a:lnTo>
                <a:lnTo>
                  <a:pt x="2662504" y="1078928"/>
                </a:lnTo>
                <a:lnTo>
                  <a:pt x="2712897" y="1062761"/>
                </a:lnTo>
                <a:lnTo>
                  <a:pt x="2763482" y="1047394"/>
                </a:lnTo>
                <a:lnTo>
                  <a:pt x="2814231" y="1032814"/>
                </a:lnTo>
                <a:lnTo>
                  <a:pt x="2865107" y="1019022"/>
                </a:lnTo>
                <a:lnTo>
                  <a:pt x="2916097" y="1006043"/>
                </a:lnTo>
                <a:lnTo>
                  <a:pt x="2967190" y="993863"/>
                </a:lnTo>
                <a:lnTo>
                  <a:pt x="3018345" y="982497"/>
                </a:lnTo>
                <a:lnTo>
                  <a:pt x="3069539" y="971956"/>
                </a:lnTo>
                <a:lnTo>
                  <a:pt x="3120771" y="962215"/>
                </a:lnTo>
                <a:lnTo>
                  <a:pt x="3133344" y="960526"/>
                </a:lnTo>
                <a:lnTo>
                  <a:pt x="3133344" y="846810"/>
                </a:lnTo>
                <a:lnTo>
                  <a:pt x="3133344" y="246951"/>
                </a:lnTo>
                <a:lnTo>
                  <a:pt x="3133344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58439" y="0"/>
            <a:ext cx="6245860" cy="1957070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3900"/>
              </a:lnSpc>
            </a:pP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PROGETTO</a:t>
            </a:r>
            <a:r>
              <a:rPr sz="41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spc="-20" dirty="0">
                <a:solidFill>
                  <a:srgbClr val="FFFFFF"/>
                </a:solidFill>
                <a:latin typeface="Arial MT"/>
                <a:cs typeface="Arial MT"/>
              </a:rPr>
              <a:t>202</a:t>
            </a:r>
            <a:r>
              <a:rPr lang="it-IT" sz="4100" spc="-2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4100" dirty="0">
              <a:latin typeface="Arial MT"/>
              <a:cs typeface="Arial MT"/>
            </a:endParaRPr>
          </a:p>
          <a:p>
            <a:pPr algn="ctr">
              <a:lnSpc>
                <a:spcPts val="4405"/>
              </a:lnSpc>
            </a:pPr>
            <a:r>
              <a:rPr sz="4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«Proteggi</a:t>
            </a:r>
            <a:r>
              <a:rPr sz="4100" b="1" spc="-8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la</a:t>
            </a:r>
            <a:r>
              <a:rPr sz="4100" b="1" spc="-8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tua</a:t>
            </a:r>
            <a:r>
              <a:rPr sz="4100" b="1" spc="-8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testa»</a:t>
            </a:r>
            <a:endParaRPr sz="4100" dirty="0">
              <a:latin typeface="Calibri" panose="020F0502020204030204"/>
              <a:cs typeface="Calibri" panose="020F0502020204030204"/>
            </a:endParaRPr>
          </a:p>
          <a:p>
            <a:pPr marL="1270" algn="ctr">
              <a:lnSpc>
                <a:spcPct val="100000"/>
              </a:lnSpc>
              <a:spcBef>
                <a:spcPts val="2475"/>
              </a:spcBef>
            </a:pP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Strumenti</a:t>
            </a:r>
            <a:r>
              <a:rPr sz="3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3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Arial MT"/>
                <a:cs typeface="Arial MT"/>
              </a:rPr>
              <a:t>intervento</a:t>
            </a:r>
            <a:endParaRPr sz="34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3539" y="2880360"/>
            <a:ext cx="2446020" cy="535305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0" rIns="0" bIns="0" rtlCol="0">
            <a:spAutoFit/>
          </a:bodyPr>
          <a:lstStyle/>
          <a:p>
            <a:pPr marL="100965">
              <a:lnSpc>
                <a:spcPts val="3625"/>
              </a:lnSpc>
            </a:pPr>
            <a:r>
              <a:rPr sz="3200" b="1" spc="-6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Test</a:t>
            </a:r>
            <a:r>
              <a:rPr sz="3200" b="1" spc="-10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Cognitivi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495" y="2214498"/>
            <a:ext cx="112706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067425" algn="l"/>
              </a:tabLst>
            </a:pPr>
            <a:r>
              <a:rPr sz="2800" b="1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1-</a:t>
            </a:r>
            <a:r>
              <a:rPr sz="2800" b="1" spc="-55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2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Valutazione</a:t>
            </a:r>
            <a:r>
              <a:rPr sz="2800" b="1" spc="-55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neuropsicologica</a:t>
            </a:r>
            <a:r>
              <a:rPr sz="2800" b="1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200" b="1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2-</a:t>
            </a:r>
            <a:r>
              <a:rPr sz="4200" b="1" spc="-97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-15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Attività</a:t>
            </a:r>
            <a:r>
              <a:rPr sz="4200" b="1" spc="-67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4200" b="1" spc="-120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-15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stimolazione</a:t>
            </a:r>
            <a:r>
              <a:rPr sz="4200" b="1" spc="-97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-15" baseline="2000" dirty="0">
                <a:solidFill>
                  <a:srgbClr val="363533"/>
                </a:solidFill>
                <a:latin typeface="Calibri" panose="020F0502020204030204"/>
                <a:cs typeface="Calibri" panose="020F0502020204030204"/>
              </a:rPr>
              <a:t>cognitiva</a:t>
            </a:r>
            <a:endParaRPr sz="4200" baseline="2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4004" y="2857500"/>
            <a:ext cx="1693545" cy="535305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0" rIns="0" bIns="0" rtlCol="0">
            <a:spAutoFit/>
          </a:bodyPr>
          <a:lstStyle/>
          <a:p>
            <a:pPr marL="99695">
              <a:lnSpc>
                <a:spcPts val="3620"/>
              </a:lnSpc>
            </a:pPr>
            <a:r>
              <a:rPr sz="32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TANDEM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01485" y="3562934"/>
            <a:ext cx="5852795" cy="295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 panose="020F0502020204030204"/>
                <a:cs typeface="Calibri" panose="020F0502020204030204"/>
              </a:rPr>
              <a:t>Esercizi</a:t>
            </a:r>
            <a:r>
              <a:rPr sz="3200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calibrati</a:t>
            </a:r>
            <a:r>
              <a:rPr sz="32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sullo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specifico </a:t>
            </a:r>
            <a:r>
              <a:rPr sz="3200" dirty="0">
                <a:latin typeface="Calibri" panose="020F0502020204030204"/>
                <a:cs typeface="Calibri" panose="020F0502020204030204"/>
              </a:rPr>
              <a:t>livello</a:t>
            </a:r>
            <a:r>
              <a:rPr sz="32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di</a:t>
            </a:r>
            <a:r>
              <a:rPr sz="32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ogni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persona.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Pacchetti</a:t>
            </a:r>
            <a:r>
              <a:rPr sz="3200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25" dirty="0">
                <a:latin typeface="Calibri" panose="020F0502020204030204"/>
                <a:cs typeface="Calibri" panose="020F0502020204030204"/>
              </a:rPr>
              <a:t>di </a:t>
            </a:r>
            <a:r>
              <a:rPr sz="3200" dirty="0">
                <a:latin typeface="Calibri" panose="020F0502020204030204"/>
                <a:cs typeface="Calibri" panose="020F0502020204030204"/>
              </a:rPr>
              <a:t>12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sedute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di</a:t>
            </a:r>
            <a:r>
              <a:rPr sz="32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circa</a:t>
            </a:r>
            <a:r>
              <a:rPr sz="32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1ora,</a:t>
            </a:r>
            <a:r>
              <a:rPr sz="32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da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svolgere </a:t>
            </a:r>
            <a:r>
              <a:rPr sz="3200" dirty="0">
                <a:latin typeface="Calibri" panose="020F0502020204030204"/>
                <a:cs typeface="Calibri" panose="020F0502020204030204"/>
              </a:rPr>
              <a:t>3</a:t>
            </a:r>
            <a:r>
              <a:rPr sz="32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volte</a:t>
            </a:r>
            <a:r>
              <a:rPr sz="32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alla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settimana</a:t>
            </a:r>
            <a:r>
              <a:rPr sz="32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online,</a:t>
            </a:r>
            <a:r>
              <a:rPr sz="32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con</a:t>
            </a:r>
            <a:r>
              <a:rPr sz="32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25" dirty="0">
                <a:latin typeface="Calibri" panose="020F0502020204030204"/>
                <a:cs typeface="Calibri" panose="020F0502020204030204"/>
              </a:rPr>
              <a:t>la </a:t>
            </a:r>
            <a:r>
              <a:rPr sz="3200" dirty="0">
                <a:latin typeface="Calibri" panose="020F0502020204030204"/>
                <a:cs typeface="Calibri" panose="020F0502020204030204"/>
              </a:rPr>
              <a:t>supervisione</a:t>
            </a:r>
            <a:r>
              <a:rPr sz="32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da</a:t>
            </a:r>
            <a:r>
              <a:rPr sz="32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remoto</a:t>
            </a:r>
            <a:r>
              <a:rPr sz="3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dirty="0">
                <a:latin typeface="Calibri" panose="020F0502020204030204"/>
                <a:cs typeface="Calibri" panose="020F0502020204030204"/>
              </a:rPr>
              <a:t>di</a:t>
            </a:r>
            <a:r>
              <a:rPr sz="32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spc="-25" dirty="0">
                <a:latin typeface="Calibri" panose="020F0502020204030204"/>
                <a:cs typeface="Calibri" panose="020F0502020204030204"/>
              </a:rPr>
              <a:t>un </a:t>
            </a:r>
            <a:r>
              <a:rPr sz="3200" spc="-10" dirty="0">
                <a:latin typeface="Calibri" panose="020F0502020204030204"/>
                <a:cs typeface="Calibri" panose="020F0502020204030204"/>
              </a:rPr>
              <a:t>neuropsicologo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06277" y="3207829"/>
            <a:ext cx="1235075" cy="3321685"/>
            <a:chOff x="4506277" y="3207829"/>
            <a:chExt cx="1235075" cy="3321685"/>
          </a:xfrm>
        </p:grpSpPr>
        <p:sp>
          <p:nvSpPr>
            <p:cNvPr id="4" name="object 4"/>
            <p:cNvSpPr/>
            <p:nvPr/>
          </p:nvSpPr>
          <p:spPr>
            <a:xfrm>
              <a:off x="4511040" y="3212592"/>
              <a:ext cx="1225550" cy="3312160"/>
            </a:xfrm>
            <a:custGeom>
              <a:avLst/>
              <a:gdLst/>
              <a:ahLst/>
              <a:cxnLst/>
              <a:rect l="l" t="t" r="r" b="b"/>
              <a:pathLst>
                <a:path w="1225550" h="3312159">
                  <a:moveTo>
                    <a:pt x="1225296" y="0"/>
                  </a:moveTo>
                  <a:lnTo>
                    <a:pt x="0" y="0"/>
                  </a:lnTo>
                  <a:lnTo>
                    <a:pt x="0" y="3311652"/>
                  </a:lnTo>
                  <a:lnTo>
                    <a:pt x="1225296" y="3311652"/>
                  </a:lnTo>
                  <a:lnTo>
                    <a:pt x="1225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11040" y="3212592"/>
              <a:ext cx="1225550" cy="3312160"/>
            </a:xfrm>
            <a:custGeom>
              <a:avLst/>
              <a:gdLst/>
              <a:ahLst/>
              <a:cxnLst/>
              <a:rect l="l" t="t" r="r" b="b"/>
              <a:pathLst>
                <a:path w="1225550" h="3312159">
                  <a:moveTo>
                    <a:pt x="0" y="3311652"/>
                  </a:moveTo>
                  <a:lnTo>
                    <a:pt x="1225296" y="3311652"/>
                  </a:lnTo>
                  <a:lnTo>
                    <a:pt x="1225296" y="0"/>
                  </a:lnTo>
                  <a:lnTo>
                    <a:pt x="0" y="0"/>
                  </a:lnTo>
                  <a:lnTo>
                    <a:pt x="0" y="331165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943856" y="3270504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160020" y="0"/>
                  </a:move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6"/>
                  </a:lnTo>
                  <a:lnTo>
                    <a:pt x="8156" y="208580"/>
                  </a:lnTo>
                  <a:lnTo>
                    <a:pt x="30870" y="252087"/>
                  </a:lnTo>
                  <a:lnTo>
                    <a:pt x="65507" y="286402"/>
                  </a:lnTo>
                  <a:lnTo>
                    <a:pt x="109435" y="308908"/>
                  </a:lnTo>
                  <a:lnTo>
                    <a:pt x="160020" y="316992"/>
                  </a:lnTo>
                  <a:lnTo>
                    <a:pt x="210604" y="308908"/>
                  </a:lnTo>
                  <a:lnTo>
                    <a:pt x="254532" y="286402"/>
                  </a:lnTo>
                  <a:lnTo>
                    <a:pt x="289169" y="252087"/>
                  </a:lnTo>
                  <a:lnTo>
                    <a:pt x="311883" y="208580"/>
                  </a:lnTo>
                  <a:lnTo>
                    <a:pt x="320040" y="158496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43856" y="3270504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0" y="158496"/>
                  </a:moveTo>
                  <a:lnTo>
                    <a:pt x="8156" y="208580"/>
                  </a:lnTo>
                  <a:lnTo>
                    <a:pt x="30870" y="252087"/>
                  </a:lnTo>
                  <a:lnTo>
                    <a:pt x="65507" y="286402"/>
                  </a:lnTo>
                  <a:lnTo>
                    <a:pt x="109435" y="308908"/>
                  </a:lnTo>
                  <a:lnTo>
                    <a:pt x="160020" y="316992"/>
                  </a:lnTo>
                  <a:lnTo>
                    <a:pt x="210604" y="308908"/>
                  </a:lnTo>
                  <a:lnTo>
                    <a:pt x="254532" y="286402"/>
                  </a:lnTo>
                  <a:lnTo>
                    <a:pt x="289169" y="252087"/>
                  </a:lnTo>
                  <a:lnTo>
                    <a:pt x="311883" y="208580"/>
                  </a:lnTo>
                  <a:lnTo>
                    <a:pt x="320040" y="158496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6"/>
                  </a:lnTo>
                  <a:close/>
                </a:path>
              </a:pathLst>
            </a:custGeom>
            <a:ln w="952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943856" y="3788664"/>
              <a:ext cx="320040" cy="318770"/>
            </a:xfrm>
            <a:custGeom>
              <a:avLst/>
              <a:gdLst/>
              <a:ahLst/>
              <a:cxnLst/>
              <a:rect l="l" t="t" r="r" b="b"/>
              <a:pathLst>
                <a:path w="320039" h="318770">
                  <a:moveTo>
                    <a:pt x="160020" y="0"/>
                  </a:moveTo>
                  <a:lnTo>
                    <a:pt x="109435" y="8113"/>
                  </a:lnTo>
                  <a:lnTo>
                    <a:pt x="65507" y="30711"/>
                  </a:lnTo>
                  <a:lnTo>
                    <a:pt x="30870" y="65178"/>
                  </a:lnTo>
                  <a:lnTo>
                    <a:pt x="8156" y="108898"/>
                  </a:lnTo>
                  <a:lnTo>
                    <a:pt x="0" y="159258"/>
                  </a:lnTo>
                  <a:lnTo>
                    <a:pt x="8156" y="209617"/>
                  </a:lnTo>
                  <a:lnTo>
                    <a:pt x="30870" y="253337"/>
                  </a:lnTo>
                  <a:lnTo>
                    <a:pt x="65507" y="287804"/>
                  </a:lnTo>
                  <a:lnTo>
                    <a:pt x="109435" y="310402"/>
                  </a:lnTo>
                  <a:lnTo>
                    <a:pt x="160020" y="318516"/>
                  </a:lnTo>
                  <a:lnTo>
                    <a:pt x="210604" y="310402"/>
                  </a:lnTo>
                  <a:lnTo>
                    <a:pt x="254532" y="287804"/>
                  </a:lnTo>
                  <a:lnTo>
                    <a:pt x="289169" y="253337"/>
                  </a:lnTo>
                  <a:lnTo>
                    <a:pt x="311883" y="209617"/>
                  </a:lnTo>
                  <a:lnTo>
                    <a:pt x="320040" y="159258"/>
                  </a:lnTo>
                  <a:lnTo>
                    <a:pt x="311883" y="108898"/>
                  </a:lnTo>
                  <a:lnTo>
                    <a:pt x="289169" y="65178"/>
                  </a:lnTo>
                  <a:lnTo>
                    <a:pt x="254532" y="30711"/>
                  </a:lnTo>
                  <a:lnTo>
                    <a:pt x="210604" y="811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943856" y="3788664"/>
              <a:ext cx="320040" cy="318770"/>
            </a:xfrm>
            <a:custGeom>
              <a:avLst/>
              <a:gdLst/>
              <a:ahLst/>
              <a:cxnLst/>
              <a:rect l="l" t="t" r="r" b="b"/>
              <a:pathLst>
                <a:path w="320039" h="318770">
                  <a:moveTo>
                    <a:pt x="0" y="159258"/>
                  </a:moveTo>
                  <a:lnTo>
                    <a:pt x="8156" y="209617"/>
                  </a:lnTo>
                  <a:lnTo>
                    <a:pt x="30870" y="253337"/>
                  </a:lnTo>
                  <a:lnTo>
                    <a:pt x="65507" y="287804"/>
                  </a:lnTo>
                  <a:lnTo>
                    <a:pt x="109435" y="310402"/>
                  </a:lnTo>
                  <a:lnTo>
                    <a:pt x="160020" y="318516"/>
                  </a:lnTo>
                  <a:lnTo>
                    <a:pt x="210604" y="310402"/>
                  </a:lnTo>
                  <a:lnTo>
                    <a:pt x="254532" y="287804"/>
                  </a:lnTo>
                  <a:lnTo>
                    <a:pt x="289169" y="253337"/>
                  </a:lnTo>
                  <a:lnTo>
                    <a:pt x="311883" y="209617"/>
                  </a:lnTo>
                  <a:lnTo>
                    <a:pt x="320040" y="159258"/>
                  </a:lnTo>
                  <a:lnTo>
                    <a:pt x="311883" y="108898"/>
                  </a:lnTo>
                  <a:lnTo>
                    <a:pt x="289169" y="65178"/>
                  </a:lnTo>
                  <a:lnTo>
                    <a:pt x="254532" y="30711"/>
                  </a:lnTo>
                  <a:lnTo>
                    <a:pt x="210604" y="8113"/>
                  </a:lnTo>
                  <a:lnTo>
                    <a:pt x="160020" y="0"/>
                  </a:lnTo>
                  <a:lnTo>
                    <a:pt x="109435" y="8113"/>
                  </a:lnTo>
                  <a:lnTo>
                    <a:pt x="65507" y="30711"/>
                  </a:lnTo>
                  <a:lnTo>
                    <a:pt x="30870" y="65178"/>
                  </a:lnTo>
                  <a:lnTo>
                    <a:pt x="8156" y="108898"/>
                  </a:lnTo>
                  <a:lnTo>
                    <a:pt x="0" y="159258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943856" y="4293108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160020" y="0"/>
                  </a:move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6"/>
                  </a:lnTo>
                  <a:lnTo>
                    <a:pt x="8156" y="208580"/>
                  </a:lnTo>
                  <a:lnTo>
                    <a:pt x="30870" y="252087"/>
                  </a:lnTo>
                  <a:lnTo>
                    <a:pt x="65507" y="286402"/>
                  </a:lnTo>
                  <a:lnTo>
                    <a:pt x="109435" y="308908"/>
                  </a:lnTo>
                  <a:lnTo>
                    <a:pt x="160020" y="316992"/>
                  </a:lnTo>
                  <a:lnTo>
                    <a:pt x="210604" y="308908"/>
                  </a:lnTo>
                  <a:lnTo>
                    <a:pt x="254532" y="286402"/>
                  </a:lnTo>
                  <a:lnTo>
                    <a:pt x="289169" y="252087"/>
                  </a:lnTo>
                  <a:lnTo>
                    <a:pt x="311883" y="208580"/>
                  </a:lnTo>
                  <a:lnTo>
                    <a:pt x="320040" y="158496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943856" y="4293108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0" y="158496"/>
                  </a:moveTo>
                  <a:lnTo>
                    <a:pt x="8156" y="208580"/>
                  </a:lnTo>
                  <a:lnTo>
                    <a:pt x="30870" y="252087"/>
                  </a:lnTo>
                  <a:lnTo>
                    <a:pt x="65507" y="286402"/>
                  </a:lnTo>
                  <a:lnTo>
                    <a:pt x="109435" y="308908"/>
                  </a:lnTo>
                  <a:lnTo>
                    <a:pt x="160020" y="316992"/>
                  </a:lnTo>
                  <a:lnTo>
                    <a:pt x="210604" y="308908"/>
                  </a:lnTo>
                  <a:lnTo>
                    <a:pt x="254532" y="286402"/>
                  </a:lnTo>
                  <a:lnTo>
                    <a:pt x="289169" y="252087"/>
                  </a:lnTo>
                  <a:lnTo>
                    <a:pt x="311883" y="208580"/>
                  </a:lnTo>
                  <a:lnTo>
                    <a:pt x="320040" y="158496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6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943856" y="4869180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160020" y="0"/>
                  </a:move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6"/>
                  </a:lnTo>
                  <a:lnTo>
                    <a:pt x="8156" y="208580"/>
                  </a:lnTo>
                  <a:lnTo>
                    <a:pt x="30870" y="252087"/>
                  </a:lnTo>
                  <a:lnTo>
                    <a:pt x="65507" y="286402"/>
                  </a:lnTo>
                  <a:lnTo>
                    <a:pt x="109435" y="308908"/>
                  </a:lnTo>
                  <a:lnTo>
                    <a:pt x="160020" y="316992"/>
                  </a:lnTo>
                  <a:lnTo>
                    <a:pt x="210604" y="308908"/>
                  </a:lnTo>
                  <a:lnTo>
                    <a:pt x="254532" y="286402"/>
                  </a:lnTo>
                  <a:lnTo>
                    <a:pt x="289169" y="252087"/>
                  </a:lnTo>
                  <a:lnTo>
                    <a:pt x="311883" y="208580"/>
                  </a:lnTo>
                  <a:lnTo>
                    <a:pt x="320040" y="158496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43856" y="4869180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0" y="158496"/>
                  </a:moveTo>
                  <a:lnTo>
                    <a:pt x="8156" y="208580"/>
                  </a:lnTo>
                  <a:lnTo>
                    <a:pt x="30870" y="252087"/>
                  </a:lnTo>
                  <a:lnTo>
                    <a:pt x="65507" y="286402"/>
                  </a:lnTo>
                  <a:lnTo>
                    <a:pt x="109435" y="308908"/>
                  </a:lnTo>
                  <a:lnTo>
                    <a:pt x="160020" y="316992"/>
                  </a:lnTo>
                  <a:lnTo>
                    <a:pt x="210604" y="308908"/>
                  </a:lnTo>
                  <a:lnTo>
                    <a:pt x="254532" y="286402"/>
                  </a:lnTo>
                  <a:lnTo>
                    <a:pt x="289169" y="252087"/>
                  </a:lnTo>
                  <a:lnTo>
                    <a:pt x="311883" y="208580"/>
                  </a:lnTo>
                  <a:lnTo>
                    <a:pt x="320040" y="158496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6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943856" y="5373624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160020" y="0"/>
                  </a:move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5"/>
                  </a:lnTo>
                  <a:lnTo>
                    <a:pt x="8156" y="208590"/>
                  </a:lnTo>
                  <a:lnTo>
                    <a:pt x="30870" y="252098"/>
                  </a:lnTo>
                  <a:lnTo>
                    <a:pt x="65507" y="286409"/>
                  </a:lnTo>
                  <a:lnTo>
                    <a:pt x="109435" y="308911"/>
                  </a:lnTo>
                  <a:lnTo>
                    <a:pt x="160020" y="316991"/>
                  </a:lnTo>
                  <a:lnTo>
                    <a:pt x="210604" y="308911"/>
                  </a:lnTo>
                  <a:lnTo>
                    <a:pt x="254532" y="286409"/>
                  </a:lnTo>
                  <a:lnTo>
                    <a:pt x="289169" y="252098"/>
                  </a:lnTo>
                  <a:lnTo>
                    <a:pt x="311883" y="208590"/>
                  </a:lnTo>
                  <a:lnTo>
                    <a:pt x="320040" y="158495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43856" y="5373624"/>
              <a:ext cx="320040" cy="317500"/>
            </a:xfrm>
            <a:custGeom>
              <a:avLst/>
              <a:gdLst/>
              <a:ahLst/>
              <a:cxnLst/>
              <a:rect l="l" t="t" r="r" b="b"/>
              <a:pathLst>
                <a:path w="320039" h="317500">
                  <a:moveTo>
                    <a:pt x="0" y="158495"/>
                  </a:moveTo>
                  <a:lnTo>
                    <a:pt x="8156" y="208590"/>
                  </a:lnTo>
                  <a:lnTo>
                    <a:pt x="30870" y="252098"/>
                  </a:lnTo>
                  <a:lnTo>
                    <a:pt x="65507" y="286409"/>
                  </a:lnTo>
                  <a:lnTo>
                    <a:pt x="109435" y="308911"/>
                  </a:lnTo>
                  <a:lnTo>
                    <a:pt x="160020" y="316991"/>
                  </a:lnTo>
                  <a:lnTo>
                    <a:pt x="210604" y="308911"/>
                  </a:lnTo>
                  <a:lnTo>
                    <a:pt x="254532" y="286409"/>
                  </a:lnTo>
                  <a:lnTo>
                    <a:pt x="289169" y="252098"/>
                  </a:lnTo>
                  <a:lnTo>
                    <a:pt x="311883" y="208590"/>
                  </a:lnTo>
                  <a:lnTo>
                    <a:pt x="320040" y="158495"/>
                  </a:lnTo>
                  <a:lnTo>
                    <a:pt x="311883" y="108411"/>
                  </a:lnTo>
                  <a:lnTo>
                    <a:pt x="289169" y="64904"/>
                  </a:lnTo>
                  <a:lnTo>
                    <a:pt x="254532" y="30589"/>
                  </a:lnTo>
                  <a:lnTo>
                    <a:pt x="210604" y="8083"/>
                  </a:lnTo>
                  <a:lnTo>
                    <a:pt x="160020" y="0"/>
                  </a:lnTo>
                  <a:lnTo>
                    <a:pt x="109435" y="8083"/>
                  </a:lnTo>
                  <a:lnTo>
                    <a:pt x="65507" y="30589"/>
                  </a:lnTo>
                  <a:lnTo>
                    <a:pt x="30870" y="64904"/>
                  </a:lnTo>
                  <a:lnTo>
                    <a:pt x="8156" y="108411"/>
                  </a:lnTo>
                  <a:lnTo>
                    <a:pt x="0" y="158495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943856" y="5949696"/>
              <a:ext cx="320040" cy="318770"/>
            </a:xfrm>
            <a:custGeom>
              <a:avLst/>
              <a:gdLst/>
              <a:ahLst/>
              <a:cxnLst/>
              <a:rect l="l" t="t" r="r" b="b"/>
              <a:pathLst>
                <a:path w="320039" h="318770">
                  <a:moveTo>
                    <a:pt x="160020" y="0"/>
                  </a:moveTo>
                  <a:lnTo>
                    <a:pt x="109435" y="8118"/>
                  </a:lnTo>
                  <a:lnTo>
                    <a:pt x="65507" y="30726"/>
                  </a:lnTo>
                  <a:lnTo>
                    <a:pt x="30870" y="65200"/>
                  </a:lnTo>
                  <a:lnTo>
                    <a:pt x="8156" y="108918"/>
                  </a:lnTo>
                  <a:lnTo>
                    <a:pt x="0" y="159257"/>
                  </a:lnTo>
                  <a:lnTo>
                    <a:pt x="8156" y="209597"/>
                  </a:lnTo>
                  <a:lnTo>
                    <a:pt x="30870" y="253315"/>
                  </a:lnTo>
                  <a:lnTo>
                    <a:pt x="65507" y="287789"/>
                  </a:lnTo>
                  <a:lnTo>
                    <a:pt x="109435" y="310397"/>
                  </a:lnTo>
                  <a:lnTo>
                    <a:pt x="160020" y="318515"/>
                  </a:lnTo>
                  <a:lnTo>
                    <a:pt x="210604" y="310397"/>
                  </a:lnTo>
                  <a:lnTo>
                    <a:pt x="254532" y="287789"/>
                  </a:lnTo>
                  <a:lnTo>
                    <a:pt x="289169" y="253315"/>
                  </a:lnTo>
                  <a:lnTo>
                    <a:pt x="311883" y="209597"/>
                  </a:lnTo>
                  <a:lnTo>
                    <a:pt x="320040" y="159257"/>
                  </a:lnTo>
                  <a:lnTo>
                    <a:pt x="311883" y="108918"/>
                  </a:lnTo>
                  <a:lnTo>
                    <a:pt x="289169" y="65200"/>
                  </a:lnTo>
                  <a:lnTo>
                    <a:pt x="254532" y="30726"/>
                  </a:lnTo>
                  <a:lnTo>
                    <a:pt x="210604" y="8118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943856" y="5949696"/>
              <a:ext cx="320040" cy="318770"/>
            </a:xfrm>
            <a:custGeom>
              <a:avLst/>
              <a:gdLst/>
              <a:ahLst/>
              <a:cxnLst/>
              <a:rect l="l" t="t" r="r" b="b"/>
              <a:pathLst>
                <a:path w="320039" h="318770">
                  <a:moveTo>
                    <a:pt x="0" y="159257"/>
                  </a:moveTo>
                  <a:lnTo>
                    <a:pt x="8156" y="209597"/>
                  </a:lnTo>
                  <a:lnTo>
                    <a:pt x="30870" y="253315"/>
                  </a:lnTo>
                  <a:lnTo>
                    <a:pt x="65507" y="287789"/>
                  </a:lnTo>
                  <a:lnTo>
                    <a:pt x="109435" y="310397"/>
                  </a:lnTo>
                  <a:lnTo>
                    <a:pt x="160020" y="318515"/>
                  </a:lnTo>
                  <a:lnTo>
                    <a:pt x="210604" y="310397"/>
                  </a:lnTo>
                  <a:lnTo>
                    <a:pt x="254532" y="287789"/>
                  </a:lnTo>
                  <a:lnTo>
                    <a:pt x="289169" y="253315"/>
                  </a:lnTo>
                  <a:lnTo>
                    <a:pt x="311883" y="209597"/>
                  </a:lnTo>
                  <a:lnTo>
                    <a:pt x="320040" y="159257"/>
                  </a:lnTo>
                  <a:lnTo>
                    <a:pt x="311883" y="108918"/>
                  </a:lnTo>
                  <a:lnTo>
                    <a:pt x="289169" y="65200"/>
                  </a:lnTo>
                  <a:lnTo>
                    <a:pt x="254532" y="30726"/>
                  </a:lnTo>
                  <a:lnTo>
                    <a:pt x="210604" y="8118"/>
                  </a:lnTo>
                  <a:lnTo>
                    <a:pt x="160020" y="0"/>
                  </a:lnTo>
                  <a:lnTo>
                    <a:pt x="109435" y="8118"/>
                  </a:lnTo>
                  <a:lnTo>
                    <a:pt x="65507" y="30726"/>
                  </a:lnTo>
                  <a:lnTo>
                    <a:pt x="30870" y="65200"/>
                  </a:lnTo>
                  <a:lnTo>
                    <a:pt x="8156" y="108918"/>
                  </a:lnTo>
                  <a:lnTo>
                    <a:pt x="0" y="159257"/>
                  </a:lnTo>
                  <a:close/>
                </a:path>
              </a:pathLst>
            </a:custGeom>
            <a:ln w="952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846065" y="110743"/>
            <a:ext cx="2548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anose="030F0702030302020204"/>
                <a:cs typeface="Comic Sans MS" panose="030F0702030302020204"/>
              </a:rPr>
              <a:t>STROOP</a:t>
            </a:r>
            <a:r>
              <a:rPr sz="2800" i="0" u="sng" spc="-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anose="030F0702030302020204"/>
                <a:cs typeface="Comic Sans MS" panose="030F0702030302020204"/>
              </a:rPr>
              <a:t> </a:t>
            </a:r>
            <a:r>
              <a:rPr sz="2800" i="0" u="sng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anose="030F0702030302020204"/>
                <a:cs typeface="Comic Sans MS" panose="030F0702030302020204"/>
              </a:rPr>
              <a:t>TEST</a:t>
            </a:r>
            <a:endParaRPr sz="2800">
              <a:latin typeface="Comic Sans MS" panose="030F0702030302020204"/>
              <a:cs typeface="Comic Sans MS" panose="030F0702030302020204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2351151" y="3213100"/>
          <a:ext cx="1270000" cy="3237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00"/>
              </a:tblGrid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400" b="1" spc="-10" dirty="0">
                          <a:latin typeface="Times New Roman" panose="02020603050405020304"/>
                          <a:cs typeface="Times New Roman" panose="02020603050405020304"/>
                        </a:rPr>
                        <a:t>VERDE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845" marB="0">
                    <a:solidFill>
                      <a:srgbClr val="FFFFFF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2400" b="1" spc="-10" dirty="0">
                          <a:latin typeface="Times New Roman" panose="02020603050405020304"/>
                          <a:cs typeface="Times New Roman" panose="02020603050405020304"/>
                        </a:rPr>
                        <a:t>ROSSO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209" marB="0">
                    <a:solidFill>
                      <a:srgbClr val="FFFFFF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2400" b="1" spc="-25" dirty="0">
                          <a:latin typeface="Times New Roman" panose="02020603050405020304"/>
                          <a:cs typeface="Times New Roman" panose="02020603050405020304"/>
                        </a:rPr>
                        <a:t>BLU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209" marB="0">
                    <a:solidFill>
                      <a:srgbClr val="FFFFFF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2400" b="1" spc="-10" dirty="0">
                          <a:latin typeface="Times New Roman" panose="02020603050405020304"/>
                          <a:cs typeface="Times New Roman" panose="02020603050405020304"/>
                        </a:rPr>
                        <a:t>ROSSO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209" marB="0">
                    <a:solidFill>
                      <a:srgbClr val="FFFFFF"/>
                    </a:solidFill>
                  </a:tcPr>
                </a:tc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2400" b="1" spc="-10" dirty="0">
                          <a:latin typeface="Times New Roman" panose="02020603050405020304"/>
                          <a:cs typeface="Times New Roman" panose="02020603050405020304"/>
                        </a:rPr>
                        <a:t>VERDE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209" marB="0">
                    <a:solidFill>
                      <a:srgbClr val="FFFFFF"/>
                    </a:solidFill>
                  </a:tcPr>
                </a:tc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2400" b="1" spc="-25" dirty="0">
                          <a:latin typeface="Times New Roman" panose="02020603050405020304"/>
                          <a:cs typeface="Times New Roman" panose="02020603050405020304"/>
                        </a:rPr>
                        <a:t>BLU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209" marB="0">
                    <a:solidFill>
                      <a:srgbClr val="FFFFFF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2400" b="1" spc="-10" dirty="0">
                          <a:latin typeface="Times New Roman" panose="02020603050405020304"/>
                          <a:cs typeface="Times New Roman" panose="02020603050405020304"/>
                        </a:rPr>
                        <a:t>ROSSO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29209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6383401" y="3141662"/>
          <a:ext cx="1571625" cy="3427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1625"/>
              </a:tblGrid>
              <a:tr h="49022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b="1" spc="-10" dirty="0">
                          <a:solidFill>
                            <a:srgbClr val="FF000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VERDE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</a:tr>
              <a:tr h="4895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400" b="1" spc="-10" dirty="0">
                          <a:solidFill>
                            <a:srgbClr val="3366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ROSSO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2545" marB="0">
                    <a:solidFill>
                      <a:srgbClr val="FFFFFF"/>
                    </a:solidFill>
                  </a:tcPr>
                </a:tc>
              </a:tr>
              <a:tr h="4895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400" b="1" spc="-25" dirty="0">
                          <a:solidFill>
                            <a:srgbClr val="FF000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BLU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2545" marB="0">
                    <a:solidFill>
                      <a:srgbClr val="FFFFFF"/>
                    </a:solidFill>
                  </a:tcPr>
                </a:tc>
              </a:tr>
              <a:tr h="4895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400" b="1" spc="-10" dirty="0">
                          <a:solidFill>
                            <a:srgbClr val="00FF0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ROSSO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2545" marB="0">
                    <a:solidFill>
                      <a:srgbClr val="FFFFFF"/>
                    </a:solidFill>
                  </a:tcPr>
                </a:tc>
              </a:tr>
              <a:tr h="4895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b="1" spc="-10" dirty="0">
                          <a:solidFill>
                            <a:srgbClr val="FF000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VERDE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</a:tr>
              <a:tr h="4895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b="1" spc="-25" dirty="0">
                          <a:solidFill>
                            <a:srgbClr val="00FF0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BLU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3180" marB="0">
                    <a:solidFill>
                      <a:srgbClr val="FFFFFF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400" b="1" spc="-10" dirty="0">
                          <a:solidFill>
                            <a:srgbClr val="3366FF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ROSSO</a:t>
                      </a: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2545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8105775" y="3422650"/>
          <a:ext cx="1930400" cy="13411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/>
                <a:gridCol w="758825"/>
                <a:gridCol w="561975"/>
              </a:tblGrid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Secondi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N°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Errori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Times New Roman" panose="02020603050405020304"/>
                          <a:cs typeface="Times New Roman" panose="02020603050405020304"/>
                        </a:rPr>
                        <a:t>parte1</a:t>
                      </a: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191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Times New Roman" panose="02020603050405020304"/>
                          <a:cs typeface="Times New Roman" panose="02020603050405020304"/>
                        </a:rPr>
                        <a:t>parte</a:t>
                      </a:r>
                      <a:r>
                        <a:rPr sz="1200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200" spc="-60" dirty="0">
                          <a:latin typeface="Times New Roman" panose="02020603050405020304"/>
                          <a:cs typeface="Times New Roman" panose="02020603050405020304"/>
                        </a:rPr>
                        <a:t>2</a:t>
                      </a: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2544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Times New Roman" panose="02020603050405020304"/>
                          <a:cs typeface="Times New Roman" panose="02020603050405020304"/>
                        </a:rPr>
                        <a:t>parte</a:t>
                      </a:r>
                      <a:r>
                        <a:rPr sz="1200" spc="-15" dirty="0"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200" spc="-60" dirty="0">
                          <a:latin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8623807" y="5041519"/>
            <a:ext cx="1609725" cy="1360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Punt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Tempo: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Arial MT"/>
                <a:cs typeface="Arial MT"/>
              </a:rPr>
              <a:t>T3-((T1+T2)/2)</a:t>
            </a:r>
            <a:endParaRPr sz="1800">
              <a:latin typeface="Arial MT"/>
              <a:cs typeface="Arial MT"/>
            </a:endParaRPr>
          </a:p>
          <a:p>
            <a:pPr marL="52070">
              <a:lnSpc>
                <a:spcPct val="100000"/>
              </a:lnSpc>
              <a:spcBef>
                <a:spcPts val="1870"/>
              </a:spcBef>
            </a:pPr>
            <a:r>
              <a:rPr sz="1800" dirty="0">
                <a:latin typeface="Arial MT"/>
                <a:cs typeface="Arial MT"/>
              </a:rPr>
              <a:t>Punt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Errori</a:t>
            </a:r>
            <a:endParaRPr sz="1800">
              <a:latin typeface="Arial MT"/>
              <a:cs typeface="Arial MT"/>
            </a:endParaRPr>
          </a:p>
          <a:p>
            <a:pPr marL="52070">
              <a:lnSpc>
                <a:spcPct val="100000"/>
              </a:lnSpc>
            </a:pPr>
            <a:r>
              <a:rPr sz="1800" spc="-10" dirty="0">
                <a:latin typeface="Arial MT"/>
                <a:cs typeface="Arial MT"/>
              </a:rPr>
              <a:t>E3-((E1+E2)/2)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6219" y="608177"/>
            <a:ext cx="11257915" cy="244284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10795" algn="ctr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Comic Sans MS" panose="030F0702030302020204"/>
                <a:cs typeface="Comic Sans MS" panose="030F0702030302020204"/>
              </a:rPr>
              <a:t>Caffarra</a:t>
            </a:r>
            <a:r>
              <a:rPr sz="1800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et</a:t>
            </a:r>
            <a:r>
              <a:rPr sz="18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al.,</a:t>
            </a:r>
            <a:r>
              <a:rPr sz="18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2002,</a:t>
            </a:r>
            <a:r>
              <a:rPr sz="1800" spc="-5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Nuova</a:t>
            </a:r>
            <a:r>
              <a:rPr sz="18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Riv</a:t>
            </a:r>
            <a:r>
              <a:rPr sz="18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Neurol</a:t>
            </a:r>
            <a:r>
              <a:rPr sz="18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dirty="0">
                <a:latin typeface="Comic Sans MS" panose="030F0702030302020204"/>
                <a:cs typeface="Comic Sans MS" panose="030F0702030302020204"/>
              </a:rPr>
              <a:t>12:</a:t>
            </a:r>
            <a:r>
              <a:rPr sz="1800" spc="-4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spc="-10" dirty="0">
                <a:latin typeface="Comic Sans MS" panose="030F0702030302020204"/>
                <a:cs typeface="Comic Sans MS" panose="030F0702030302020204"/>
              </a:rPr>
              <a:t>1-</a:t>
            </a:r>
            <a:r>
              <a:rPr sz="1800" spc="-25" dirty="0">
                <a:latin typeface="Comic Sans MS" panose="030F0702030302020204"/>
                <a:cs typeface="Comic Sans MS" panose="030F0702030302020204"/>
              </a:rPr>
              <a:t>13</a:t>
            </a:r>
            <a:endParaRPr sz="1800">
              <a:latin typeface="Comic Sans MS" panose="030F0702030302020204"/>
              <a:cs typeface="Comic Sans MS" panose="030F0702030302020204"/>
            </a:endParaRPr>
          </a:p>
          <a:p>
            <a:pPr marL="781050" marR="726440" algn="ctr">
              <a:lnSpc>
                <a:spcPct val="100000"/>
              </a:lnSpc>
              <a:spcBef>
                <a:spcPts val="230"/>
              </a:spcBef>
            </a:pPr>
            <a:r>
              <a:rPr sz="2000" dirty="0">
                <a:latin typeface="Comic Sans MS" panose="030F0702030302020204"/>
                <a:cs typeface="Comic Sans MS" panose="030F0702030302020204"/>
              </a:rPr>
              <a:t>compito</a:t>
            </a:r>
            <a:r>
              <a:rPr sz="2000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in cui</a:t>
            </a:r>
            <a:r>
              <a:rPr sz="2000" spc="-3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è</a:t>
            </a:r>
            <a:r>
              <a:rPr sz="2000" spc="-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richiesta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l’inibizione</a:t>
            </a:r>
            <a:r>
              <a:rPr sz="2000" spc="-2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di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un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processo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automatico</a:t>
            </a:r>
            <a:r>
              <a:rPr sz="2000" spc="-5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</a:t>
            </a:r>
            <a:r>
              <a:rPr sz="2000" spc="-1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favore</a:t>
            </a:r>
            <a:r>
              <a:rPr sz="2000" spc="-1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di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un</a:t>
            </a:r>
            <a:r>
              <a:rPr sz="2000" spc="-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altro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compito</a:t>
            </a:r>
            <a:r>
              <a:rPr sz="2000" spc="-7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specificamente</a:t>
            </a:r>
            <a:r>
              <a:rPr sz="2000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richiesto</a:t>
            </a:r>
            <a:r>
              <a:rPr sz="2000" spc="-5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per</a:t>
            </a:r>
            <a:r>
              <a:rPr sz="20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l’esecuzione</a:t>
            </a:r>
            <a:r>
              <a:rPr sz="2000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della</a:t>
            </a:r>
            <a:r>
              <a:rPr sz="20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prova</a:t>
            </a:r>
            <a:endParaRPr sz="2000">
              <a:latin typeface="Comic Sans MS" panose="030F0702030302020204"/>
              <a:cs typeface="Comic Sans MS" panose="030F0702030302020204"/>
            </a:endParaRPr>
          </a:p>
          <a:p>
            <a:pPr marL="46990" algn="ctr">
              <a:lnSpc>
                <a:spcPct val="100000"/>
              </a:lnSpc>
            </a:pPr>
            <a:r>
              <a:rPr sz="2000" dirty="0">
                <a:latin typeface="Comic Sans MS" panose="030F0702030302020204"/>
                <a:cs typeface="Comic Sans MS" panose="030F0702030302020204"/>
              </a:rPr>
              <a:t>Richiede</a:t>
            </a:r>
            <a:r>
              <a:rPr sz="2000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di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passare da</a:t>
            </a:r>
            <a:r>
              <a:rPr sz="20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un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set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percettivo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ad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un</a:t>
            </a:r>
            <a:r>
              <a:rPr sz="2000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altro</a:t>
            </a:r>
            <a:r>
              <a:rPr sz="20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in</a:t>
            </a:r>
            <a:r>
              <a:rPr sz="2000" spc="-1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relazione</a:t>
            </a:r>
            <a:r>
              <a:rPr sz="2000" spc="-2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al</a:t>
            </a:r>
            <a:r>
              <a:rPr sz="2000" spc="-3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variare</a:t>
            </a:r>
            <a:r>
              <a:rPr sz="2000" spc="-1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delle</a:t>
            </a:r>
            <a:endParaRPr sz="2000">
              <a:latin typeface="Comic Sans MS" panose="030F0702030302020204"/>
              <a:cs typeface="Comic Sans MS" panose="030F0702030302020204"/>
            </a:endParaRPr>
          </a:p>
          <a:p>
            <a:pPr marL="47625" algn="ctr">
              <a:lnSpc>
                <a:spcPct val="100000"/>
              </a:lnSpc>
            </a:pPr>
            <a:r>
              <a:rPr sz="2000" dirty="0">
                <a:latin typeface="Comic Sans MS" panose="030F0702030302020204"/>
                <a:cs typeface="Comic Sans MS" panose="030F0702030302020204"/>
              </a:rPr>
              <a:t>richieste,</a:t>
            </a:r>
            <a:r>
              <a:rPr sz="2000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sopprimendo</a:t>
            </a:r>
            <a:r>
              <a:rPr sz="2000" spc="-1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risposte</a:t>
            </a:r>
            <a:r>
              <a:rPr sz="2000" spc="-3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abituali</a:t>
            </a:r>
            <a:r>
              <a:rPr sz="2000" spc="-3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in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favore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di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dirty="0">
                <a:latin typeface="Comic Sans MS" panose="030F0702030302020204"/>
                <a:cs typeface="Comic Sans MS" panose="030F0702030302020204"/>
              </a:rPr>
              <a:t>altre</a:t>
            </a:r>
            <a:r>
              <a:rPr sz="2000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2000" spc="-10" dirty="0">
                <a:latin typeface="Comic Sans MS" panose="030F0702030302020204"/>
                <a:cs typeface="Comic Sans MS" panose="030F0702030302020204"/>
              </a:rPr>
              <a:t>inusuali</a:t>
            </a:r>
            <a:endParaRPr sz="2000">
              <a:latin typeface="Comic Sans MS" panose="030F0702030302020204"/>
              <a:cs typeface="Comic Sans MS" panose="030F0702030302020204"/>
            </a:endParaRPr>
          </a:p>
          <a:p>
            <a:pPr marR="89535" algn="ctr">
              <a:lnSpc>
                <a:spcPct val="100000"/>
              </a:lnSpc>
              <a:spcBef>
                <a:spcPts val="2520"/>
              </a:spcBef>
            </a:pPr>
            <a:r>
              <a:rPr sz="1800" b="1" dirty="0">
                <a:latin typeface="Comic Sans MS" panose="030F0702030302020204"/>
                <a:cs typeface="Comic Sans MS" panose="030F0702030302020204"/>
              </a:rPr>
              <a:t>3</a:t>
            </a:r>
            <a:r>
              <a:rPr sz="1800" b="1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spc="-10" dirty="0">
                <a:latin typeface="Comic Sans MS" panose="030F0702030302020204"/>
                <a:cs typeface="Comic Sans MS" panose="030F0702030302020204"/>
              </a:rPr>
              <a:t>prove:</a:t>
            </a:r>
            <a:endParaRPr sz="1800">
              <a:latin typeface="Comic Sans MS" panose="030F0702030302020204"/>
              <a:cs typeface="Comic Sans MS" panose="030F0702030302020204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Comic Sans MS" panose="030F0702030302020204"/>
                <a:cs typeface="Comic Sans MS" panose="030F0702030302020204"/>
              </a:rPr>
              <a:t>1:</a:t>
            </a:r>
            <a:r>
              <a:rPr sz="1800" b="1" spc="-6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leggere</a:t>
            </a:r>
            <a:r>
              <a:rPr sz="1800" b="1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ad</a:t>
            </a:r>
            <a:r>
              <a:rPr sz="1800" b="1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alta</a:t>
            </a:r>
            <a:r>
              <a:rPr sz="1800" b="1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voce</a:t>
            </a:r>
            <a:r>
              <a:rPr sz="1800" b="1" spc="-3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2:</a:t>
            </a:r>
            <a:r>
              <a:rPr sz="1800" b="1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dire</a:t>
            </a:r>
            <a:r>
              <a:rPr sz="1800" b="1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il</a:t>
            </a:r>
            <a:r>
              <a:rPr sz="1800" b="1" spc="-4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nome</a:t>
            </a:r>
            <a:r>
              <a:rPr sz="1800" b="1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del</a:t>
            </a:r>
            <a:r>
              <a:rPr sz="1800" b="1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colore</a:t>
            </a:r>
            <a:r>
              <a:rPr sz="1800" b="1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del</a:t>
            </a:r>
            <a:r>
              <a:rPr sz="1800" b="1" spc="-3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cerchio</a:t>
            </a:r>
            <a:r>
              <a:rPr sz="1800" b="1" spc="-3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3:</a:t>
            </a:r>
            <a:r>
              <a:rPr sz="1800" b="1" spc="-40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dire</a:t>
            </a:r>
            <a:r>
              <a:rPr sz="1800" b="1" spc="-2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il</a:t>
            </a:r>
            <a:r>
              <a:rPr sz="1800" b="1" spc="-4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dirty="0">
                <a:latin typeface="Comic Sans MS" panose="030F0702030302020204"/>
                <a:cs typeface="Comic Sans MS" panose="030F0702030302020204"/>
              </a:rPr>
              <a:t>COLORE</a:t>
            </a:r>
            <a:r>
              <a:rPr sz="1800" b="1" spc="-45" dirty="0">
                <a:latin typeface="Comic Sans MS" panose="030F0702030302020204"/>
                <a:cs typeface="Comic Sans MS" panose="030F0702030302020204"/>
              </a:rPr>
              <a:t> </a:t>
            </a:r>
            <a:r>
              <a:rPr sz="1800" b="1" spc="-10" dirty="0">
                <a:latin typeface="Comic Sans MS" panose="030F0702030302020204"/>
                <a:cs typeface="Comic Sans MS" panose="030F0702030302020204"/>
              </a:rPr>
              <a:t>DELL’INCHIOSTRO</a:t>
            </a:r>
            <a:endParaRPr sz="1800">
              <a:latin typeface="Comic Sans MS" panose="030F0702030302020204"/>
              <a:cs typeface="Comic Sans MS" panose="030F0702030302020204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0" y="4452402"/>
            <a:ext cx="3352800" cy="19062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9003" y="4243888"/>
            <a:ext cx="4425950" cy="192681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435610" algn="ctr">
              <a:lnSpc>
                <a:spcPct val="100000"/>
              </a:lnSpc>
              <a:spcBef>
                <a:spcPts val="825"/>
              </a:spcBef>
            </a:pPr>
            <a:r>
              <a:rPr sz="2000" b="1" spc="-60" dirty="0">
                <a:latin typeface="Calibri" panose="020F0502020204030204"/>
                <a:cs typeface="Calibri" panose="020F0502020204030204"/>
              </a:rPr>
              <a:t>Dr.</a:t>
            </a:r>
            <a:r>
              <a:rPr sz="20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Giampiero</a:t>
            </a:r>
            <a:r>
              <a:rPr sz="20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latin typeface="Calibri" panose="020F0502020204030204"/>
                <a:cs typeface="Calibri" panose="020F0502020204030204"/>
              </a:rPr>
              <a:t>Salvi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436245" algn="ctr">
              <a:lnSpc>
                <a:spcPct val="100000"/>
              </a:lnSpc>
              <a:spcBef>
                <a:spcPts val="720"/>
              </a:spcBef>
            </a:pPr>
            <a:r>
              <a:rPr sz="2000" b="1" spc="-25" dirty="0">
                <a:latin typeface="Calibri" panose="020F0502020204030204"/>
                <a:cs typeface="Calibri" panose="020F0502020204030204"/>
              </a:rPr>
              <a:t>Dr.ssa</a:t>
            </a:r>
            <a:r>
              <a:rPr sz="20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Maria</a:t>
            </a:r>
            <a:r>
              <a:rPr sz="2000" b="1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Grazia</a:t>
            </a:r>
            <a:r>
              <a:rPr sz="2000" b="1" spc="-10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latin typeface="Calibri" panose="020F0502020204030204"/>
                <a:cs typeface="Calibri" panose="020F0502020204030204"/>
              </a:rPr>
              <a:t>Inzaghi</a:t>
            </a:r>
            <a:endParaRPr lang="it-IT" sz="2000" b="1" spc="-10" dirty="0">
              <a:latin typeface="Calibri" panose="020F0502020204030204"/>
              <a:cs typeface="Calibri" panose="020F0502020204030204"/>
            </a:endParaRPr>
          </a:p>
          <a:p>
            <a:pPr marL="436245" algn="ctr">
              <a:lnSpc>
                <a:spcPct val="100000"/>
              </a:lnSpc>
              <a:spcBef>
                <a:spcPts val="720"/>
              </a:spcBef>
            </a:pPr>
            <a:r>
              <a:rPr lang="it-IT" sz="2000" b="1" spc="-10" dirty="0">
                <a:latin typeface="Calibri" panose="020F0502020204030204"/>
                <a:cs typeface="Calibri" panose="020F0502020204030204"/>
              </a:rPr>
              <a:t>Dr. Artus </a:t>
            </a:r>
            <a:r>
              <a:rPr lang="it-IT" sz="2000" b="1" spc="-10" dirty="0" err="1">
                <a:latin typeface="Calibri" panose="020F0502020204030204"/>
                <a:cs typeface="Calibri" panose="020F0502020204030204"/>
              </a:rPr>
              <a:t>Nkenlifack</a:t>
            </a:r>
            <a:r>
              <a:rPr lang="it-IT" sz="2000" b="1" spc="-10" dirty="0">
                <a:latin typeface="Calibri" panose="020F0502020204030204"/>
                <a:cs typeface="Calibri" panose="020F0502020204030204"/>
              </a:rPr>
              <a:t> Z.</a:t>
            </a:r>
            <a:endParaRPr lang="it-IT" sz="2000" b="1" spc="-10" dirty="0">
              <a:latin typeface="Calibri" panose="020F0502020204030204"/>
              <a:cs typeface="Calibri" panose="020F0502020204030204"/>
            </a:endParaRPr>
          </a:p>
          <a:p>
            <a:pPr marL="436245" algn="ctr">
              <a:lnSpc>
                <a:spcPct val="100000"/>
              </a:lnSpc>
              <a:spcBef>
                <a:spcPts val="720"/>
              </a:spcBef>
            </a:pPr>
            <a:r>
              <a:rPr lang="it-IT" sz="2000" b="1" spc="-10" dirty="0">
                <a:latin typeface="Calibri" panose="020F0502020204030204"/>
                <a:cs typeface="Calibri" panose="020F0502020204030204"/>
              </a:rPr>
              <a:t>Dr. </a:t>
            </a:r>
            <a:r>
              <a:rPr lang="it-IT" sz="2000" b="1" spc="-10" dirty="0" err="1">
                <a:latin typeface="Calibri" panose="020F0502020204030204"/>
                <a:cs typeface="Calibri" panose="020F0502020204030204"/>
              </a:rPr>
              <a:t>ssa</a:t>
            </a:r>
            <a:r>
              <a:rPr lang="it-IT" sz="2000" b="1" spc="-10" dirty="0">
                <a:latin typeface="Calibri" panose="020F0502020204030204"/>
                <a:cs typeface="Calibri" panose="020F0502020204030204"/>
              </a:rPr>
              <a:t> Aurora Gotti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b="1" dirty="0">
                <a:latin typeface="Calibri" panose="020F0502020204030204"/>
                <a:cs typeface="Calibri" panose="020F0502020204030204"/>
              </a:rPr>
              <a:t>Istituto</a:t>
            </a:r>
            <a:r>
              <a:rPr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b="1" dirty="0">
                <a:latin typeface="Calibri" panose="020F0502020204030204"/>
                <a:cs typeface="Calibri" panose="020F0502020204030204"/>
              </a:rPr>
              <a:t>Clinico</a:t>
            </a:r>
            <a:r>
              <a:rPr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b="1" dirty="0">
                <a:latin typeface="Calibri" panose="020F0502020204030204"/>
                <a:cs typeface="Calibri" panose="020F0502020204030204"/>
              </a:rPr>
              <a:t>Quarenghi</a:t>
            </a:r>
            <a:r>
              <a:rPr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b="1" dirty="0">
                <a:latin typeface="Calibri" panose="020F0502020204030204"/>
                <a:cs typeface="Calibri" panose="020F0502020204030204"/>
              </a:rPr>
              <a:t>S</a:t>
            </a:r>
            <a:r>
              <a:rPr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b="1" spc="-10" dirty="0">
                <a:latin typeface="Calibri" panose="020F0502020204030204"/>
                <a:cs typeface="Calibri" panose="020F0502020204030204"/>
              </a:rPr>
              <a:t>Pellegrino,</a:t>
            </a:r>
            <a:r>
              <a:rPr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b="1" spc="-25" dirty="0">
                <a:latin typeface="Calibri" panose="020F0502020204030204"/>
                <a:cs typeface="Calibri" panose="020F0502020204030204"/>
              </a:rPr>
              <a:t>BG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01848" y="952083"/>
            <a:ext cx="6753859" cy="2907030"/>
            <a:chOff x="3119373" y="2137917"/>
            <a:chExt cx="6753859" cy="2907030"/>
          </a:xfrm>
        </p:grpSpPr>
        <p:sp>
          <p:nvSpPr>
            <p:cNvPr id="6" name="object 6"/>
            <p:cNvSpPr/>
            <p:nvPr/>
          </p:nvSpPr>
          <p:spPr>
            <a:xfrm>
              <a:off x="3125723" y="2144267"/>
              <a:ext cx="6741159" cy="2894330"/>
            </a:xfrm>
            <a:custGeom>
              <a:avLst/>
              <a:gdLst/>
              <a:ahLst/>
              <a:cxnLst/>
              <a:rect l="l" t="t" r="r" b="b"/>
              <a:pathLst>
                <a:path w="6741159" h="2894329">
                  <a:moveTo>
                    <a:pt x="4615433" y="0"/>
                  </a:moveTo>
                  <a:lnTo>
                    <a:pt x="3576954" y="581787"/>
                  </a:lnTo>
                  <a:lnTo>
                    <a:pt x="3033903" y="252857"/>
                  </a:lnTo>
                  <a:lnTo>
                    <a:pt x="2668142" y="855091"/>
                  </a:lnTo>
                  <a:lnTo>
                    <a:pt x="1404874" y="485648"/>
                  </a:lnTo>
                  <a:lnTo>
                    <a:pt x="1676400" y="1047369"/>
                  </a:lnTo>
                  <a:lnTo>
                    <a:pt x="365760" y="1108075"/>
                  </a:lnTo>
                  <a:lnTo>
                    <a:pt x="1227963" y="1553210"/>
                  </a:lnTo>
                  <a:lnTo>
                    <a:pt x="0" y="1725295"/>
                  </a:lnTo>
                  <a:lnTo>
                    <a:pt x="1039240" y="2059305"/>
                  </a:lnTo>
                  <a:lnTo>
                    <a:pt x="401065" y="2388235"/>
                  </a:lnTo>
                  <a:lnTo>
                    <a:pt x="1499489" y="2443861"/>
                  </a:lnTo>
                  <a:lnTo>
                    <a:pt x="1534414" y="2894076"/>
                  </a:lnTo>
                  <a:lnTo>
                    <a:pt x="2348991" y="2428494"/>
                  </a:lnTo>
                  <a:lnTo>
                    <a:pt x="2715005" y="2641092"/>
                  </a:lnTo>
                  <a:lnTo>
                    <a:pt x="3080766" y="2327275"/>
                  </a:lnTo>
                  <a:lnTo>
                    <a:pt x="3623691" y="2524506"/>
                  </a:lnTo>
                  <a:lnTo>
                    <a:pt x="3800982" y="2134997"/>
                  </a:lnTo>
                  <a:lnTo>
                    <a:pt x="4662932" y="2327275"/>
                  </a:lnTo>
                  <a:lnTo>
                    <a:pt x="4568698" y="1922653"/>
                  </a:lnTo>
                  <a:lnTo>
                    <a:pt x="5890895" y="2094484"/>
                  </a:lnTo>
                  <a:lnTo>
                    <a:pt x="5111623" y="1649349"/>
                  </a:lnTo>
                  <a:lnTo>
                    <a:pt x="5701410" y="1512697"/>
                  </a:lnTo>
                  <a:lnTo>
                    <a:pt x="5300472" y="1259713"/>
                  </a:lnTo>
                  <a:lnTo>
                    <a:pt x="6740652" y="890270"/>
                  </a:lnTo>
                  <a:lnTo>
                    <a:pt x="5111623" y="875157"/>
                  </a:lnTo>
                  <a:lnTo>
                    <a:pt x="5619369" y="424942"/>
                  </a:lnTo>
                  <a:lnTo>
                    <a:pt x="4532757" y="774065"/>
                  </a:lnTo>
                  <a:lnTo>
                    <a:pt x="4615433" y="0"/>
                  </a:lnTo>
                  <a:close/>
                </a:path>
              </a:pathLst>
            </a:custGeom>
            <a:solidFill>
              <a:srgbClr val="D2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25723" y="2144267"/>
              <a:ext cx="6741159" cy="2894330"/>
            </a:xfrm>
            <a:custGeom>
              <a:avLst/>
              <a:gdLst/>
              <a:ahLst/>
              <a:cxnLst/>
              <a:rect l="l" t="t" r="r" b="b"/>
              <a:pathLst>
                <a:path w="6741159" h="2894329">
                  <a:moveTo>
                    <a:pt x="3576954" y="581787"/>
                  </a:moveTo>
                  <a:lnTo>
                    <a:pt x="4615433" y="0"/>
                  </a:lnTo>
                  <a:lnTo>
                    <a:pt x="4532757" y="774065"/>
                  </a:lnTo>
                  <a:lnTo>
                    <a:pt x="5619369" y="424942"/>
                  </a:lnTo>
                  <a:lnTo>
                    <a:pt x="5111623" y="875157"/>
                  </a:lnTo>
                  <a:lnTo>
                    <a:pt x="6740652" y="890270"/>
                  </a:lnTo>
                  <a:lnTo>
                    <a:pt x="5300472" y="1259713"/>
                  </a:lnTo>
                  <a:lnTo>
                    <a:pt x="5701410" y="1512697"/>
                  </a:lnTo>
                  <a:lnTo>
                    <a:pt x="5111623" y="1649349"/>
                  </a:lnTo>
                  <a:lnTo>
                    <a:pt x="5890895" y="2094484"/>
                  </a:lnTo>
                  <a:lnTo>
                    <a:pt x="4568698" y="1922653"/>
                  </a:lnTo>
                  <a:lnTo>
                    <a:pt x="4662932" y="2327275"/>
                  </a:lnTo>
                  <a:lnTo>
                    <a:pt x="3800982" y="2134997"/>
                  </a:lnTo>
                  <a:lnTo>
                    <a:pt x="3623691" y="2524506"/>
                  </a:lnTo>
                  <a:lnTo>
                    <a:pt x="3080766" y="2327275"/>
                  </a:lnTo>
                  <a:lnTo>
                    <a:pt x="2715005" y="2641092"/>
                  </a:lnTo>
                  <a:lnTo>
                    <a:pt x="2348991" y="2428494"/>
                  </a:lnTo>
                  <a:lnTo>
                    <a:pt x="1534414" y="2894076"/>
                  </a:lnTo>
                  <a:lnTo>
                    <a:pt x="1499489" y="2443861"/>
                  </a:lnTo>
                  <a:lnTo>
                    <a:pt x="401065" y="2388235"/>
                  </a:lnTo>
                  <a:lnTo>
                    <a:pt x="1039240" y="2059305"/>
                  </a:lnTo>
                  <a:lnTo>
                    <a:pt x="0" y="1725295"/>
                  </a:lnTo>
                  <a:lnTo>
                    <a:pt x="1227963" y="1553210"/>
                  </a:lnTo>
                  <a:lnTo>
                    <a:pt x="365760" y="1108075"/>
                  </a:lnTo>
                  <a:lnTo>
                    <a:pt x="1676400" y="1047369"/>
                  </a:lnTo>
                  <a:lnTo>
                    <a:pt x="1404874" y="485648"/>
                  </a:lnTo>
                  <a:lnTo>
                    <a:pt x="2668142" y="855091"/>
                  </a:lnTo>
                  <a:lnTo>
                    <a:pt x="3033903" y="252857"/>
                  </a:lnTo>
                  <a:lnTo>
                    <a:pt x="3576954" y="58178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1119" y="3029711"/>
              <a:ext cx="2312670" cy="8862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0891" y="3511295"/>
              <a:ext cx="2820162" cy="88620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556217" y="1982815"/>
            <a:ext cx="2322830" cy="988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15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Grazie</a:t>
            </a:r>
            <a:r>
              <a:rPr sz="3150" b="1" spc="-1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150" b="1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per</a:t>
            </a:r>
            <a:endParaRPr sz="3150" dirty="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3150" b="1" spc="-6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L’ATTENZIONE</a:t>
            </a:r>
            <a:endParaRPr sz="3150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6986" y="228600"/>
            <a:ext cx="36360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EPIDEMIOLOGIA</a:t>
            </a:r>
            <a:endParaRPr sz="4400" dirty="0">
              <a:latin typeface="Calibri Light" panose="020F0302020204030204"/>
              <a:cs typeface="Calibri Light" panose="020F030202020403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68948" y="0"/>
            <a:ext cx="6123050" cy="6857999"/>
            <a:chOff x="6068948" y="0"/>
            <a:chExt cx="6123050" cy="6857999"/>
          </a:xfrm>
        </p:grpSpPr>
        <p:sp>
          <p:nvSpPr>
            <p:cNvPr id="4" name="object 4"/>
            <p:cNvSpPr/>
            <p:nvPr/>
          </p:nvSpPr>
          <p:spPr>
            <a:xfrm>
              <a:off x="10421112" y="1363980"/>
              <a:ext cx="946785" cy="922019"/>
            </a:xfrm>
            <a:custGeom>
              <a:avLst/>
              <a:gdLst/>
              <a:ahLst/>
              <a:cxnLst/>
              <a:rect l="l" t="t" r="r" b="b"/>
              <a:pathLst>
                <a:path w="946784" h="922019">
                  <a:moveTo>
                    <a:pt x="473202" y="0"/>
                  </a:moveTo>
                  <a:lnTo>
                    <a:pt x="424815" y="2379"/>
                  </a:lnTo>
                  <a:lnTo>
                    <a:pt x="377828" y="9365"/>
                  </a:lnTo>
                  <a:lnTo>
                    <a:pt x="332477" y="20723"/>
                  </a:lnTo>
                  <a:lnTo>
                    <a:pt x="289000" y="36224"/>
                  </a:lnTo>
                  <a:lnTo>
                    <a:pt x="247635" y="55636"/>
                  </a:lnTo>
                  <a:lnTo>
                    <a:pt x="208619" y="78726"/>
                  </a:lnTo>
                  <a:lnTo>
                    <a:pt x="172191" y="105263"/>
                  </a:lnTo>
                  <a:lnTo>
                    <a:pt x="138588" y="135016"/>
                  </a:lnTo>
                  <a:lnTo>
                    <a:pt x="108048" y="167753"/>
                  </a:lnTo>
                  <a:lnTo>
                    <a:pt x="80809" y="203243"/>
                  </a:lnTo>
                  <a:lnTo>
                    <a:pt x="57108" y="241253"/>
                  </a:lnTo>
                  <a:lnTo>
                    <a:pt x="37183" y="281553"/>
                  </a:lnTo>
                  <a:lnTo>
                    <a:pt x="21272" y="323909"/>
                  </a:lnTo>
                  <a:lnTo>
                    <a:pt x="9612" y="368092"/>
                  </a:lnTo>
                  <a:lnTo>
                    <a:pt x="2442" y="413870"/>
                  </a:lnTo>
                  <a:lnTo>
                    <a:pt x="0" y="461010"/>
                  </a:lnTo>
                  <a:lnTo>
                    <a:pt x="2442" y="508149"/>
                  </a:lnTo>
                  <a:lnTo>
                    <a:pt x="9612" y="553927"/>
                  </a:lnTo>
                  <a:lnTo>
                    <a:pt x="21272" y="598110"/>
                  </a:lnTo>
                  <a:lnTo>
                    <a:pt x="37183" y="640466"/>
                  </a:lnTo>
                  <a:lnTo>
                    <a:pt x="57108" y="680766"/>
                  </a:lnTo>
                  <a:lnTo>
                    <a:pt x="80809" y="718776"/>
                  </a:lnTo>
                  <a:lnTo>
                    <a:pt x="108048" y="754266"/>
                  </a:lnTo>
                  <a:lnTo>
                    <a:pt x="138588" y="787003"/>
                  </a:lnTo>
                  <a:lnTo>
                    <a:pt x="172191" y="816756"/>
                  </a:lnTo>
                  <a:lnTo>
                    <a:pt x="208619" y="843293"/>
                  </a:lnTo>
                  <a:lnTo>
                    <a:pt x="247635" y="866383"/>
                  </a:lnTo>
                  <a:lnTo>
                    <a:pt x="289000" y="885795"/>
                  </a:lnTo>
                  <a:lnTo>
                    <a:pt x="332477" y="901296"/>
                  </a:lnTo>
                  <a:lnTo>
                    <a:pt x="377828" y="912654"/>
                  </a:lnTo>
                  <a:lnTo>
                    <a:pt x="424815" y="919640"/>
                  </a:lnTo>
                  <a:lnTo>
                    <a:pt x="473202" y="922020"/>
                  </a:lnTo>
                  <a:lnTo>
                    <a:pt x="521588" y="919640"/>
                  </a:lnTo>
                  <a:lnTo>
                    <a:pt x="568575" y="912654"/>
                  </a:lnTo>
                  <a:lnTo>
                    <a:pt x="613926" y="901296"/>
                  </a:lnTo>
                  <a:lnTo>
                    <a:pt x="657403" y="885795"/>
                  </a:lnTo>
                  <a:lnTo>
                    <a:pt x="698768" y="866383"/>
                  </a:lnTo>
                  <a:lnTo>
                    <a:pt x="737784" y="843293"/>
                  </a:lnTo>
                  <a:lnTo>
                    <a:pt x="774212" y="816756"/>
                  </a:lnTo>
                  <a:lnTo>
                    <a:pt x="807815" y="787003"/>
                  </a:lnTo>
                  <a:lnTo>
                    <a:pt x="838355" y="754266"/>
                  </a:lnTo>
                  <a:lnTo>
                    <a:pt x="865594" y="718776"/>
                  </a:lnTo>
                  <a:lnTo>
                    <a:pt x="889295" y="680766"/>
                  </a:lnTo>
                  <a:lnTo>
                    <a:pt x="909220" y="640466"/>
                  </a:lnTo>
                  <a:lnTo>
                    <a:pt x="925131" y="598110"/>
                  </a:lnTo>
                  <a:lnTo>
                    <a:pt x="936791" y="553927"/>
                  </a:lnTo>
                  <a:lnTo>
                    <a:pt x="943961" y="508149"/>
                  </a:lnTo>
                  <a:lnTo>
                    <a:pt x="946404" y="461010"/>
                  </a:lnTo>
                  <a:lnTo>
                    <a:pt x="943961" y="413870"/>
                  </a:lnTo>
                  <a:lnTo>
                    <a:pt x="936791" y="368092"/>
                  </a:lnTo>
                  <a:lnTo>
                    <a:pt x="925131" y="323909"/>
                  </a:lnTo>
                  <a:lnTo>
                    <a:pt x="909220" y="281553"/>
                  </a:lnTo>
                  <a:lnTo>
                    <a:pt x="889295" y="241253"/>
                  </a:lnTo>
                  <a:lnTo>
                    <a:pt x="865594" y="203243"/>
                  </a:lnTo>
                  <a:lnTo>
                    <a:pt x="838355" y="167753"/>
                  </a:lnTo>
                  <a:lnTo>
                    <a:pt x="807815" y="135016"/>
                  </a:lnTo>
                  <a:lnTo>
                    <a:pt x="774212" y="105263"/>
                  </a:lnTo>
                  <a:lnTo>
                    <a:pt x="737784" y="78726"/>
                  </a:lnTo>
                  <a:lnTo>
                    <a:pt x="698768" y="55636"/>
                  </a:lnTo>
                  <a:lnTo>
                    <a:pt x="657403" y="36224"/>
                  </a:lnTo>
                  <a:lnTo>
                    <a:pt x="613926" y="20723"/>
                  </a:lnTo>
                  <a:lnTo>
                    <a:pt x="568575" y="9365"/>
                  </a:lnTo>
                  <a:lnTo>
                    <a:pt x="521588" y="2379"/>
                  </a:lnTo>
                  <a:lnTo>
                    <a:pt x="47320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01939" y="2727960"/>
              <a:ext cx="4290059" cy="41300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68948" y="1710182"/>
              <a:ext cx="1475105" cy="1574800"/>
            </a:xfrm>
            <a:custGeom>
              <a:avLst/>
              <a:gdLst/>
              <a:ahLst/>
              <a:cxnLst/>
              <a:rect l="l" t="t" r="r" b="b"/>
              <a:pathLst>
                <a:path w="1475104" h="1574800">
                  <a:moveTo>
                    <a:pt x="0" y="0"/>
                  </a:moveTo>
                  <a:lnTo>
                    <a:pt x="9814" y="48704"/>
                  </a:lnTo>
                  <a:lnTo>
                    <a:pt x="20783" y="96978"/>
                  </a:lnTo>
                  <a:lnTo>
                    <a:pt x="32890" y="144806"/>
                  </a:lnTo>
                  <a:lnTo>
                    <a:pt x="46123" y="192174"/>
                  </a:lnTo>
                  <a:lnTo>
                    <a:pt x="60465" y="239065"/>
                  </a:lnTo>
                  <a:lnTo>
                    <a:pt x="75904" y="285465"/>
                  </a:lnTo>
                  <a:lnTo>
                    <a:pt x="92424" y="331358"/>
                  </a:lnTo>
                  <a:lnTo>
                    <a:pt x="110012" y="376728"/>
                  </a:lnTo>
                  <a:lnTo>
                    <a:pt x="128652" y="421560"/>
                  </a:lnTo>
                  <a:lnTo>
                    <a:pt x="148330" y="465839"/>
                  </a:lnTo>
                  <a:lnTo>
                    <a:pt x="169033" y="509550"/>
                  </a:lnTo>
                  <a:lnTo>
                    <a:pt x="190745" y="552676"/>
                  </a:lnTo>
                  <a:lnTo>
                    <a:pt x="213452" y="595203"/>
                  </a:lnTo>
                  <a:lnTo>
                    <a:pt x="237140" y="637115"/>
                  </a:lnTo>
                  <a:lnTo>
                    <a:pt x="261794" y="678396"/>
                  </a:lnTo>
                  <a:lnTo>
                    <a:pt x="287400" y="719032"/>
                  </a:lnTo>
                  <a:lnTo>
                    <a:pt x="313944" y="759007"/>
                  </a:lnTo>
                  <a:lnTo>
                    <a:pt x="341410" y="798305"/>
                  </a:lnTo>
                  <a:lnTo>
                    <a:pt x="369785" y="836912"/>
                  </a:lnTo>
                  <a:lnTo>
                    <a:pt x="399055" y="874811"/>
                  </a:lnTo>
                  <a:lnTo>
                    <a:pt x="429204" y="911987"/>
                  </a:lnTo>
                  <a:lnTo>
                    <a:pt x="460219" y="948425"/>
                  </a:lnTo>
                  <a:lnTo>
                    <a:pt x="492085" y="984110"/>
                  </a:lnTo>
                  <a:lnTo>
                    <a:pt x="524788" y="1019025"/>
                  </a:lnTo>
                  <a:lnTo>
                    <a:pt x="558313" y="1053156"/>
                  </a:lnTo>
                  <a:lnTo>
                    <a:pt x="592645" y="1086488"/>
                  </a:lnTo>
                  <a:lnTo>
                    <a:pt x="627771" y="1119004"/>
                  </a:lnTo>
                  <a:lnTo>
                    <a:pt x="663676" y="1150690"/>
                  </a:lnTo>
                  <a:lnTo>
                    <a:pt x="700346" y="1181529"/>
                  </a:lnTo>
                  <a:lnTo>
                    <a:pt x="737766" y="1211508"/>
                  </a:lnTo>
                  <a:lnTo>
                    <a:pt x="775922" y="1240609"/>
                  </a:lnTo>
                  <a:lnTo>
                    <a:pt x="814799" y="1268819"/>
                  </a:lnTo>
                  <a:lnTo>
                    <a:pt x="854383" y="1296120"/>
                  </a:lnTo>
                  <a:lnTo>
                    <a:pt x="894659" y="1322499"/>
                  </a:lnTo>
                  <a:lnTo>
                    <a:pt x="935614" y="1347939"/>
                  </a:lnTo>
                  <a:lnTo>
                    <a:pt x="977233" y="1372426"/>
                  </a:lnTo>
                  <a:lnTo>
                    <a:pt x="1019500" y="1395943"/>
                  </a:lnTo>
                  <a:lnTo>
                    <a:pt x="1062403" y="1418476"/>
                  </a:lnTo>
                  <a:lnTo>
                    <a:pt x="1105927" y="1440008"/>
                  </a:lnTo>
                  <a:lnTo>
                    <a:pt x="1150056" y="1460525"/>
                  </a:lnTo>
                  <a:lnTo>
                    <a:pt x="1194777" y="1480011"/>
                  </a:lnTo>
                  <a:lnTo>
                    <a:pt x="1240076" y="1498451"/>
                  </a:lnTo>
                  <a:lnTo>
                    <a:pt x="1285937" y="1515830"/>
                  </a:lnTo>
                  <a:lnTo>
                    <a:pt x="1332347" y="1532131"/>
                  </a:lnTo>
                  <a:lnTo>
                    <a:pt x="1379291" y="1547340"/>
                  </a:lnTo>
                  <a:lnTo>
                    <a:pt x="1426755" y="1561441"/>
                  </a:lnTo>
                  <a:lnTo>
                    <a:pt x="1474724" y="1574418"/>
                  </a:lnTo>
                </a:path>
              </a:pathLst>
            </a:custGeom>
            <a:ln w="127000">
              <a:solidFill>
                <a:srgbClr val="FFC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4636" y="0"/>
              <a:ext cx="3518916" cy="30083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50545" y="990600"/>
            <a:ext cx="6466205" cy="567873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227330">
              <a:lnSpc>
                <a:spcPct val="90000"/>
              </a:lnSpc>
              <a:spcBef>
                <a:spcPts val="450"/>
              </a:spcBef>
              <a:buFont typeface="Arial MT"/>
              <a:buChar char="•"/>
              <a:tabLst>
                <a:tab pos="239395" algn="l"/>
              </a:tabLst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In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Italia</a:t>
            </a:r>
            <a:r>
              <a:rPr sz="29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si</a:t>
            </a:r>
            <a:r>
              <a:rPr sz="29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registrano</a:t>
            </a:r>
            <a:r>
              <a:rPr sz="2900" b="1" spc="-4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circa</a:t>
            </a:r>
            <a:r>
              <a:rPr sz="29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u="sng" dirty="0">
                <a:latin typeface="Palatino Linotype" panose="02040502050505030304"/>
                <a:cs typeface="Palatino Linotype" panose="02040502050505030304"/>
              </a:rPr>
              <a:t>130</a:t>
            </a:r>
            <a:r>
              <a:rPr sz="2900" b="1" u="sng" spc="-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u="sng" spc="-20" dirty="0">
                <a:latin typeface="Palatino Linotype" panose="02040502050505030304"/>
                <a:cs typeface="Palatino Linotype" panose="02040502050505030304"/>
              </a:rPr>
              <a:t>mila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casi</a:t>
            </a:r>
            <a:r>
              <a:rPr sz="2900" b="1" spc="-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di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 err="1">
                <a:latin typeface="Palatino Linotype" panose="02040502050505030304"/>
                <a:cs typeface="Palatino Linotype" panose="02040502050505030304"/>
              </a:rPr>
              <a:t>commozione</a:t>
            </a:r>
            <a:r>
              <a:rPr sz="2900" b="1" spc="-6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 err="1">
                <a:latin typeface="Palatino Linotype" panose="02040502050505030304"/>
                <a:cs typeface="Palatino Linotype" panose="02040502050505030304"/>
              </a:rPr>
              <a:t>cerebrale</a:t>
            </a:r>
            <a:r>
              <a:rPr lang="it-IT" sz="2900" b="1" dirty="0">
                <a:latin typeface="Palatino Linotype" panose="02040502050505030304"/>
                <a:cs typeface="Palatino Linotype" panose="02040502050505030304"/>
              </a:rPr>
              <a:t> all’anno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.</a:t>
            </a:r>
            <a:r>
              <a:rPr sz="29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Dei</a:t>
            </a:r>
            <a:r>
              <a:rPr sz="2900" b="1" spc="-25" dirty="0">
                <a:latin typeface="Palatino Linotype" panose="02040502050505030304"/>
                <a:cs typeface="Palatino Linotype" panose="02040502050505030304"/>
              </a:rPr>
              <a:t> 21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milioni</a:t>
            </a:r>
            <a:r>
              <a:rPr sz="2900" b="1" spc="-4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di adolescenti</a:t>
            </a:r>
            <a:r>
              <a:rPr sz="29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che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ogni</a:t>
            </a:r>
            <a:r>
              <a:rPr sz="2900" b="1" spc="-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20" dirty="0">
                <a:latin typeface="Palatino Linotype" panose="02040502050505030304"/>
                <a:cs typeface="Palatino Linotype" panose="02040502050505030304"/>
              </a:rPr>
              <a:t>anno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praticano</a:t>
            </a:r>
            <a:r>
              <a:rPr sz="2900" b="1" spc="-4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calcio,</a:t>
            </a:r>
            <a:r>
              <a:rPr sz="29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circa</a:t>
            </a:r>
            <a:r>
              <a:rPr sz="29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2 milioni</a:t>
            </a:r>
            <a:r>
              <a:rPr sz="29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subirà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almeno</a:t>
            </a:r>
            <a:r>
              <a:rPr sz="2900" b="1" spc="-6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un</a:t>
            </a:r>
            <a:r>
              <a:rPr sz="29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trauma</a:t>
            </a:r>
            <a:r>
              <a:rPr sz="29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commotivo,</a:t>
            </a:r>
            <a:r>
              <a:rPr sz="2900" b="1" spc="-5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20" dirty="0">
                <a:latin typeface="Palatino Linotype" panose="02040502050505030304"/>
                <a:cs typeface="Palatino Linotype" panose="02040502050505030304"/>
              </a:rPr>
              <a:t>ma….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ts val="3305"/>
              </a:lnSpc>
              <a:spcBef>
                <a:spcPts val="255"/>
              </a:spcBef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Solo</a:t>
            </a:r>
            <a:r>
              <a:rPr sz="29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la</a:t>
            </a:r>
            <a:r>
              <a:rPr sz="2900" b="1" spc="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metà</a:t>
            </a:r>
            <a:r>
              <a:rPr sz="2900" b="1" spc="-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giungerà</a:t>
            </a:r>
            <a:r>
              <a:rPr sz="29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all’attenzione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ts val="3305"/>
              </a:lnSpc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del</a:t>
            </a:r>
            <a:r>
              <a:rPr sz="2900" b="1" spc="-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medico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Il</a:t>
            </a:r>
            <a:r>
              <a:rPr sz="29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trauma</a:t>
            </a:r>
            <a:r>
              <a:rPr sz="29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è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troppo</a:t>
            </a:r>
            <a:r>
              <a:rPr sz="2900" b="1" spc="-4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spesso</a:t>
            </a:r>
            <a:r>
              <a:rPr sz="2900" b="1" spc="-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considerato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ct val="100000"/>
              </a:lnSpc>
              <a:spcBef>
                <a:spcPts val="255"/>
              </a:spcBef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«non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 importante»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  <a:p>
            <a:pPr marL="12700">
              <a:lnSpc>
                <a:spcPct val="100000"/>
              </a:lnSpc>
              <a:spcBef>
                <a:spcPts val="255"/>
              </a:spcBef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« fa</a:t>
            </a:r>
            <a:r>
              <a:rPr sz="2900" b="1" spc="-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parte</a:t>
            </a:r>
            <a:r>
              <a:rPr sz="2900" b="1" spc="-1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del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gioco»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  <a:p>
            <a:pPr marL="12700" marR="162560">
              <a:lnSpc>
                <a:spcPts val="3130"/>
              </a:lnSpc>
              <a:spcBef>
                <a:spcPts val="645"/>
              </a:spcBef>
            </a:pP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Ed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è</a:t>
            </a:r>
            <a:r>
              <a:rPr sz="2900" b="1" spc="-2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accettato</a:t>
            </a:r>
            <a:r>
              <a:rPr sz="2900" b="1" spc="-2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passivamente</a:t>
            </a:r>
            <a:r>
              <a:rPr sz="2900" b="1" spc="-30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da</a:t>
            </a:r>
            <a:r>
              <a:rPr sz="2900" b="1" spc="-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atleti,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tecnici</a:t>
            </a:r>
            <a:r>
              <a:rPr sz="2900" b="1" spc="-3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dirty="0">
                <a:latin typeface="Palatino Linotype" panose="02040502050505030304"/>
                <a:cs typeface="Palatino Linotype" panose="02040502050505030304"/>
              </a:rPr>
              <a:t>e preparatori</a:t>
            </a:r>
            <a:r>
              <a:rPr sz="2900" b="1" spc="-45" dirty="0">
                <a:latin typeface="Palatino Linotype" panose="02040502050505030304"/>
                <a:cs typeface="Palatino Linotype" panose="02040502050505030304"/>
              </a:rPr>
              <a:t> </a:t>
            </a:r>
            <a:r>
              <a:rPr sz="2900" b="1" spc="-10" dirty="0">
                <a:latin typeface="Palatino Linotype" panose="02040502050505030304"/>
                <a:cs typeface="Palatino Linotype" panose="02040502050505030304"/>
              </a:rPr>
              <a:t>atletici.</a:t>
            </a:r>
            <a:endParaRPr sz="2900" dirty="0">
              <a:latin typeface="Palatino Linotype" panose="02040502050505030304"/>
              <a:cs typeface="Palatino Linotype" panose="0204050205050503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200"/>
            <a:ext cx="12149326" cy="6858000"/>
            <a:chOff x="0" y="0"/>
            <a:chExt cx="12149326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095999" y="3733800"/>
              <a:ext cx="6053327" cy="30053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8022" y="304800"/>
              <a:ext cx="6087110" cy="31241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3022" y="0"/>
              <a:ext cx="1304416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488302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83023" y="6857999"/>
                  </a:lnTo>
                  <a:lnTo>
                    <a:pt x="4946015" y="6788730"/>
                  </a:lnTo>
                  <a:lnTo>
                    <a:pt x="4975063" y="6753210"/>
                  </a:lnTo>
                  <a:lnTo>
                    <a:pt x="5003803" y="6717324"/>
                  </a:lnTo>
                  <a:lnTo>
                    <a:pt x="5032233" y="6681075"/>
                  </a:lnTo>
                  <a:lnTo>
                    <a:pt x="5060350" y="6644466"/>
                  </a:lnTo>
                  <a:lnTo>
                    <a:pt x="5088151" y="6607500"/>
                  </a:lnTo>
                  <a:lnTo>
                    <a:pt x="5115634" y="6570181"/>
                  </a:lnTo>
                  <a:lnTo>
                    <a:pt x="5142796" y="6532511"/>
                  </a:lnTo>
                  <a:lnTo>
                    <a:pt x="5169634" y="6494494"/>
                  </a:lnTo>
                  <a:lnTo>
                    <a:pt x="5196147" y="6456132"/>
                  </a:lnTo>
                  <a:lnTo>
                    <a:pt x="5222331" y="6417430"/>
                  </a:lnTo>
                  <a:lnTo>
                    <a:pt x="5248183" y="6378390"/>
                  </a:lnTo>
                  <a:lnTo>
                    <a:pt x="5273702" y="6339015"/>
                  </a:lnTo>
                  <a:lnTo>
                    <a:pt x="5298884" y="6299308"/>
                  </a:lnTo>
                  <a:lnTo>
                    <a:pt x="5323728" y="6259273"/>
                  </a:lnTo>
                  <a:lnTo>
                    <a:pt x="5348229" y="6218913"/>
                  </a:lnTo>
                  <a:lnTo>
                    <a:pt x="5372387" y="6178231"/>
                  </a:lnTo>
                  <a:lnTo>
                    <a:pt x="5396198" y="6137229"/>
                  </a:lnTo>
                  <a:lnTo>
                    <a:pt x="5419659" y="6095912"/>
                  </a:lnTo>
                  <a:lnTo>
                    <a:pt x="5442768" y="6054282"/>
                  </a:lnTo>
                  <a:lnTo>
                    <a:pt x="5465523" y="6012342"/>
                  </a:lnTo>
                  <a:lnTo>
                    <a:pt x="5487920" y="5970096"/>
                  </a:lnTo>
                  <a:lnTo>
                    <a:pt x="5509958" y="5927547"/>
                  </a:lnTo>
                  <a:lnTo>
                    <a:pt x="5531633" y="5884697"/>
                  </a:lnTo>
                  <a:lnTo>
                    <a:pt x="5552944" y="5841550"/>
                  </a:lnTo>
                  <a:lnTo>
                    <a:pt x="5573886" y="5798110"/>
                  </a:lnTo>
                  <a:lnTo>
                    <a:pt x="5594459" y="5754379"/>
                  </a:lnTo>
                  <a:lnTo>
                    <a:pt x="5614659" y="5710360"/>
                  </a:lnTo>
                  <a:lnTo>
                    <a:pt x="5634483" y="5666057"/>
                  </a:lnTo>
                  <a:lnTo>
                    <a:pt x="5653930" y="5621472"/>
                  </a:lnTo>
                  <a:lnTo>
                    <a:pt x="5672996" y="5576610"/>
                  </a:lnTo>
                  <a:lnTo>
                    <a:pt x="5691678" y="5531472"/>
                  </a:lnTo>
                  <a:lnTo>
                    <a:pt x="5709975" y="5486062"/>
                  </a:lnTo>
                  <a:lnTo>
                    <a:pt x="5727884" y="5440384"/>
                  </a:lnTo>
                  <a:lnTo>
                    <a:pt x="5745402" y="5394440"/>
                  </a:lnTo>
                  <a:lnTo>
                    <a:pt x="5762526" y="5348234"/>
                  </a:lnTo>
                  <a:lnTo>
                    <a:pt x="5779254" y="5301769"/>
                  </a:lnTo>
                  <a:lnTo>
                    <a:pt x="5795584" y="5255047"/>
                  </a:lnTo>
                  <a:lnTo>
                    <a:pt x="5811512" y="5208072"/>
                  </a:lnTo>
                  <a:lnTo>
                    <a:pt x="5827036" y="5160848"/>
                  </a:lnTo>
                  <a:lnTo>
                    <a:pt x="5842153" y="5113377"/>
                  </a:lnTo>
                  <a:lnTo>
                    <a:pt x="5856862" y="5065662"/>
                  </a:lnTo>
                  <a:lnTo>
                    <a:pt x="5871159" y="5017707"/>
                  </a:lnTo>
                  <a:lnTo>
                    <a:pt x="5885041" y="4969514"/>
                  </a:lnTo>
                  <a:lnTo>
                    <a:pt x="5898507" y="4921088"/>
                  </a:lnTo>
                  <a:lnTo>
                    <a:pt x="5911553" y="4872430"/>
                  </a:lnTo>
                  <a:lnTo>
                    <a:pt x="5924177" y="4823545"/>
                  </a:lnTo>
                  <a:lnTo>
                    <a:pt x="5936377" y="4774434"/>
                  </a:lnTo>
                  <a:lnTo>
                    <a:pt x="5948149" y="4725103"/>
                  </a:lnTo>
                  <a:lnTo>
                    <a:pt x="5959491" y="4675553"/>
                  </a:lnTo>
                  <a:lnTo>
                    <a:pt x="5970401" y="4625787"/>
                  </a:lnTo>
                  <a:lnTo>
                    <a:pt x="5980876" y="4575810"/>
                  </a:lnTo>
                  <a:lnTo>
                    <a:pt x="5990913" y="4525623"/>
                  </a:lnTo>
                  <a:lnTo>
                    <a:pt x="6000510" y="4475231"/>
                  </a:lnTo>
                  <a:lnTo>
                    <a:pt x="6009664" y="4424636"/>
                  </a:lnTo>
                  <a:lnTo>
                    <a:pt x="6018373" y="4373841"/>
                  </a:lnTo>
                  <a:lnTo>
                    <a:pt x="6026633" y="4322850"/>
                  </a:lnTo>
                  <a:lnTo>
                    <a:pt x="6034443" y="4271666"/>
                  </a:lnTo>
                  <a:lnTo>
                    <a:pt x="6041800" y="4220292"/>
                  </a:lnTo>
                  <a:lnTo>
                    <a:pt x="6048701" y="4168730"/>
                  </a:lnTo>
                  <a:lnTo>
                    <a:pt x="6055144" y="4116985"/>
                  </a:lnTo>
                  <a:lnTo>
                    <a:pt x="6061125" y="4065059"/>
                  </a:lnTo>
                  <a:lnTo>
                    <a:pt x="6066643" y="4012956"/>
                  </a:lnTo>
                  <a:lnTo>
                    <a:pt x="6071695" y="3960678"/>
                  </a:lnTo>
                  <a:lnTo>
                    <a:pt x="6076277" y="3908229"/>
                  </a:lnTo>
                  <a:lnTo>
                    <a:pt x="6080389" y="3855612"/>
                  </a:lnTo>
                  <a:lnTo>
                    <a:pt x="6084027" y="3802830"/>
                  </a:lnTo>
                  <a:lnTo>
                    <a:pt x="6087187" y="3749886"/>
                  </a:lnTo>
                  <a:lnTo>
                    <a:pt x="6089869" y="3696783"/>
                  </a:lnTo>
                  <a:lnTo>
                    <a:pt x="6092069" y="3643525"/>
                  </a:lnTo>
                  <a:lnTo>
                    <a:pt x="6093785" y="3590114"/>
                  </a:lnTo>
                  <a:lnTo>
                    <a:pt x="6095013" y="3536554"/>
                  </a:lnTo>
                  <a:lnTo>
                    <a:pt x="6095753" y="3482848"/>
                  </a:lnTo>
                  <a:lnTo>
                    <a:pt x="6096000" y="3429000"/>
                  </a:lnTo>
                  <a:lnTo>
                    <a:pt x="6095753" y="3375151"/>
                  </a:lnTo>
                  <a:lnTo>
                    <a:pt x="6095013" y="3321445"/>
                  </a:lnTo>
                  <a:lnTo>
                    <a:pt x="6093785" y="3267885"/>
                  </a:lnTo>
                  <a:lnTo>
                    <a:pt x="6092069" y="3214474"/>
                  </a:lnTo>
                  <a:lnTo>
                    <a:pt x="6089869" y="3161216"/>
                  </a:lnTo>
                  <a:lnTo>
                    <a:pt x="6087187" y="3108114"/>
                  </a:lnTo>
                  <a:lnTo>
                    <a:pt x="6084027" y="3055170"/>
                  </a:lnTo>
                  <a:lnTo>
                    <a:pt x="6080389" y="3002388"/>
                  </a:lnTo>
                  <a:lnTo>
                    <a:pt x="6076277" y="2949771"/>
                  </a:lnTo>
                  <a:lnTo>
                    <a:pt x="6071695" y="2897322"/>
                  </a:lnTo>
                  <a:lnTo>
                    <a:pt x="6066643" y="2845045"/>
                  </a:lnTo>
                  <a:lnTo>
                    <a:pt x="6061125" y="2792941"/>
                  </a:lnTo>
                  <a:lnTo>
                    <a:pt x="6055144" y="2741016"/>
                  </a:lnTo>
                  <a:lnTo>
                    <a:pt x="6048701" y="2689271"/>
                  </a:lnTo>
                  <a:lnTo>
                    <a:pt x="6041800" y="2637709"/>
                  </a:lnTo>
                  <a:lnTo>
                    <a:pt x="6034443" y="2586335"/>
                  </a:lnTo>
                  <a:lnTo>
                    <a:pt x="6026633" y="2535151"/>
                  </a:lnTo>
                  <a:lnTo>
                    <a:pt x="6018373" y="2484160"/>
                  </a:lnTo>
                  <a:lnTo>
                    <a:pt x="6009664" y="2433366"/>
                  </a:lnTo>
                  <a:lnTo>
                    <a:pt x="6000510" y="2382771"/>
                  </a:lnTo>
                  <a:lnTo>
                    <a:pt x="5990913" y="2332379"/>
                  </a:lnTo>
                  <a:lnTo>
                    <a:pt x="5980876" y="2282193"/>
                  </a:lnTo>
                  <a:lnTo>
                    <a:pt x="5970401" y="2232215"/>
                  </a:lnTo>
                  <a:lnTo>
                    <a:pt x="5959491" y="2182450"/>
                  </a:lnTo>
                  <a:lnTo>
                    <a:pt x="5948149" y="2132900"/>
                  </a:lnTo>
                  <a:lnTo>
                    <a:pt x="5936377" y="2083568"/>
                  </a:lnTo>
                  <a:lnTo>
                    <a:pt x="5924177" y="2034458"/>
                  </a:lnTo>
                  <a:lnTo>
                    <a:pt x="5911553" y="1985573"/>
                  </a:lnTo>
                  <a:lnTo>
                    <a:pt x="5898507" y="1936915"/>
                  </a:lnTo>
                  <a:lnTo>
                    <a:pt x="5885041" y="1888489"/>
                  </a:lnTo>
                  <a:lnTo>
                    <a:pt x="5871159" y="1840296"/>
                  </a:lnTo>
                  <a:lnTo>
                    <a:pt x="5856862" y="1792341"/>
                  </a:lnTo>
                  <a:lnTo>
                    <a:pt x="5842153" y="1744626"/>
                  </a:lnTo>
                  <a:lnTo>
                    <a:pt x="5827036" y="1697154"/>
                  </a:lnTo>
                  <a:lnTo>
                    <a:pt x="5811512" y="1649930"/>
                  </a:lnTo>
                  <a:lnTo>
                    <a:pt x="5795584" y="1602955"/>
                  </a:lnTo>
                  <a:lnTo>
                    <a:pt x="5779254" y="1556233"/>
                  </a:lnTo>
                  <a:lnTo>
                    <a:pt x="5762526" y="1509767"/>
                  </a:lnTo>
                  <a:lnTo>
                    <a:pt x="5745402" y="1463560"/>
                  </a:lnTo>
                  <a:lnTo>
                    <a:pt x="5727884" y="1417616"/>
                  </a:lnTo>
                  <a:lnTo>
                    <a:pt x="5709975" y="1371937"/>
                  </a:lnTo>
                  <a:lnTo>
                    <a:pt x="5691678" y="1326527"/>
                  </a:lnTo>
                  <a:lnTo>
                    <a:pt x="5672996" y="1281389"/>
                  </a:lnTo>
                  <a:lnTo>
                    <a:pt x="5653930" y="1236526"/>
                  </a:lnTo>
                  <a:lnTo>
                    <a:pt x="5634483" y="1191941"/>
                  </a:lnTo>
                  <a:lnTo>
                    <a:pt x="5614659" y="1147637"/>
                  </a:lnTo>
                  <a:lnTo>
                    <a:pt x="5594459" y="1103617"/>
                  </a:lnTo>
                  <a:lnTo>
                    <a:pt x="5573886" y="1059885"/>
                  </a:lnTo>
                  <a:lnTo>
                    <a:pt x="5552944" y="1016443"/>
                  </a:lnTo>
                  <a:lnTo>
                    <a:pt x="5531633" y="973296"/>
                  </a:lnTo>
                  <a:lnTo>
                    <a:pt x="5509958" y="930445"/>
                  </a:lnTo>
                  <a:lnTo>
                    <a:pt x="5487920" y="887894"/>
                  </a:lnTo>
                  <a:lnTo>
                    <a:pt x="5465523" y="845647"/>
                  </a:lnTo>
                  <a:lnTo>
                    <a:pt x="5442768" y="803706"/>
                  </a:lnTo>
                  <a:lnTo>
                    <a:pt x="5419659" y="762074"/>
                  </a:lnTo>
                  <a:lnTo>
                    <a:pt x="5396198" y="720756"/>
                  </a:lnTo>
                  <a:lnTo>
                    <a:pt x="5372387" y="679753"/>
                  </a:lnTo>
                  <a:lnTo>
                    <a:pt x="5348229" y="639068"/>
                  </a:lnTo>
                  <a:lnTo>
                    <a:pt x="5323728" y="598706"/>
                  </a:lnTo>
                  <a:lnTo>
                    <a:pt x="5298884" y="558669"/>
                  </a:lnTo>
                  <a:lnTo>
                    <a:pt x="5273702" y="518961"/>
                  </a:lnTo>
                  <a:lnTo>
                    <a:pt x="5248183" y="479584"/>
                  </a:lnTo>
                  <a:lnTo>
                    <a:pt x="5222331" y="440542"/>
                  </a:lnTo>
                  <a:lnTo>
                    <a:pt x="5196147" y="401837"/>
                  </a:lnTo>
                  <a:lnTo>
                    <a:pt x="5169634" y="363473"/>
                  </a:lnTo>
                  <a:lnTo>
                    <a:pt x="5142796" y="325454"/>
                  </a:lnTo>
                  <a:lnTo>
                    <a:pt x="5115634" y="287781"/>
                  </a:lnTo>
                  <a:lnTo>
                    <a:pt x="5088151" y="250459"/>
                  </a:lnTo>
                  <a:lnTo>
                    <a:pt x="5060350" y="213491"/>
                  </a:lnTo>
                  <a:lnTo>
                    <a:pt x="5032233" y="176879"/>
                  </a:lnTo>
                  <a:lnTo>
                    <a:pt x="5003803" y="140627"/>
                  </a:lnTo>
                  <a:lnTo>
                    <a:pt x="4975063" y="104738"/>
                  </a:lnTo>
                  <a:lnTo>
                    <a:pt x="4946015" y="69215"/>
                  </a:lnTo>
                  <a:lnTo>
                    <a:pt x="48830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0" y="0"/>
                  </a:moveTo>
                  <a:lnTo>
                    <a:pt x="4883023" y="0"/>
                  </a:lnTo>
                  <a:lnTo>
                    <a:pt x="4946015" y="69215"/>
                  </a:lnTo>
                  <a:lnTo>
                    <a:pt x="4975063" y="104738"/>
                  </a:lnTo>
                  <a:lnTo>
                    <a:pt x="5003803" y="140627"/>
                  </a:lnTo>
                  <a:lnTo>
                    <a:pt x="5032233" y="176879"/>
                  </a:lnTo>
                  <a:lnTo>
                    <a:pt x="5060350" y="213491"/>
                  </a:lnTo>
                  <a:lnTo>
                    <a:pt x="5088151" y="250459"/>
                  </a:lnTo>
                  <a:lnTo>
                    <a:pt x="5115634" y="287781"/>
                  </a:lnTo>
                  <a:lnTo>
                    <a:pt x="5142796" y="325454"/>
                  </a:lnTo>
                  <a:lnTo>
                    <a:pt x="5169634" y="363473"/>
                  </a:lnTo>
                  <a:lnTo>
                    <a:pt x="5196147" y="401837"/>
                  </a:lnTo>
                  <a:lnTo>
                    <a:pt x="5222331" y="440542"/>
                  </a:lnTo>
                  <a:lnTo>
                    <a:pt x="5248183" y="479584"/>
                  </a:lnTo>
                  <a:lnTo>
                    <a:pt x="5273702" y="518961"/>
                  </a:lnTo>
                  <a:lnTo>
                    <a:pt x="5298884" y="558669"/>
                  </a:lnTo>
                  <a:lnTo>
                    <a:pt x="5323728" y="598706"/>
                  </a:lnTo>
                  <a:lnTo>
                    <a:pt x="5348229" y="639068"/>
                  </a:lnTo>
                  <a:lnTo>
                    <a:pt x="5372387" y="679753"/>
                  </a:lnTo>
                  <a:lnTo>
                    <a:pt x="5396198" y="720756"/>
                  </a:lnTo>
                  <a:lnTo>
                    <a:pt x="5419659" y="762074"/>
                  </a:lnTo>
                  <a:lnTo>
                    <a:pt x="5442768" y="803706"/>
                  </a:lnTo>
                  <a:lnTo>
                    <a:pt x="5465523" y="845647"/>
                  </a:lnTo>
                  <a:lnTo>
                    <a:pt x="5487920" y="887894"/>
                  </a:lnTo>
                  <a:lnTo>
                    <a:pt x="5509958" y="930445"/>
                  </a:lnTo>
                  <a:lnTo>
                    <a:pt x="5531633" y="973296"/>
                  </a:lnTo>
                  <a:lnTo>
                    <a:pt x="5552944" y="1016443"/>
                  </a:lnTo>
                  <a:lnTo>
                    <a:pt x="5573886" y="1059885"/>
                  </a:lnTo>
                  <a:lnTo>
                    <a:pt x="5594459" y="1103617"/>
                  </a:lnTo>
                  <a:lnTo>
                    <a:pt x="5614659" y="1147637"/>
                  </a:lnTo>
                  <a:lnTo>
                    <a:pt x="5634483" y="1191941"/>
                  </a:lnTo>
                  <a:lnTo>
                    <a:pt x="5653930" y="1236526"/>
                  </a:lnTo>
                  <a:lnTo>
                    <a:pt x="5672996" y="1281389"/>
                  </a:lnTo>
                  <a:lnTo>
                    <a:pt x="5691678" y="1326527"/>
                  </a:lnTo>
                  <a:lnTo>
                    <a:pt x="5709975" y="1371937"/>
                  </a:lnTo>
                  <a:lnTo>
                    <a:pt x="5727884" y="1417616"/>
                  </a:lnTo>
                  <a:lnTo>
                    <a:pt x="5745402" y="1463560"/>
                  </a:lnTo>
                  <a:lnTo>
                    <a:pt x="5762526" y="1509767"/>
                  </a:lnTo>
                  <a:lnTo>
                    <a:pt x="5779254" y="1556233"/>
                  </a:lnTo>
                  <a:lnTo>
                    <a:pt x="5795584" y="1602955"/>
                  </a:lnTo>
                  <a:lnTo>
                    <a:pt x="5811512" y="1649930"/>
                  </a:lnTo>
                  <a:lnTo>
                    <a:pt x="5827036" y="1697154"/>
                  </a:lnTo>
                  <a:lnTo>
                    <a:pt x="5842153" y="1744626"/>
                  </a:lnTo>
                  <a:lnTo>
                    <a:pt x="5856862" y="1792341"/>
                  </a:lnTo>
                  <a:lnTo>
                    <a:pt x="5871159" y="1840296"/>
                  </a:lnTo>
                  <a:lnTo>
                    <a:pt x="5885041" y="1888489"/>
                  </a:lnTo>
                  <a:lnTo>
                    <a:pt x="5898507" y="1936915"/>
                  </a:lnTo>
                  <a:lnTo>
                    <a:pt x="5911553" y="1985573"/>
                  </a:lnTo>
                  <a:lnTo>
                    <a:pt x="5924177" y="2034458"/>
                  </a:lnTo>
                  <a:lnTo>
                    <a:pt x="5936377" y="2083568"/>
                  </a:lnTo>
                  <a:lnTo>
                    <a:pt x="5948149" y="2132900"/>
                  </a:lnTo>
                  <a:lnTo>
                    <a:pt x="5959491" y="2182450"/>
                  </a:lnTo>
                  <a:lnTo>
                    <a:pt x="5970401" y="2232215"/>
                  </a:lnTo>
                  <a:lnTo>
                    <a:pt x="5980876" y="2282193"/>
                  </a:lnTo>
                  <a:lnTo>
                    <a:pt x="5990913" y="2332379"/>
                  </a:lnTo>
                  <a:lnTo>
                    <a:pt x="6000510" y="2382771"/>
                  </a:lnTo>
                  <a:lnTo>
                    <a:pt x="6009664" y="2433366"/>
                  </a:lnTo>
                  <a:lnTo>
                    <a:pt x="6018373" y="2484160"/>
                  </a:lnTo>
                  <a:lnTo>
                    <a:pt x="6026633" y="2535151"/>
                  </a:lnTo>
                  <a:lnTo>
                    <a:pt x="6034443" y="2586335"/>
                  </a:lnTo>
                  <a:lnTo>
                    <a:pt x="6041800" y="2637709"/>
                  </a:lnTo>
                  <a:lnTo>
                    <a:pt x="6048701" y="2689271"/>
                  </a:lnTo>
                  <a:lnTo>
                    <a:pt x="6055144" y="2741016"/>
                  </a:lnTo>
                  <a:lnTo>
                    <a:pt x="6061125" y="2792941"/>
                  </a:lnTo>
                  <a:lnTo>
                    <a:pt x="6066643" y="2845045"/>
                  </a:lnTo>
                  <a:lnTo>
                    <a:pt x="6071695" y="2897322"/>
                  </a:lnTo>
                  <a:lnTo>
                    <a:pt x="6076277" y="2949771"/>
                  </a:lnTo>
                  <a:lnTo>
                    <a:pt x="6080389" y="3002388"/>
                  </a:lnTo>
                  <a:lnTo>
                    <a:pt x="6084027" y="3055170"/>
                  </a:lnTo>
                  <a:lnTo>
                    <a:pt x="6087187" y="3108114"/>
                  </a:lnTo>
                  <a:lnTo>
                    <a:pt x="6089869" y="3161216"/>
                  </a:lnTo>
                  <a:lnTo>
                    <a:pt x="6092069" y="3214474"/>
                  </a:lnTo>
                  <a:lnTo>
                    <a:pt x="6093785" y="3267885"/>
                  </a:lnTo>
                  <a:lnTo>
                    <a:pt x="6095013" y="3321445"/>
                  </a:lnTo>
                  <a:lnTo>
                    <a:pt x="6095753" y="3375151"/>
                  </a:lnTo>
                  <a:lnTo>
                    <a:pt x="6096000" y="3429000"/>
                  </a:lnTo>
                  <a:lnTo>
                    <a:pt x="6095753" y="3482848"/>
                  </a:lnTo>
                  <a:lnTo>
                    <a:pt x="6095013" y="3536554"/>
                  </a:lnTo>
                  <a:lnTo>
                    <a:pt x="6093785" y="3590114"/>
                  </a:lnTo>
                  <a:lnTo>
                    <a:pt x="6092069" y="3643525"/>
                  </a:lnTo>
                  <a:lnTo>
                    <a:pt x="6089869" y="3696783"/>
                  </a:lnTo>
                  <a:lnTo>
                    <a:pt x="6087187" y="3749886"/>
                  </a:lnTo>
                  <a:lnTo>
                    <a:pt x="6084027" y="3802830"/>
                  </a:lnTo>
                  <a:lnTo>
                    <a:pt x="6080389" y="3855612"/>
                  </a:lnTo>
                  <a:lnTo>
                    <a:pt x="6076277" y="3908229"/>
                  </a:lnTo>
                  <a:lnTo>
                    <a:pt x="6071695" y="3960678"/>
                  </a:lnTo>
                  <a:lnTo>
                    <a:pt x="6066643" y="4012956"/>
                  </a:lnTo>
                  <a:lnTo>
                    <a:pt x="6061125" y="4065059"/>
                  </a:lnTo>
                  <a:lnTo>
                    <a:pt x="6055144" y="4116985"/>
                  </a:lnTo>
                  <a:lnTo>
                    <a:pt x="6048701" y="4168730"/>
                  </a:lnTo>
                  <a:lnTo>
                    <a:pt x="6041800" y="4220292"/>
                  </a:lnTo>
                  <a:lnTo>
                    <a:pt x="6034443" y="4271666"/>
                  </a:lnTo>
                  <a:lnTo>
                    <a:pt x="6026633" y="4322850"/>
                  </a:lnTo>
                  <a:lnTo>
                    <a:pt x="6018373" y="4373841"/>
                  </a:lnTo>
                  <a:lnTo>
                    <a:pt x="6009664" y="4424636"/>
                  </a:lnTo>
                  <a:lnTo>
                    <a:pt x="6000510" y="4475231"/>
                  </a:lnTo>
                  <a:lnTo>
                    <a:pt x="5990913" y="4525623"/>
                  </a:lnTo>
                  <a:lnTo>
                    <a:pt x="5980876" y="4575810"/>
                  </a:lnTo>
                  <a:lnTo>
                    <a:pt x="5970401" y="4625787"/>
                  </a:lnTo>
                  <a:lnTo>
                    <a:pt x="5959491" y="4675553"/>
                  </a:lnTo>
                  <a:lnTo>
                    <a:pt x="5948149" y="4725103"/>
                  </a:lnTo>
                  <a:lnTo>
                    <a:pt x="5936377" y="4774434"/>
                  </a:lnTo>
                  <a:lnTo>
                    <a:pt x="5924177" y="4823545"/>
                  </a:lnTo>
                  <a:lnTo>
                    <a:pt x="5911553" y="4872430"/>
                  </a:lnTo>
                  <a:lnTo>
                    <a:pt x="5898507" y="4921088"/>
                  </a:lnTo>
                  <a:lnTo>
                    <a:pt x="5885041" y="4969514"/>
                  </a:lnTo>
                  <a:lnTo>
                    <a:pt x="5871159" y="5017707"/>
                  </a:lnTo>
                  <a:lnTo>
                    <a:pt x="5856862" y="5065662"/>
                  </a:lnTo>
                  <a:lnTo>
                    <a:pt x="5842153" y="5113377"/>
                  </a:lnTo>
                  <a:lnTo>
                    <a:pt x="5827036" y="5160848"/>
                  </a:lnTo>
                  <a:lnTo>
                    <a:pt x="5811512" y="5208072"/>
                  </a:lnTo>
                  <a:lnTo>
                    <a:pt x="5795584" y="5255047"/>
                  </a:lnTo>
                  <a:lnTo>
                    <a:pt x="5779254" y="5301769"/>
                  </a:lnTo>
                  <a:lnTo>
                    <a:pt x="5762526" y="5348234"/>
                  </a:lnTo>
                  <a:lnTo>
                    <a:pt x="5745402" y="5394440"/>
                  </a:lnTo>
                  <a:lnTo>
                    <a:pt x="5727884" y="5440384"/>
                  </a:lnTo>
                  <a:lnTo>
                    <a:pt x="5709975" y="5486062"/>
                  </a:lnTo>
                  <a:lnTo>
                    <a:pt x="5691678" y="5531472"/>
                  </a:lnTo>
                  <a:lnTo>
                    <a:pt x="5672996" y="5576610"/>
                  </a:lnTo>
                  <a:lnTo>
                    <a:pt x="5653930" y="5621472"/>
                  </a:lnTo>
                  <a:lnTo>
                    <a:pt x="5634483" y="5666057"/>
                  </a:lnTo>
                  <a:lnTo>
                    <a:pt x="5614659" y="5710360"/>
                  </a:lnTo>
                  <a:lnTo>
                    <a:pt x="5594459" y="5754379"/>
                  </a:lnTo>
                  <a:lnTo>
                    <a:pt x="5573886" y="5798110"/>
                  </a:lnTo>
                  <a:lnTo>
                    <a:pt x="5552944" y="5841550"/>
                  </a:lnTo>
                  <a:lnTo>
                    <a:pt x="5531633" y="5884697"/>
                  </a:lnTo>
                  <a:lnTo>
                    <a:pt x="5509958" y="5927547"/>
                  </a:lnTo>
                  <a:lnTo>
                    <a:pt x="5487920" y="5970096"/>
                  </a:lnTo>
                  <a:lnTo>
                    <a:pt x="5465523" y="6012342"/>
                  </a:lnTo>
                  <a:lnTo>
                    <a:pt x="5442768" y="6054282"/>
                  </a:lnTo>
                  <a:lnTo>
                    <a:pt x="5419659" y="6095912"/>
                  </a:lnTo>
                  <a:lnTo>
                    <a:pt x="5396198" y="6137229"/>
                  </a:lnTo>
                  <a:lnTo>
                    <a:pt x="5372387" y="6178231"/>
                  </a:lnTo>
                  <a:lnTo>
                    <a:pt x="5348229" y="6218913"/>
                  </a:lnTo>
                  <a:lnTo>
                    <a:pt x="5323728" y="6259273"/>
                  </a:lnTo>
                  <a:lnTo>
                    <a:pt x="5298884" y="6299308"/>
                  </a:lnTo>
                  <a:lnTo>
                    <a:pt x="5273702" y="6339015"/>
                  </a:lnTo>
                  <a:lnTo>
                    <a:pt x="5248183" y="6378390"/>
                  </a:lnTo>
                  <a:lnTo>
                    <a:pt x="5222331" y="6417430"/>
                  </a:lnTo>
                  <a:lnTo>
                    <a:pt x="5196147" y="6456132"/>
                  </a:lnTo>
                  <a:lnTo>
                    <a:pt x="5169634" y="6494494"/>
                  </a:lnTo>
                  <a:lnTo>
                    <a:pt x="5142796" y="6532511"/>
                  </a:lnTo>
                  <a:lnTo>
                    <a:pt x="5115634" y="6570181"/>
                  </a:lnTo>
                  <a:lnTo>
                    <a:pt x="5088151" y="6607500"/>
                  </a:lnTo>
                  <a:lnTo>
                    <a:pt x="5060350" y="6644466"/>
                  </a:lnTo>
                  <a:lnTo>
                    <a:pt x="5032233" y="6681075"/>
                  </a:lnTo>
                  <a:lnTo>
                    <a:pt x="5003803" y="6717324"/>
                  </a:lnTo>
                  <a:lnTo>
                    <a:pt x="4975063" y="6753210"/>
                  </a:lnTo>
                  <a:lnTo>
                    <a:pt x="4946015" y="6788730"/>
                  </a:lnTo>
                  <a:lnTo>
                    <a:pt x="4883023" y="6857999"/>
                  </a:lnTo>
                  <a:lnTo>
                    <a:pt x="0" y="68579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6087110" cy="6858000"/>
            </a:xfrm>
            <a:custGeom>
              <a:avLst/>
              <a:gdLst/>
              <a:ahLst/>
              <a:cxnLst/>
              <a:rect l="l" t="t" r="r" b="b"/>
              <a:pathLst>
                <a:path w="6087110" h="6858000">
                  <a:moveTo>
                    <a:pt x="487400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74006" y="6857999"/>
                  </a:lnTo>
                  <a:lnTo>
                    <a:pt x="4936998" y="6788730"/>
                  </a:lnTo>
                  <a:lnTo>
                    <a:pt x="4966041" y="6753210"/>
                  </a:lnTo>
                  <a:lnTo>
                    <a:pt x="4994776" y="6717324"/>
                  </a:lnTo>
                  <a:lnTo>
                    <a:pt x="5023201" y="6681075"/>
                  </a:lnTo>
                  <a:lnTo>
                    <a:pt x="5051313" y="6644466"/>
                  </a:lnTo>
                  <a:lnTo>
                    <a:pt x="5079110" y="6607500"/>
                  </a:lnTo>
                  <a:lnTo>
                    <a:pt x="5106588" y="6570181"/>
                  </a:lnTo>
                  <a:lnTo>
                    <a:pt x="5133746" y="6532511"/>
                  </a:lnTo>
                  <a:lnTo>
                    <a:pt x="5160580" y="6494494"/>
                  </a:lnTo>
                  <a:lnTo>
                    <a:pt x="5187088" y="6456132"/>
                  </a:lnTo>
                  <a:lnTo>
                    <a:pt x="5213268" y="6417430"/>
                  </a:lnTo>
                  <a:lnTo>
                    <a:pt x="5239117" y="6378390"/>
                  </a:lnTo>
                  <a:lnTo>
                    <a:pt x="5264632" y="6339015"/>
                  </a:lnTo>
                  <a:lnTo>
                    <a:pt x="5289811" y="6299308"/>
                  </a:lnTo>
                  <a:lnTo>
                    <a:pt x="5314651" y="6259273"/>
                  </a:lnTo>
                  <a:lnTo>
                    <a:pt x="5339149" y="6218913"/>
                  </a:lnTo>
                  <a:lnTo>
                    <a:pt x="5363303" y="6178231"/>
                  </a:lnTo>
                  <a:lnTo>
                    <a:pt x="5387111" y="6137229"/>
                  </a:lnTo>
                  <a:lnTo>
                    <a:pt x="5410569" y="6095912"/>
                  </a:lnTo>
                  <a:lnTo>
                    <a:pt x="5433676" y="6054282"/>
                  </a:lnTo>
                  <a:lnTo>
                    <a:pt x="5456427" y="6012342"/>
                  </a:lnTo>
                  <a:lnTo>
                    <a:pt x="5478822" y="5970096"/>
                  </a:lnTo>
                  <a:lnTo>
                    <a:pt x="5500857" y="5927547"/>
                  </a:lnTo>
                  <a:lnTo>
                    <a:pt x="5522530" y="5884697"/>
                  </a:lnTo>
                  <a:lnTo>
                    <a:pt x="5543838" y="5841550"/>
                  </a:lnTo>
                  <a:lnTo>
                    <a:pt x="5564778" y="5798110"/>
                  </a:lnTo>
                  <a:lnTo>
                    <a:pt x="5585349" y="5754379"/>
                  </a:lnTo>
                  <a:lnTo>
                    <a:pt x="5605546" y="5710360"/>
                  </a:lnTo>
                  <a:lnTo>
                    <a:pt x="5625369" y="5666057"/>
                  </a:lnTo>
                  <a:lnTo>
                    <a:pt x="5644813" y="5621472"/>
                  </a:lnTo>
                  <a:lnTo>
                    <a:pt x="5663877" y="5576610"/>
                  </a:lnTo>
                  <a:lnTo>
                    <a:pt x="5682558" y="5531472"/>
                  </a:lnTo>
                  <a:lnTo>
                    <a:pt x="5700854" y="5486062"/>
                  </a:lnTo>
                  <a:lnTo>
                    <a:pt x="5718761" y="5440384"/>
                  </a:lnTo>
                  <a:lnTo>
                    <a:pt x="5736277" y="5394440"/>
                  </a:lnTo>
                  <a:lnTo>
                    <a:pt x="5753400" y="5348234"/>
                  </a:lnTo>
                  <a:lnTo>
                    <a:pt x="5770127" y="5301769"/>
                  </a:lnTo>
                  <a:lnTo>
                    <a:pt x="5786455" y="5255047"/>
                  </a:lnTo>
                  <a:lnTo>
                    <a:pt x="5802382" y="5208072"/>
                  </a:lnTo>
                  <a:lnTo>
                    <a:pt x="5817905" y="5160848"/>
                  </a:lnTo>
                  <a:lnTo>
                    <a:pt x="5833021" y="5113377"/>
                  </a:lnTo>
                  <a:lnTo>
                    <a:pt x="5847729" y="5065662"/>
                  </a:lnTo>
                  <a:lnTo>
                    <a:pt x="5862025" y="5017707"/>
                  </a:lnTo>
                  <a:lnTo>
                    <a:pt x="5875906" y="4969514"/>
                  </a:lnTo>
                  <a:lnTo>
                    <a:pt x="5889371" y="4921088"/>
                  </a:lnTo>
                  <a:lnTo>
                    <a:pt x="5902417" y="4872430"/>
                  </a:lnTo>
                  <a:lnTo>
                    <a:pt x="5915040" y="4823545"/>
                  </a:lnTo>
                  <a:lnTo>
                    <a:pt x="5927239" y="4774434"/>
                  </a:lnTo>
                  <a:lnTo>
                    <a:pt x="5939010" y="4725103"/>
                  </a:lnTo>
                  <a:lnTo>
                    <a:pt x="5950352" y="4675553"/>
                  </a:lnTo>
                  <a:lnTo>
                    <a:pt x="5961261" y="4625787"/>
                  </a:lnTo>
                  <a:lnTo>
                    <a:pt x="5971736" y="4575810"/>
                  </a:lnTo>
                  <a:lnTo>
                    <a:pt x="5981772" y="4525623"/>
                  </a:lnTo>
                  <a:lnTo>
                    <a:pt x="5991369" y="4475231"/>
                  </a:lnTo>
                  <a:lnTo>
                    <a:pt x="6000522" y="4424636"/>
                  </a:lnTo>
                  <a:lnTo>
                    <a:pt x="6009231" y="4373841"/>
                  </a:lnTo>
                  <a:lnTo>
                    <a:pt x="6017491" y="4322850"/>
                  </a:lnTo>
                  <a:lnTo>
                    <a:pt x="6025301" y="4271666"/>
                  </a:lnTo>
                  <a:lnTo>
                    <a:pt x="6032657" y="4220292"/>
                  </a:lnTo>
                  <a:lnTo>
                    <a:pt x="6039558" y="4168730"/>
                  </a:lnTo>
                  <a:lnTo>
                    <a:pt x="6046000" y="4116985"/>
                  </a:lnTo>
                  <a:lnTo>
                    <a:pt x="6051982" y="4065059"/>
                  </a:lnTo>
                  <a:lnTo>
                    <a:pt x="6057499" y="4012956"/>
                  </a:lnTo>
                  <a:lnTo>
                    <a:pt x="6062551" y="3960678"/>
                  </a:lnTo>
                  <a:lnTo>
                    <a:pt x="6067134" y="3908229"/>
                  </a:lnTo>
                  <a:lnTo>
                    <a:pt x="6071245" y="3855612"/>
                  </a:lnTo>
                  <a:lnTo>
                    <a:pt x="6074883" y="3802830"/>
                  </a:lnTo>
                  <a:lnTo>
                    <a:pt x="6078044" y="3749886"/>
                  </a:lnTo>
                  <a:lnTo>
                    <a:pt x="6080725" y="3696783"/>
                  </a:lnTo>
                  <a:lnTo>
                    <a:pt x="6082925" y="3643525"/>
                  </a:lnTo>
                  <a:lnTo>
                    <a:pt x="6084641" y="3590114"/>
                  </a:lnTo>
                  <a:lnTo>
                    <a:pt x="6085869" y="3536554"/>
                  </a:lnTo>
                  <a:lnTo>
                    <a:pt x="6086609" y="3482848"/>
                  </a:lnTo>
                  <a:lnTo>
                    <a:pt x="6086856" y="3429000"/>
                  </a:lnTo>
                  <a:lnTo>
                    <a:pt x="6086609" y="3375151"/>
                  </a:lnTo>
                  <a:lnTo>
                    <a:pt x="6085869" y="3321445"/>
                  </a:lnTo>
                  <a:lnTo>
                    <a:pt x="6084641" y="3267885"/>
                  </a:lnTo>
                  <a:lnTo>
                    <a:pt x="6082925" y="3214474"/>
                  </a:lnTo>
                  <a:lnTo>
                    <a:pt x="6080725" y="3161216"/>
                  </a:lnTo>
                  <a:lnTo>
                    <a:pt x="6078044" y="3108114"/>
                  </a:lnTo>
                  <a:lnTo>
                    <a:pt x="6074883" y="3055170"/>
                  </a:lnTo>
                  <a:lnTo>
                    <a:pt x="6071245" y="3002388"/>
                  </a:lnTo>
                  <a:lnTo>
                    <a:pt x="6067134" y="2949771"/>
                  </a:lnTo>
                  <a:lnTo>
                    <a:pt x="6062551" y="2897322"/>
                  </a:lnTo>
                  <a:lnTo>
                    <a:pt x="6057499" y="2845045"/>
                  </a:lnTo>
                  <a:lnTo>
                    <a:pt x="6051982" y="2792941"/>
                  </a:lnTo>
                  <a:lnTo>
                    <a:pt x="6046000" y="2741016"/>
                  </a:lnTo>
                  <a:lnTo>
                    <a:pt x="6039558" y="2689271"/>
                  </a:lnTo>
                  <a:lnTo>
                    <a:pt x="6032657" y="2637709"/>
                  </a:lnTo>
                  <a:lnTo>
                    <a:pt x="6025301" y="2586335"/>
                  </a:lnTo>
                  <a:lnTo>
                    <a:pt x="6017491" y="2535151"/>
                  </a:lnTo>
                  <a:lnTo>
                    <a:pt x="6009231" y="2484160"/>
                  </a:lnTo>
                  <a:lnTo>
                    <a:pt x="6000522" y="2433366"/>
                  </a:lnTo>
                  <a:lnTo>
                    <a:pt x="5991369" y="2382771"/>
                  </a:lnTo>
                  <a:lnTo>
                    <a:pt x="5981772" y="2332379"/>
                  </a:lnTo>
                  <a:lnTo>
                    <a:pt x="5971736" y="2282193"/>
                  </a:lnTo>
                  <a:lnTo>
                    <a:pt x="5961261" y="2232215"/>
                  </a:lnTo>
                  <a:lnTo>
                    <a:pt x="5950352" y="2182450"/>
                  </a:lnTo>
                  <a:lnTo>
                    <a:pt x="5939010" y="2132900"/>
                  </a:lnTo>
                  <a:lnTo>
                    <a:pt x="5927239" y="2083568"/>
                  </a:lnTo>
                  <a:lnTo>
                    <a:pt x="5915040" y="2034458"/>
                  </a:lnTo>
                  <a:lnTo>
                    <a:pt x="5902417" y="1985573"/>
                  </a:lnTo>
                  <a:lnTo>
                    <a:pt x="5889371" y="1936915"/>
                  </a:lnTo>
                  <a:lnTo>
                    <a:pt x="5875906" y="1888489"/>
                  </a:lnTo>
                  <a:lnTo>
                    <a:pt x="5862025" y="1840296"/>
                  </a:lnTo>
                  <a:lnTo>
                    <a:pt x="5847729" y="1792341"/>
                  </a:lnTo>
                  <a:lnTo>
                    <a:pt x="5833021" y="1744626"/>
                  </a:lnTo>
                  <a:lnTo>
                    <a:pt x="5817905" y="1697154"/>
                  </a:lnTo>
                  <a:lnTo>
                    <a:pt x="5802382" y="1649930"/>
                  </a:lnTo>
                  <a:lnTo>
                    <a:pt x="5786455" y="1602955"/>
                  </a:lnTo>
                  <a:lnTo>
                    <a:pt x="5770127" y="1556233"/>
                  </a:lnTo>
                  <a:lnTo>
                    <a:pt x="5753400" y="1509767"/>
                  </a:lnTo>
                  <a:lnTo>
                    <a:pt x="5736277" y="1463560"/>
                  </a:lnTo>
                  <a:lnTo>
                    <a:pt x="5718761" y="1417616"/>
                  </a:lnTo>
                  <a:lnTo>
                    <a:pt x="5700854" y="1371937"/>
                  </a:lnTo>
                  <a:lnTo>
                    <a:pt x="5682558" y="1326527"/>
                  </a:lnTo>
                  <a:lnTo>
                    <a:pt x="5663877" y="1281389"/>
                  </a:lnTo>
                  <a:lnTo>
                    <a:pt x="5644813" y="1236526"/>
                  </a:lnTo>
                  <a:lnTo>
                    <a:pt x="5625369" y="1191941"/>
                  </a:lnTo>
                  <a:lnTo>
                    <a:pt x="5605546" y="1147637"/>
                  </a:lnTo>
                  <a:lnTo>
                    <a:pt x="5585349" y="1103617"/>
                  </a:lnTo>
                  <a:lnTo>
                    <a:pt x="5564778" y="1059885"/>
                  </a:lnTo>
                  <a:lnTo>
                    <a:pt x="5543838" y="1016443"/>
                  </a:lnTo>
                  <a:lnTo>
                    <a:pt x="5522530" y="973296"/>
                  </a:lnTo>
                  <a:lnTo>
                    <a:pt x="5500857" y="930445"/>
                  </a:lnTo>
                  <a:lnTo>
                    <a:pt x="5478822" y="887894"/>
                  </a:lnTo>
                  <a:lnTo>
                    <a:pt x="5456427" y="845647"/>
                  </a:lnTo>
                  <a:lnTo>
                    <a:pt x="5433676" y="803706"/>
                  </a:lnTo>
                  <a:lnTo>
                    <a:pt x="5410569" y="762074"/>
                  </a:lnTo>
                  <a:lnTo>
                    <a:pt x="5387111" y="720756"/>
                  </a:lnTo>
                  <a:lnTo>
                    <a:pt x="5363303" y="679753"/>
                  </a:lnTo>
                  <a:lnTo>
                    <a:pt x="5339149" y="639068"/>
                  </a:lnTo>
                  <a:lnTo>
                    <a:pt x="5314651" y="598706"/>
                  </a:lnTo>
                  <a:lnTo>
                    <a:pt x="5289811" y="558669"/>
                  </a:lnTo>
                  <a:lnTo>
                    <a:pt x="5264632" y="518961"/>
                  </a:lnTo>
                  <a:lnTo>
                    <a:pt x="5239117" y="479584"/>
                  </a:lnTo>
                  <a:lnTo>
                    <a:pt x="5213268" y="440542"/>
                  </a:lnTo>
                  <a:lnTo>
                    <a:pt x="5187088" y="401837"/>
                  </a:lnTo>
                  <a:lnTo>
                    <a:pt x="5160580" y="363473"/>
                  </a:lnTo>
                  <a:lnTo>
                    <a:pt x="5133746" y="325454"/>
                  </a:lnTo>
                  <a:lnTo>
                    <a:pt x="5106588" y="287781"/>
                  </a:lnTo>
                  <a:lnTo>
                    <a:pt x="5079110" y="250459"/>
                  </a:lnTo>
                  <a:lnTo>
                    <a:pt x="5051313" y="213491"/>
                  </a:lnTo>
                  <a:lnTo>
                    <a:pt x="5023201" y="176879"/>
                  </a:lnTo>
                  <a:lnTo>
                    <a:pt x="4994776" y="140627"/>
                  </a:lnTo>
                  <a:lnTo>
                    <a:pt x="4966041" y="104738"/>
                  </a:lnTo>
                  <a:lnTo>
                    <a:pt x="4936998" y="69215"/>
                  </a:lnTo>
                  <a:lnTo>
                    <a:pt x="4874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02535" y="152400"/>
            <a:ext cx="106489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i="0" spc="-3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SEGNI</a:t>
            </a:r>
            <a:endParaRPr sz="3400" dirty="0">
              <a:latin typeface="Calibri Light" panose="020F0302020204030204"/>
              <a:cs typeface="Calibri Light" panose="020F0302020204030204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152144"/>
            <a:ext cx="5341620" cy="1061085"/>
            <a:chOff x="0" y="1152144"/>
            <a:chExt cx="5341620" cy="1061085"/>
          </a:xfrm>
        </p:grpSpPr>
        <p:sp>
          <p:nvSpPr>
            <p:cNvPr id="11" name="object 11"/>
            <p:cNvSpPr/>
            <p:nvPr/>
          </p:nvSpPr>
          <p:spPr>
            <a:xfrm>
              <a:off x="0" y="1152144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8016" y="0"/>
                  </a:moveTo>
                  <a:lnTo>
                    <a:pt x="0" y="0"/>
                  </a:lnTo>
                  <a:lnTo>
                    <a:pt x="0" y="653796"/>
                  </a:lnTo>
                  <a:lnTo>
                    <a:pt x="128016" y="653796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9580" y="2194560"/>
              <a:ext cx="4892040" cy="18415"/>
            </a:xfrm>
            <a:custGeom>
              <a:avLst/>
              <a:gdLst/>
              <a:ahLst/>
              <a:cxnLst/>
              <a:rect l="l" t="t" r="r" b="b"/>
              <a:pathLst>
                <a:path w="4892040" h="18414">
                  <a:moveTo>
                    <a:pt x="48920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92040" y="18287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49580" y="2194560"/>
              <a:ext cx="4892040" cy="18415"/>
            </a:xfrm>
            <a:custGeom>
              <a:avLst/>
              <a:gdLst/>
              <a:ahLst/>
              <a:cxnLst/>
              <a:rect l="l" t="t" r="r" b="b"/>
              <a:pathLst>
                <a:path w="4892040" h="18414">
                  <a:moveTo>
                    <a:pt x="48920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92040" y="18287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00685" y="721077"/>
            <a:ext cx="5695315" cy="5625451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17475" indent="227965">
              <a:lnSpc>
                <a:spcPct val="90000"/>
              </a:lnSpc>
              <a:spcBef>
                <a:spcPts val="340"/>
              </a:spcBef>
              <a:buFont typeface="Arial MT"/>
              <a:buChar char="•"/>
              <a:tabLst>
                <a:tab pos="24066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Si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può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</a:t>
            </a:r>
            <a:r>
              <a:rPr lang="it-IT" sz="2400" b="1" dirty="0">
                <a:latin typeface="Calibri" panose="020F0502020204030204"/>
                <a:cs typeface="Calibri" panose="020F0502020204030204"/>
              </a:rPr>
              <a:t>ve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re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1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coscienza</a:t>
            </a:r>
            <a:r>
              <a:rPr sz="2400" b="1" spc="-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di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breve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durata,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risoluzione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spontanea,</a:t>
            </a:r>
            <a:r>
              <a:rPr sz="24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ma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possono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essere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anche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presenti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disfunzione cerebrale: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413385" marR="46355" lvl="1" indent="-342900">
              <a:lnSpc>
                <a:spcPts val="2160"/>
              </a:lnSpc>
              <a:spcBef>
                <a:spcPts val="123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Stato</a:t>
            </a:r>
            <a:r>
              <a:rPr sz="2400" b="1" spc="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confusionale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: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persona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appare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confusa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 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413385" lvl="1" indent="-342900">
              <a:lnSpc>
                <a:spcPts val="2010"/>
              </a:lnSpc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2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memoria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: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l’atleta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 non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ricorda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il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gioco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o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il</a:t>
            </a:r>
            <a:r>
              <a:rPr lang="it-IT"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suo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ruolo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e/o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non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ricorda gli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eventi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immediatamente precedenti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o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successivi </a:t>
            </a:r>
            <a:r>
              <a:rPr sz="2400" b="1" spc="-25" dirty="0">
                <a:latin typeface="Calibri" panose="020F0502020204030204"/>
                <a:cs typeface="Calibri" panose="020F0502020204030204"/>
              </a:rPr>
              <a:t>al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trauma</a:t>
            </a:r>
            <a:endParaRPr lang="it-IT" sz="2400" b="1" spc="-10" dirty="0">
              <a:latin typeface="Calibri" panose="020F0502020204030204"/>
              <a:cs typeface="Calibri" panose="020F0502020204030204"/>
            </a:endParaRPr>
          </a:p>
          <a:p>
            <a:pPr marL="469265" lvl="1" indent="-342900">
              <a:lnSpc>
                <a:spcPts val="2010"/>
              </a:lnSpc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dirty="0" err="1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Disturbi</a:t>
            </a:r>
            <a:r>
              <a:rPr sz="2400" b="1" spc="2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4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vista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:</a:t>
            </a:r>
            <a:r>
              <a:rPr sz="2400" b="1" spc="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Diplopia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(visione</a:t>
            </a:r>
            <a:r>
              <a:rPr sz="24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doppia)</a:t>
            </a:r>
            <a:endParaRPr lang="it-IT" sz="2400" b="1" spc="-10" dirty="0">
              <a:latin typeface="Calibri" panose="020F0502020204030204"/>
              <a:cs typeface="Calibri" panose="020F0502020204030204"/>
            </a:endParaRPr>
          </a:p>
          <a:p>
            <a:pPr marL="469265" lvl="1" indent="-342900">
              <a:lnSpc>
                <a:spcPts val="2010"/>
              </a:lnSpc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dirty="0" err="1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Ipersensibilità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alla</a:t>
            </a:r>
            <a:r>
              <a:rPr sz="2400" b="1" spc="2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luce</a:t>
            </a:r>
            <a:r>
              <a:rPr sz="2400" b="1" spc="1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400" b="1" spc="2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ai</a:t>
            </a:r>
            <a:r>
              <a:rPr sz="2400" b="1" spc="2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rumori</a:t>
            </a:r>
            <a:endParaRPr sz="2400" dirty="0">
              <a:solidFill>
                <a:srgbClr val="0000FF"/>
              </a:solidFill>
              <a:latin typeface="Calibri" panose="020F0502020204030204"/>
              <a:cs typeface="Calibri" panose="020F0502020204030204"/>
            </a:endParaRPr>
          </a:p>
          <a:p>
            <a:pPr marL="469265" marR="534035" lvl="1" indent="-342900">
              <a:lnSpc>
                <a:spcPts val="2160"/>
              </a:lnSpc>
              <a:spcBef>
                <a:spcPts val="150"/>
              </a:spcBef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Vertigini,</a:t>
            </a:r>
            <a:r>
              <a:rPr sz="2400" b="1" spc="-2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movimenti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impacciati</a:t>
            </a:r>
            <a:r>
              <a:rPr sz="2400" b="1" spc="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400" b="1" spc="2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problemi</a:t>
            </a:r>
            <a:r>
              <a:rPr sz="2400" b="1" spc="-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equilibrio</a:t>
            </a:r>
            <a:endParaRPr sz="2400" dirty="0">
              <a:solidFill>
                <a:srgbClr val="0000FF"/>
              </a:solidFill>
              <a:latin typeface="Calibri" panose="020F0502020204030204"/>
              <a:cs typeface="Calibri" panose="020F0502020204030204"/>
            </a:endParaRPr>
          </a:p>
          <a:p>
            <a:pPr marL="469265" lvl="1" indent="-342900">
              <a:lnSpc>
                <a:spcPts val="2010"/>
              </a:lnSpc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Cefalea</a:t>
            </a:r>
            <a:endParaRPr sz="2400" dirty="0">
              <a:solidFill>
                <a:srgbClr val="0000FF"/>
              </a:solidFill>
              <a:latin typeface="Calibri" panose="020F0502020204030204"/>
              <a:cs typeface="Calibri" panose="020F0502020204030204"/>
            </a:endParaRPr>
          </a:p>
          <a:p>
            <a:pPr marL="469265" lvl="1" indent="-342900">
              <a:lnSpc>
                <a:spcPts val="2160"/>
              </a:lnSpc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Nausea</a:t>
            </a:r>
            <a:r>
              <a:rPr sz="2400" b="1" spc="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2400" b="1" spc="2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vomito</a:t>
            </a:r>
            <a:endParaRPr sz="2400" dirty="0">
              <a:solidFill>
                <a:srgbClr val="0000FF"/>
              </a:solidFill>
              <a:latin typeface="Calibri" panose="020F0502020204030204"/>
              <a:cs typeface="Calibri" panose="020F0502020204030204"/>
            </a:endParaRPr>
          </a:p>
          <a:p>
            <a:pPr marL="469265" lvl="1" indent="-342900">
              <a:lnSpc>
                <a:spcPts val="2160"/>
              </a:lnSpc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volte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fischio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nelle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orecchie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(</a:t>
            </a:r>
            <a:r>
              <a:rPr sz="24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 panose="020F0502020204030204"/>
                <a:cs typeface="Calibri" panose="020F0502020204030204"/>
                <a:hlinkClick r:id="rId4"/>
              </a:rPr>
              <a:t>tinnito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)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469265" lvl="1" indent="-342900">
              <a:lnSpc>
                <a:spcPts val="2280"/>
              </a:lnSpc>
              <a:buSzPct val="50000"/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Perdita</a:t>
            </a:r>
            <a:r>
              <a:rPr sz="2400" b="1" spc="-15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dell’olfatto</a:t>
            </a:r>
            <a:r>
              <a:rPr sz="2400" b="1" spc="-5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o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del</a:t>
            </a:r>
            <a:r>
              <a:rPr sz="2400" b="1" spc="-1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</a:rPr>
              <a:t>gusto</a:t>
            </a:r>
            <a:endParaRPr sz="2400" dirty="0">
              <a:solidFill>
                <a:srgbClr val="0000FF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92838"/>
            <a:ext cx="11658600" cy="6765161"/>
            <a:chOff x="234461" y="0"/>
            <a:chExt cx="11957539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4461" y="101319"/>
              <a:ext cx="9279010" cy="64212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5212" y="0"/>
              <a:ext cx="7066788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57200" y="216406"/>
            <a:ext cx="4876801" cy="56432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4625"/>
              </a:lnSpc>
            </a:pPr>
            <a:r>
              <a:rPr sz="3600" dirty="0">
                <a:latin typeface="Calibri Light" panose="020F0302020204030204"/>
                <a:cs typeface="Calibri Light" panose="020F0302020204030204"/>
              </a:rPr>
              <a:t>Sindrome</a:t>
            </a:r>
            <a:r>
              <a:rPr sz="3600"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3600" spc="-10" dirty="0">
                <a:latin typeface="Calibri Light" panose="020F0302020204030204"/>
                <a:cs typeface="Calibri Light" panose="020F0302020204030204"/>
              </a:rPr>
              <a:t>postcommotiva</a:t>
            </a:r>
            <a:endParaRPr sz="36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23659" y="216406"/>
            <a:ext cx="5768340" cy="6548755"/>
          </a:xfrm>
          <a:custGeom>
            <a:avLst/>
            <a:gdLst/>
            <a:ahLst/>
            <a:cxnLst/>
            <a:rect l="l" t="t" r="r" b="b"/>
            <a:pathLst>
              <a:path w="5768340" h="6548755">
                <a:moveTo>
                  <a:pt x="5768340" y="0"/>
                </a:moveTo>
                <a:lnTo>
                  <a:pt x="0" y="0"/>
                </a:lnTo>
                <a:lnTo>
                  <a:pt x="0" y="6548628"/>
                </a:lnTo>
                <a:lnTo>
                  <a:pt x="5768340" y="6548628"/>
                </a:lnTo>
                <a:lnTo>
                  <a:pt x="57683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502654" y="192785"/>
            <a:ext cx="5608320" cy="387606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31750" indent="227330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Alcuni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possono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persistere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</a:t>
            </a:r>
            <a:r>
              <a:rPr sz="24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pochi </a:t>
            </a:r>
            <a:r>
              <a:rPr sz="2400" dirty="0">
                <a:latin typeface="Calibri" panose="020F0502020204030204"/>
                <a:cs typeface="Calibri" panose="020F0502020204030204"/>
              </a:rPr>
              <a:t>giorni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settimane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dopo</a:t>
            </a:r>
            <a:r>
              <a:rPr sz="24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la</a:t>
            </a:r>
            <a:r>
              <a:rPr sz="24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commozione </a:t>
            </a:r>
            <a:r>
              <a:rPr sz="2400" dirty="0">
                <a:latin typeface="Calibri" panose="020F0502020204030204"/>
                <a:cs typeface="Calibri" panose="020F0502020204030204"/>
              </a:rPr>
              <a:t>cerebrale.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</a:t>
            </a:r>
            <a:r>
              <a:rPr sz="24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soggetti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avvertono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354965" lvl="1" indent="-227965">
              <a:lnSpc>
                <a:spcPts val="2735"/>
              </a:lnSpc>
              <a:spcBef>
                <a:spcPts val="880"/>
              </a:spcBef>
              <a:buSzPct val="42000"/>
              <a:buFont typeface="Arial MT"/>
              <a:buChar char="•"/>
              <a:tabLst>
                <a:tab pos="354965" algn="l"/>
              </a:tabLst>
            </a:pPr>
            <a:r>
              <a:rPr sz="2400" b="1" spc="-10" dirty="0">
                <a:latin typeface="Calibri" panose="020F0502020204030204"/>
                <a:cs typeface="Calibri" panose="020F0502020204030204"/>
              </a:rPr>
              <a:t>Cefalee</a:t>
            </a: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354965" lvl="1" indent="-227965">
              <a:lnSpc>
                <a:spcPts val="2590"/>
              </a:lnSpc>
              <a:buSzPct val="42000"/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problemi</a:t>
            </a:r>
            <a:r>
              <a:rPr sz="24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memoria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breve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termine</a:t>
            </a: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354965" lvl="1" indent="-227965">
              <a:lnSpc>
                <a:spcPts val="2595"/>
              </a:lnSpc>
              <a:buSzPct val="42000"/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Difficoltà</a:t>
            </a:r>
            <a:r>
              <a:rPr sz="2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concentrazione</a:t>
            </a: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354965" lvl="1" indent="-227965">
              <a:lnSpc>
                <a:spcPts val="2595"/>
              </a:lnSpc>
              <a:buSzPct val="42000"/>
              <a:buFont typeface="Arial MT"/>
              <a:buChar char="•"/>
              <a:tabLst>
                <a:tab pos="354965" algn="l"/>
              </a:tabLst>
            </a:pPr>
            <a:r>
              <a:rPr sz="2400" b="1" spc="-10" dirty="0">
                <a:latin typeface="Calibri" panose="020F0502020204030204"/>
                <a:cs typeface="Calibri" panose="020F0502020204030204"/>
              </a:rPr>
              <a:t>Affaticamento</a:t>
            </a: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354965" lvl="1" indent="-227965">
              <a:lnSpc>
                <a:spcPts val="2590"/>
              </a:lnSpc>
              <a:buSzPct val="42000"/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Difficoltà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ad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addormentarsi</a:t>
            </a:r>
            <a:endParaRPr sz="2400" b="1" dirty="0">
              <a:latin typeface="Calibri" panose="020F0502020204030204"/>
              <a:cs typeface="Calibri" panose="020F0502020204030204"/>
            </a:endParaRPr>
          </a:p>
          <a:p>
            <a:pPr marL="355600" marR="5080" lvl="1" indent="-228600">
              <a:lnSpc>
                <a:spcPts val="2590"/>
              </a:lnSpc>
              <a:spcBef>
                <a:spcPts val="185"/>
              </a:spcBef>
              <a:buSzPct val="42000"/>
              <a:buFont typeface="Arial MT"/>
              <a:buChar char="•"/>
              <a:tabLst>
                <a:tab pos="355600" algn="l"/>
              </a:tabLst>
            </a:pPr>
            <a:r>
              <a:rPr lang="it-IT" sz="2400" b="1" dirty="0">
                <a:latin typeface="Calibri" panose="020F0502020204030204"/>
                <a:cs typeface="Calibri" panose="020F0502020204030204"/>
              </a:rPr>
              <a:t>C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ambiamenti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della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personalità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(irritabilità, </a:t>
            </a:r>
            <a:r>
              <a:rPr sz="2400" dirty="0">
                <a:latin typeface="Calibri" panose="020F0502020204030204"/>
                <a:cs typeface="Calibri" panose="020F0502020204030204"/>
              </a:rPr>
              <a:t>sbalzi</a:t>
            </a:r>
            <a:r>
              <a:rPr sz="24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d’umore)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354965" lvl="1" indent="-227965">
              <a:lnSpc>
                <a:spcPts val="2560"/>
              </a:lnSpc>
              <a:buSzPct val="42000"/>
              <a:buFont typeface="Arial MT"/>
              <a:buChar char="•"/>
              <a:tabLst>
                <a:tab pos="354965" algn="l"/>
              </a:tabLst>
            </a:pPr>
            <a:r>
              <a:rPr lang="it-IT" sz="2400" b="1" dirty="0">
                <a:latin typeface="Calibri" panose="020F0502020204030204"/>
                <a:cs typeface="Calibri" panose="020F0502020204030204"/>
              </a:rPr>
              <a:t>S</a:t>
            </a:r>
            <a:r>
              <a:rPr sz="2400" b="1" dirty="0" err="1">
                <a:latin typeface="Calibri" panose="020F0502020204030204"/>
                <a:cs typeface="Calibri" panose="020F0502020204030204"/>
              </a:rPr>
              <a:t>ensibilità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alla</a:t>
            </a:r>
            <a:r>
              <a:rPr sz="2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luce</a:t>
            </a:r>
            <a:r>
              <a:rPr sz="2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al</a:t>
            </a:r>
            <a:r>
              <a:rPr sz="2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rumore</a:t>
            </a:r>
            <a:endParaRPr sz="2400" b="1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2654" y="4295978"/>
            <a:ext cx="5518785" cy="20383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indent="227330">
              <a:lnSpc>
                <a:spcPct val="90000"/>
              </a:lnSpc>
              <a:spcBef>
                <a:spcPts val="390"/>
              </a:spcBef>
              <a:buFont typeface="Arial MT"/>
              <a:buChar char="•"/>
              <a:tabLst>
                <a:tab pos="23939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Negli</a:t>
            </a:r>
            <a:r>
              <a:rPr sz="24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u="sng" dirty="0">
                <a:latin typeface="Calibri" panose="020F0502020204030204"/>
                <a:cs typeface="Calibri" panose="020F0502020204030204"/>
              </a:rPr>
              <a:t>adolescenti</a:t>
            </a:r>
            <a:r>
              <a:rPr sz="2400" dirty="0">
                <a:latin typeface="Calibri" panose="020F0502020204030204"/>
                <a:cs typeface="Calibri" panose="020F0502020204030204"/>
              </a:rPr>
              <a:t>,</a:t>
            </a:r>
            <a:r>
              <a:rPr sz="24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molti</a:t>
            </a:r>
            <a:r>
              <a:rPr sz="24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sintomi </a:t>
            </a:r>
            <a:r>
              <a:rPr sz="2400" dirty="0">
                <a:latin typeface="Calibri" panose="020F0502020204030204"/>
                <a:cs typeface="Calibri" panose="020F0502020204030204"/>
              </a:rPr>
              <a:t>postcommotivi,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come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irritabilità,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stanchezza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incapacità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concentrarsi,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di </a:t>
            </a:r>
            <a:r>
              <a:rPr sz="2400" dirty="0">
                <a:latin typeface="Calibri" panose="020F0502020204030204"/>
                <a:cs typeface="Calibri" panose="020F0502020204030204"/>
              </a:rPr>
              <a:t>interesse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per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le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attività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preferite,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pianto, </a:t>
            </a:r>
            <a:r>
              <a:rPr sz="2400" dirty="0">
                <a:latin typeface="Calibri" panose="020F0502020204030204"/>
                <a:cs typeface="Calibri" panose="020F0502020204030204"/>
              </a:rPr>
              <a:t>possono essere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attribuiti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erroneamente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ai </a:t>
            </a:r>
            <a:r>
              <a:rPr sz="2400" dirty="0">
                <a:latin typeface="Calibri" panose="020F0502020204030204"/>
                <a:cs typeface="Calibri" panose="020F0502020204030204"/>
              </a:rPr>
              <a:t>normali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atteggiamenti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adolescenziali.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8430" rIns="0" bIns="0" rtlCol="0">
            <a:spAutoFit/>
          </a:bodyPr>
          <a:lstStyle/>
          <a:p>
            <a:pPr marL="200025">
              <a:lnSpc>
                <a:spcPct val="100000"/>
              </a:lnSpc>
              <a:spcBef>
                <a:spcPts val="100"/>
              </a:spcBef>
            </a:pPr>
            <a:r>
              <a:rPr i="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Sindrome</a:t>
            </a:r>
            <a:r>
              <a:rPr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postcommotiva</a:t>
            </a:r>
            <a:endParaRPr i="0" spc="-10" dirty="0">
              <a:solidFill>
                <a:srgbClr val="000000"/>
              </a:solidFill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5195" y="844296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13956" y="1766061"/>
            <a:ext cx="4826000" cy="3990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227330">
              <a:lnSpc>
                <a:spcPts val="2735"/>
              </a:lnSpc>
              <a:spcBef>
                <a:spcPts val="100"/>
              </a:spcBef>
              <a:buFont typeface="Arial MT"/>
              <a:buChar char="•"/>
              <a:tabLst>
                <a:tab pos="32956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è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proprio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nella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natura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della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02235" marR="13970" indent="-90170">
              <a:lnSpc>
                <a:spcPct val="90000"/>
              </a:lnSpc>
              <a:spcBef>
                <a:spcPts val="145"/>
              </a:spcBef>
            </a:pPr>
            <a:r>
              <a:rPr sz="2400" u="sng" spc="100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400" u="sng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commozione</a:t>
            </a:r>
            <a:r>
              <a:rPr sz="2400" u="sng" spc="-55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400" u="sng" spc="-10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cerebrale</a:t>
            </a:r>
            <a:r>
              <a:rPr sz="2400" u="sng" spc="-50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400" u="sng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la</a:t>
            </a:r>
            <a:r>
              <a:rPr sz="2400" u="sng" spc="-45" dirty="0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 </a:t>
            </a:r>
            <a:r>
              <a:rPr sz="2400" u="sng" spc="-10" dirty="0" err="1">
                <a:uFill>
                  <a:solidFill>
                    <a:srgbClr val="D4D4D4"/>
                  </a:solidFill>
                </a:uFill>
                <a:latin typeface="Calibri" panose="020F0502020204030204"/>
                <a:cs typeface="Calibri" panose="020F0502020204030204"/>
              </a:rPr>
              <a:t>t</a:t>
            </a:r>
            <a:r>
              <a:rPr sz="2400" spc="-10" dirty="0" err="1">
                <a:latin typeface="Calibri" panose="020F0502020204030204"/>
                <a:cs typeface="Calibri" panose="020F0502020204030204"/>
              </a:rPr>
              <a:t>endenza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spc="-55" dirty="0">
                <a:latin typeface="Calibri" panose="020F0502020204030204"/>
                <a:cs typeface="Calibri" panose="020F0502020204030204"/>
              </a:rPr>
              <a:t>dell’atleta a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sottovalutare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i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sintomi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(anosognosia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o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inconsapevolezza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malattia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)</a:t>
            </a:r>
            <a:r>
              <a:rPr sz="24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lang="it-IT" sz="2400" b="1" spc="-75" dirty="0">
                <a:latin typeface="Calibri" panose="020F0502020204030204"/>
                <a:cs typeface="Calibri" panose="020F0502020204030204"/>
              </a:rPr>
              <a:t>fino</a:t>
            </a:r>
            <a:r>
              <a:rPr sz="24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20" dirty="0">
                <a:latin typeface="Calibri" panose="020F0502020204030204"/>
                <a:cs typeface="Calibri" panose="020F0502020204030204"/>
              </a:rPr>
              <a:t>alla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negazione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degli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stessi.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02235" marR="5080" indent="227330">
              <a:lnSpc>
                <a:spcPct val="90000"/>
              </a:lnSpc>
              <a:spcBef>
                <a:spcPts val="2300"/>
              </a:spcBef>
              <a:buFont typeface="Arial MT"/>
              <a:buChar char="•"/>
              <a:tabLst>
                <a:tab pos="32956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A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questo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si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aggiunge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un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altro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fattore </a:t>
            </a:r>
            <a:r>
              <a:rPr sz="2400" dirty="0">
                <a:latin typeface="Calibri" panose="020F0502020204030204"/>
                <a:cs typeface="Calibri" panose="020F0502020204030204"/>
              </a:rPr>
              <a:t>importante</a:t>
            </a:r>
            <a:r>
              <a:rPr sz="24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di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natura</a:t>
            </a:r>
            <a:r>
              <a:rPr sz="24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psicologica</a:t>
            </a:r>
            <a:r>
              <a:rPr sz="24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che </a:t>
            </a:r>
            <a:r>
              <a:rPr sz="2400" dirty="0">
                <a:latin typeface="Calibri" panose="020F0502020204030204"/>
                <a:cs typeface="Calibri" panose="020F0502020204030204"/>
              </a:rPr>
              <a:t>spesso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ci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fa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sottovalutare</a:t>
            </a:r>
            <a:r>
              <a:rPr sz="24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le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nostre difficoltà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e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sovrastimare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le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nostre possibilità.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9364" y="1510283"/>
            <a:ext cx="6278880" cy="3139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7834" rIns="0" bIns="0" rtlCol="0">
            <a:spAutoFit/>
          </a:bodyPr>
          <a:lstStyle/>
          <a:p>
            <a:pPr marL="401320" marR="5080">
              <a:lnSpc>
                <a:spcPts val="4970"/>
              </a:lnSpc>
              <a:spcBef>
                <a:spcPts val="720"/>
              </a:spcBef>
            </a:pPr>
            <a:r>
              <a:rPr sz="46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CLASSIFICAZIONE</a:t>
            </a:r>
            <a:r>
              <a:rPr sz="4600" i="0" spc="-16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4600" i="0" spc="-4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</a:t>
            </a:r>
            <a:r>
              <a:rPr sz="4600" i="0" spc="-3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</a:t>
            </a:r>
            <a:r>
              <a:rPr sz="4600" i="0" spc="-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</a:t>
            </a:r>
            <a:r>
              <a:rPr sz="4600" i="0" spc="-3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l</a:t>
            </a:r>
            <a:r>
              <a:rPr sz="4600" i="0" spc="-6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’</a:t>
            </a:r>
            <a:r>
              <a:rPr sz="46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</a:t>
            </a:r>
            <a:r>
              <a:rPr sz="46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</a:t>
            </a:r>
            <a:r>
              <a:rPr sz="4600" i="0" spc="-8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c</a:t>
            </a:r>
            <a:r>
              <a:rPr sz="4600" i="0" spc="-4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</a:t>
            </a:r>
            <a:r>
              <a:rPr sz="4600" i="0" spc="-5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</a:t>
            </a:r>
            <a:r>
              <a:rPr sz="4600" i="0" spc="-5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e</a:t>
            </a:r>
            <a:r>
              <a:rPr sz="4600" i="0" spc="-7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m</a:t>
            </a:r>
            <a:r>
              <a:rPr sz="46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i</a:t>
            </a:r>
            <a:r>
              <a:rPr sz="4600" i="0" spc="-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</a:t>
            </a:r>
            <a:r>
              <a:rPr sz="4600" i="0" spc="-16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4600" i="0" spc="-3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Americana</a:t>
            </a:r>
            <a:r>
              <a:rPr sz="4600" i="0" spc="-17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4600" i="0" spc="-2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di </a:t>
            </a:r>
            <a:r>
              <a:rPr sz="4600" i="0" spc="-10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Neurologia:</a:t>
            </a:r>
            <a:endParaRPr sz="46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294" y="1639301"/>
            <a:ext cx="11017516" cy="9847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1459" y="2054732"/>
            <a:ext cx="5908040" cy="33585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180975" indent="227965">
              <a:lnSpc>
                <a:spcPts val="2380"/>
              </a:lnSpc>
              <a:spcBef>
                <a:spcPts val="390"/>
              </a:spcBef>
              <a:buFont typeface="Arial MT"/>
              <a:buChar char="•"/>
              <a:tabLst>
                <a:tab pos="240665" algn="l"/>
                <a:tab pos="4200525" algn="l"/>
              </a:tabLst>
            </a:pPr>
            <a:r>
              <a:rPr sz="2200" b="1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2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grado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1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–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Lieve</a:t>
            </a:r>
            <a:r>
              <a:rPr sz="22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–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	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confusione transitoria,</a:t>
            </a:r>
            <a:r>
              <a:rPr sz="22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senza</a:t>
            </a:r>
            <a:r>
              <a:rPr sz="22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2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coscienza,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2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durata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inferiore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15</a:t>
            </a:r>
            <a:r>
              <a:rPr sz="22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minuti,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non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richiede</a:t>
            </a:r>
            <a:r>
              <a:rPr sz="22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il</a:t>
            </a:r>
            <a:r>
              <a:rPr sz="22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ricovero;</a:t>
            </a:r>
            <a:endParaRPr sz="2200">
              <a:latin typeface="Calibri" panose="020F0502020204030204"/>
              <a:cs typeface="Calibri" panose="020F0502020204030204"/>
            </a:endParaRPr>
          </a:p>
          <a:p>
            <a:pPr marL="12700" marR="5080" indent="227965">
              <a:lnSpc>
                <a:spcPts val="2380"/>
              </a:lnSpc>
              <a:spcBef>
                <a:spcPts val="2285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b="1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2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grado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2</a:t>
            </a:r>
            <a:r>
              <a:rPr sz="22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–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Moderata</a:t>
            </a:r>
            <a:r>
              <a:rPr sz="22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–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confusione transitoria,</a:t>
            </a:r>
            <a:r>
              <a:rPr sz="22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senza</a:t>
            </a:r>
            <a:r>
              <a:rPr sz="2200" b="1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perdita</a:t>
            </a:r>
            <a:r>
              <a:rPr sz="2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200"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coscienza,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con</a:t>
            </a:r>
            <a:r>
              <a:rPr sz="22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durata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superiore</a:t>
            </a:r>
            <a:r>
              <a:rPr sz="22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a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15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minuti</a:t>
            </a:r>
            <a:endParaRPr sz="2200">
              <a:latin typeface="Calibri" panose="020F0502020204030204"/>
              <a:cs typeface="Calibri" panose="020F0502020204030204"/>
            </a:endParaRPr>
          </a:p>
          <a:p>
            <a:pPr marL="12700" marR="17145" indent="227965">
              <a:lnSpc>
                <a:spcPts val="2380"/>
              </a:lnSpc>
              <a:spcBef>
                <a:spcPts val="2295"/>
              </a:spcBef>
              <a:buFont typeface="Arial MT"/>
              <a:buChar char="•"/>
              <a:tabLst>
                <a:tab pos="240665" algn="l"/>
                <a:tab pos="4441825" algn="l"/>
              </a:tabLst>
            </a:pPr>
            <a:r>
              <a:rPr sz="2200" b="1" spc="-10" dirty="0">
                <a:latin typeface="Calibri" panose="020F0502020204030204"/>
                <a:cs typeface="Calibri" panose="020F0502020204030204"/>
              </a:rPr>
              <a:t>commozione</a:t>
            </a:r>
            <a:r>
              <a:rPr sz="22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di</a:t>
            </a:r>
            <a:r>
              <a:rPr sz="22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grado</a:t>
            </a:r>
            <a:r>
              <a:rPr sz="22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3</a:t>
            </a:r>
            <a:r>
              <a:rPr sz="2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–</a:t>
            </a:r>
            <a:r>
              <a:rPr sz="22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Severa</a:t>
            </a:r>
            <a:r>
              <a:rPr sz="2200" b="1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–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	perdita</a:t>
            </a:r>
            <a:r>
              <a:rPr sz="2200" b="1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25" dirty="0">
                <a:latin typeface="Calibri" panose="020F0502020204030204"/>
                <a:cs typeface="Calibri" panose="020F0502020204030204"/>
              </a:rPr>
              <a:t>di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coscienza,</a:t>
            </a:r>
            <a:r>
              <a:rPr sz="2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breve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o</a:t>
            </a:r>
            <a:r>
              <a:rPr sz="2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prolungata,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richiede</a:t>
            </a:r>
            <a:r>
              <a:rPr sz="22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un</a:t>
            </a:r>
            <a:r>
              <a:rPr sz="2200" b="1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ricovero urgente</a:t>
            </a:r>
            <a:r>
              <a:rPr sz="22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e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accertamenti</a:t>
            </a:r>
            <a:r>
              <a:rPr sz="22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dirty="0">
                <a:latin typeface="Calibri" panose="020F0502020204030204"/>
                <a:cs typeface="Calibri" panose="020F0502020204030204"/>
              </a:rPr>
              <a:t>diagnostici</a:t>
            </a:r>
            <a:r>
              <a:rPr sz="22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200" b="1" spc="-10" dirty="0">
                <a:latin typeface="Calibri" panose="020F0502020204030204"/>
                <a:cs typeface="Calibri" panose="020F0502020204030204"/>
              </a:rPr>
              <a:t>attenti.</a:t>
            </a:r>
            <a:endParaRPr sz="22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9504" y="2071116"/>
            <a:ext cx="4701540" cy="35219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24129</Words>
  <Application>WPS Slides</Application>
  <PresentationFormat>Widescreen</PresentationFormat>
  <Paragraphs>485</Paragraphs>
  <Slides>48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7" baseType="lpstr">
      <vt:lpstr>Arial</vt:lpstr>
      <vt:lpstr>SimSun</vt:lpstr>
      <vt:lpstr>Wingdings</vt:lpstr>
      <vt:lpstr>Calibri Light</vt:lpstr>
      <vt:lpstr>Arial MT</vt:lpstr>
      <vt:lpstr>Calibri</vt:lpstr>
      <vt:lpstr>Palatino Linotype</vt:lpstr>
      <vt:lpstr>Microsoft YaHei</vt:lpstr>
      <vt:lpstr>Arial Unicode MS</vt:lpstr>
      <vt:lpstr>Aptos</vt:lpstr>
      <vt:lpstr>Segoe UI</vt:lpstr>
      <vt:lpstr>Arial Black</vt:lpstr>
      <vt:lpstr>Lucida Sans Unicode</vt:lpstr>
      <vt:lpstr>Arial</vt:lpstr>
      <vt:lpstr>Symbol</vt:lpstr>
      <vt:lpstr>Wingdings</vt:lpstr>
      <vt:lpstr>Comic Sans MS</vt:lpstr>
      <vt:lpstr>Times New Roman</vt:lpstr>
      <vt:lpstr>Office Theme</vt:lpstr>
      <vt:lpstr>Deficit cognitivi	nella concussione cerebrale da attività Sportiva</vt:lpstr>
      <vt:lpstr>Commozione cerebrale</vt:lpstr>
      <vt:lpstr>PowerPoint 演示文稿</vt:lpstr>
      <vt:lpstr>EPIDEMIOLOGIA</vt:lpstr>
      <vt:lpstr>EPIDEMIOLOGIA</vt:lpstr>
      <vt:lpstr>SEGNI</vt:lpstr>
      <vt:lpstr>PowerPoint 演示文稿</vt:lpstr>
      <vt:lpstr>Sindrome postcommotiva</vt:lpstr>
      <vt:lpstr>CLASSIFICAZIONE dell’Accademia Americana di Neurologia:</vt:lpstr>
      <vt:lpstr>PowerPoint 演示文稿</vt:lpstr>
      <vt:lpstr>Diagnosi della commozione cerebrale correlata allo sport</vt:lpstr>
      <vt:lpstr>VALUTAZIONE IMMEDIATA O SUL CAMPO</vt:lpstr>
      <vt:lpstr>VALUTAZIONE DELLA MEMORIA: DOMANDE di MADDOCKS</vt:lpstr>
      <vt:lpstr>GLASGOW COMA SCALE</vt:lpstr>
      <vt:lpstr>ESAME OBIETTIVO RACHIDE CERVICALE</vt:lpstr>
      <vt:lpstr>PowerPoint 演示文稿</vt:lpstr>
      <vt:lpstr>Zurich Consensus Statement on Concussion in Sport del 2008</vt:lpstr>
      <vt:lpstr>descritta per la prima volta da Saunders e Harbaugh nel 1984</vt:lpstr>
      <vt:lpstr>Sindrome da secondo impatto: Fisiopatologia</vt:lpstr>
      <vt:lpstr>ENCEFALOPATIA TRAUMATICA CRONICA</vt:lpstr>
      <vt:lpstr>Commozione Cerebrale:</vt:lpstr>
      <vt:lpstr>PowerPoint 演示文稿</vt:lpstr>
      <vt:lpstr>PowerPoint 演示文稿</vt:lpstr>
      <vt:lpstr>PowerPoint 演示文稿</vt:lpstr>
      <vt:lpstr>PowerPoint 演示文稿</vt:lpstr>
      <vt:lpstr>…allora bisogna cercare altrove</vt:lpstr>
      <vt:lpstr>PowerPoint 演示文稿</vt:lpstr>
      <vt:lpstr>PowerPoint 演示文稿</vt:lpstr>
      <vt:lpstr>PowerPoint 演示文稿</vt:lpstr>
      <vt:lpstr>PowerPoint 演示文稿</vt:lpstr>
      <vt:lpstr>la proteina acida fibrillare gliale (GFAP)</vt:lpstr>
      <vt:lpstr>l'ubiquitina C-terminale idrolasi-L1 (UCH-L1)</vt:lpstr>
      <vt:lpstr>la catena leggera dei neurofilamenti (Nf-L)</vt:lpstr>
      <vt:lpstr>la proteina Tau</vt:lpstr>
      <vt:lpstr>Uno studio su Neurology del 2019 ha preso in esame i livelli di IL-6 (che agisce come citochina</vt:lpstr>
      <vt:lpstr>PowerPoint 演示文稿</vt:lpstr>
      <vt:lpstr>52 partecipanti - 42% donne -età media di 14 anni</vt:lpstr>
      <vt:lpstr>PowerPoint 演示文稿</vt:lpstr>
      <vt:lpstr>Gli autori suggeriscono che alcuni cambiamenti strutturali e/o funzionali  continuano ad esistere dopo il ritorno all’attività agonistica. Questo suggerisce che abbiamo ancora bisogno di trovare e usare biomarcatori sensibili per un ritorno sicuro allo sport.</vt:lpstr>
      <vt:lpstr>TEST NEUROPSICOLOGICI</vt:lpstr>
      <vt:lpstr>«Attualmente i test cognitivi sono molto utilizzati, soprattutto negli Stati Uniti. Per esempio:</vt:lpstr>
      <vt:lpstr>PowerPoint 演示文稿</vt:lpstr>
      <vt:lpstr>Commozione Cerebrale</vt:lpstr>
      <vt:lpstr>PowerPoint 演示文稿</vt:lpstr>
      <vt:lpstr>PowerPoint 演示文稿</vt:lpstr>
      <vt:lpstr>PowerPoint 演示文稿</vt:lpstr>
      <vt:lpstr>STROOP TEST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Grazia Inzaghi</dc:creator>
  <cp:lastModifiedBy>Utente</cp:lastModifiedBy>
  <cp:revision>16</cp:revision>
  <dcterms:created xsi:type="dcterms:W3CDTF">2025-01-14T13:00:00Z</dcterms:created>
  <dcterms:modified xsi:type="dcterms:W3CDTF">2025-04-18T20:38:08Z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2025-01-14T02:00:00Z</vt:filetime>
  </property>
  <property fmtid="{D5CDD505-2E9C-101B-9397-08002B2CF9AE}" pid="3" name="Creator">
    <vt:lpwstr>Microsoft® PowerPoint® per Microsoft 365</vt:lpwstr>
  </property>
  <property fmtid="{D5CDD505-2E9C-101B-9397-08002B2CF9AE}" pid="4" name="LastSaved">
    <vt:filetime>2025-01-14T02:00:00Z</vt:filetime>
  </property>
  <property fmtid="{D5CDD505-2E9C-101B-9397-08002B2CF9AE}" pid="5" name="Producer">
    <vt:lpwstr>Microsoft® PowerPoint® per Microsoft 365</vt:lpwstr>
  </property>
  <property fmtid="{D5CDD505-2E9C-101B-9397-08002B2CF9AE}" pid="6" name="ICV">
    <vt:lpwstr>9E19876C6F8948D6B600BE1CEC7CADF2_13</vt:lpwstr>
  </property>
  <property fmtid="{D5CDD505-2E9C-101B-9397-08002B2CF9AE}" pid="7" name="KSOProductBuildVer">
    <vt:lpwstr>1033-12.2.0.20795</vt:lpwstr>
  </property>
</Properties>
</file>